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media/image2.jpg" ContentType="image/jpeg"/>
  <Override PartName="/ppt/media/image8.jpg" ContentType="image/jpeg"/>
  <Override PartName="/ppt/media/image12.jpg" ContentType="image/jpeg"/>
  <Override PartName="/ppt/media/image14.jpg" ContentType="image/jpeg"/>
  <Override PartName="/ppt/media/image15.jpg" ContentType="image/jpeg"/>
  <Override PartName="/ppt/theme/theme2.xml" ContentType="application/vnd.openxmlformats-officedocument.theme+xml"/>
  <Override PartName="/ppt/media/image29.jpg" ContentType="image/jpeg"/>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3.xml" ContentType="application/vnd.openxmlformats-officedocument.presentationml.notesSlide+xml"/>
  <Override PartName="/ppt/media/image76.jpg" ContentType="image/jpeg"/>
  <Override PartName="/ppt/media/image77.jpg" ContentType="image/jpeg"/>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129.jpg" ContentType="image/jpeg"/>
  <Override PartName="/ppt/media/image130.jpg" ContentType="image/jpeg"/>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media/image179.jpg" ContentType="image/jpeg"/>
  <Override PartName="/ppt/notesSlides/notesSlide13.xml" ContentType="application/vnd.openxmlformats-officedocument.presentationml.notesSlide+xml"/>
  <Override PartName="/ppt/media/image196.jpg" ContentType="image/jpeg"/>
  <Override PartName="/ppt/media/image213.jpg" ContentType="image/jpeg"/>
  <Override PartName="/ppt/media/image217.jpg" ContentType="image/jpeg"/>
  <Override PartName="/ppt/media/image233.jpg" ContentType="image/jpeg"/>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8"/>
  </p:sldMasterIdLst>
  <p:notesMasterIdLst>
    <p:notesMasterId r:id="rId113"/>
  </p:notesMasterIdLst>
  <p:sldIdLst>
    <p:sldId id="646" r:id="rId19"/>
    <p:sldId id="647" r:id="rId20"/>
    <p:sldId id="13812" r:id="rId21"/>
    <p:sldId id="13805" r:id="rId22"/>
    <p:sldId id="282" r:id="rId23"/>
    <p:sldId id="299" r:id="rId24"/>
    <p:sldId id="13806" r:id="rId25"/>
    <p:sldId id="13810" r:id="rId26"/>
    <p:sldId id="291" r:id="rId27"/>
    <p:sldId id="488" r:id="rId28"/>
    <p:sldId id="489" r:id="rId29"/>
    <p:sldId id="503" r:id="rId30"/>
    <p:sldId id="435" r:id="rId31"/>
    <p:sldId id="433" r:id="rId32"/>
    <p:sldId id="504" r:id="rId33"/>
    <p:sldId id="272" r:id="rId34"/>
    <p:sldId id="495" r:id="rId35"/>
    <p:sldId id="493" r:id="rId36"/>
    <p:sldId id="13819" r:id="rId37"/>
    <p:sldId id="1239" r:id="rId38"/>
    <p:sldId id="13813" r:id="rId39"/>
    <p:sldId id="7015" r:id="rId40"/>
    <p:sldId id="7016" r:id="rId41"/>
    <p:sldId id="281" r:id="rId42"/>
    <p:sldId id="446" r:id="rId43"/>
    <p:sldId id="444" r:id="rId44"/>
    <p:sldId id="447" r:id="rId45"/>
    <p:sldId id="1273" r:id="rId46"/>
    <p:sldId id="1276" r:id="rId47"/>
    <p:sldId id="1275" r:id="rId48"/>
    <p:sldId id="1292" r:id="rId49"/>
    <p:sldId id="259" r:id="rId50"/>
    <p:sldId id="346" r:id="rId51"/>
    <p:sldId id="347" r:id="rId52"/>
    <p:sldId id="440" r:id="rId53"/>
    <p:sldId id="1277" r:id="rId54"/>
    <p:sldId id="7014" r:id="rId55"/>
    <p:sldId id="1274" r:id="rId56"/>
    <p:sldId id="827" r:id="rId57"/>
    <p:sldId id="7020" r:id="rId58"/>
    <p:sldId id="13820" r:id="rId59"/>
    <p:sldId id="1280" r:id="rId60"/>
    <p:sldId id="401" r:id="rId61"/>
    <p:sldId id="402" r:id="rId62"/>
    <p:sldId id="13808" r:id="rId63"/>
    <p:sldId id="1240" r:id="rId64"/>
    <p:sldId id="1040" r:id="rId65"/>
    <p:sldId id="289" r:id="rId66"/>
    <p:sldId id="296" r:id="rId67"/>
    <p:sldId id="1281" r:id="rId68"/>
    <p:sldId id="1282" r:id="rId69"/>
    <p:sldId id="423" r:id="rId70"/>
    <p:sldId id="6967" r:id="rId71"/>
    <p:sldId id="13811" r:id="rId72"/>
    <p:sldId id="3514" r:id="rId73"/>
    <p:sldId id="342" r:id="rId74"/>
    <p:sldId id="7005" r:id="rId75"/>
    <p:sldId id="7006" r:id="rId76"/>
    <p:sldId id="287" r:id="rId77"/>
    <p:sldId id="7001" r:id="rId78"/>
    <p:sldId id="397" r:id="rId79"/>
    <p:sldId id="403" r:id="rId80"/>
    <p:sldId id="370" r:id="rId81"/>
    <p:sldId id="381" r:id="rId82"/>
    <p:sldId id="424" r:id="rId83"/>
    <p:sldId id="13821" r:id="rId84"/>
    <p:sldId id="7002" r:id="rId85"/>
    <p:sldId id="13822" r:id="rId86"/>
    <p:sldId id="352" r:id="rId87"/>
    <p:sldId id="350" r:id="rId88"/>
    <p:sldId id="436" r:id="rId89"/>
    <p:sldId id="7007" r:id="rId90"/>
    <p:sldId id="404" r:id="rId91"/>
    <p:sldId id="7013" r:id="rId92"/>
    <p:sldId id="7009" r:id="rId93"/>
    <p:sldId id="7010" r:id="rId94"/>
    <p:sldId id="389" r:id="rId95"/>
    <p:sldId id="7011" r:id="rId96"/>
    <p:sldId id="7008" r:id="rId97"/>
    <p:sldId id="3515" r:id="rId98"/>
    <p:sldId id="459" r:id="rId99"/>
    <p:sldId id="13815" r:id="rId100"/>
    <p:sldId id="573" r:id="rId101"/>
    <p:sldId id="13816" r:id="rId102"/>
    <p:sldId id="3510" r:id="rId103"/>
    <p:sldId id="3516" r:id="rId104"/>
    <p:sldId id="651" r:id="rId105"/>
    <p:sldId id="650" r:id="rId106"/>
    <p:sldId id="13823" r:id="rId107"/>
    <p:sldId id="1278" r:id="rId108"/>
    <p:sldId id="340" r:id="rId109"/>
    <p:sldId id="391" r:id="rId110"/>
    <p:sldId id="1877" r:id="rId111"/>
    <p:sldId id="3518" r:id="rId112"/>
  </p:sldIdLst>
  <p:sldSz cx="12192000" cy="6858000"/>
  <p:notesSz cx="6858000" cy="9144000"/>
  <p:defaultText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ecília Seabra" initials="CS" lastIdx="2" clrIdx="0">
    <p:extLst>
      <p:ext uri="{19B8F6BF-5375-455C-9EA6-DF929625EA0E}">
        <p15:presenceInfo xmlns:p15="http://schemas.microsoft.com/office/powerpoint/2012/main" userId="S::up679971@up.pt::b865c672-1cae-4073-af12-3f94d663596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D7237"/>
    <a:srgbClr val="005B99"/>
    <a:srgbClr val="FF3951"/>
    <a:srgbClr val="FF27A5"/>
    <a:srgbClr val="FF9D20"/>
    <a:srgbClr val="FF289B"/>
    <a:srgbClr val="FF404D"/>
    <a:srgbClr val="FF8928"/>
    <a:srgbClr val="FF2B5A"/>
    <a:srgbClr val="FF2A7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36" autoAdjust="0"/>
    <p:restoredTop sz="94660"/>
  </p:normalViewPr>
  <p:slideViewPr>
    <p:cSldViewPr snapToGrid="0">
      <p:cViewPr varScale="1">
        <p:scale>
          <a:sx n="127" d="100"/>
          <a:sy n="127" d="100"/>
        </p:scale>
        <p:origin x="208" y="208"/>
      </p:cViewPr>
      <p:guideLst/>
    </p:cSldViewPr>
  </p:slid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8.xml"/><Relationship Id="rId117" Type="http://schemas.openxmlformats.org/officeDocument/2006/relationships/theme" Target="theme/theme1.xml"/><Relationship Id="rId21" Type="http://schemas.openxmlformats.org/officeDocument/2006/relationships/slide" Target="slides/slide3.xml"/><Relationship Id="rId42" Type="http://schemas.openxmlformats.org/officeDocument/2006/relationships/slide" Target="slides/slide24.xml"/><Relationship Id="rId47" Type="http://schemas.openxmlformats.org/officeDocument/2006/relationships/slide" Target="slides/slide29.xml"/><Relationship Id="rId63" Type="http://schemas.openxmlformats.org/officeDocument/2006/relationships/slide" Target="slides/slide45.xml"/><Relationship Id="rId68" Type="http://schemas.openxmlformats.org/officeDocument/2006/relationships/slide" Target="slides/slide50.xml"/><Relationship Id="rId84" Type="http://schemas.openxmlformats.org/officeDocument/2006/relationships/slide" Target="slides/slide66.xml"/><Relationship Id="rId89" Type="http://schemas.openxmlformats.org/officeDocument/2006/relationships/slide" Target="slides/slide71.xml"/><Relationship Id="rId112" Type="http://schemas.openxmlformats.org/officeDocument/2006/relationships/slide" Target="slides/slide94.xml"/><Relationship Id="rId16" Type="http://schemas.openxmlformats.org/officeDocument/2006/relationships/customXml" Target="../customXml/item16.xml"/><Relationship Id="rId107" Type="http://schemas.openxmlformats.org/officeDocument/2006/relationships/slide" Target="slides/slide89.xml"/><Relationship Id="rId11" Type="http://schemas.openxmlformats.org/officeDocument/2006/relationships/customXml" Target="../customXml/item11.xml"/><Relationship Id="rId32" Type="http://schemas.openxmlformats.org/officeDocument/2006/relationships/slide" Target="slides/slide14.xml"/><Relationship Id="rId37" Type="http://schemas.openxmlformats.org/officeDocument/2006/relationships/slide" Target="slides/slide19.xml"/><Relationship Id="rId53" Type="http://schemas.openxmlformats.org/officeDocument/2006/relationships/slide" Target="slides/slide35.xml"/><Relationship Id="rId58" Type="http://schemas.openxmlformats.org/officeDocument/2006/relationships/slide" Target="slides/slide40.xml"/><Relationship Id="rId74" Type="http://schemas.openxmlformats.org/officeDocument/2006/relationships/slide" Target="slides/slide56.xml"/><Relationship Id="rId79" Type="http://schemas.openxmlformats.org/officeDocument/2006/relationships/slide" Target="slides/slide61.xml"/><Relationship Id="rId102" Type="http://schemas.openxmlformats.org/officeDocument/2006/relationships/slide" Target="slides/slide84.xml"/><Relationship Id="rId5" Type="http://schemas.openxmlformats.org/officeDocument/2006/relationships/customXml" Target="../customXml/item5.xml"/><Relationship Id="rId90" Type="http://schemas.openxmlformats.org/officeDocument/2006/relationships/slide" Target="slides/slide72.xml"/><Relationship Id="rId95" Type="http://schemas.openxmlformats.org/officeDocument/2006/relationships/slide" Target="slides/slide77.xml"/><Relationship Id="rId22" Type="http://schemas.openxmlformats.org/officeDocument/2006/relationships/slide" Target="slides/slide4.xml"/><Relationship Id="rId27" Type="http://schemas.openxmlformats.org/officeDocument/2006/relationships/slide" Target="slides/slide9.xml"/><Relationship Id="rId43" Type="http://schemas.openxmlformats.org/officeDocument/2006/relationships/slide" Target="slides/slide25.xml"/><Relationship Id="rId48" Type="http://schemas.openxmlformats.org/officeDocument/2006/relationships/slide" Target="slides/slide30.xml"/><Relationship Id="rId64" Type="http://schemas.openxmlformats.org/officeDocument/2006/relationships/slide" Target="slides/slide46.xml"/><Relationship Id="rId69" Type="http://schemas.openxmlformats.org/officeDocument/2006/relationships/slide" Target="slides/slide51.xml"/><Relationship Id="rId113" Type="http://schemas.openxmlformats.org/officeDocument/2006/relationships/notesMaster" Target="notesMasters/notesMaster1.xml"/><Relationship Id="rId118" Type="http://schemas.openxmlformats.org/officeDocument/2006/relationships/tableStyles" Target="tableStyles.xml"/><Relationship Id="rId80" Type="http://schemas.openxmlformats.org/officeDocument/2006/relationships/slide" Target="slides/slide62.xml"/><Relationship Id="rId85" Type="http://schemas.openxmlformats.org/officeDocument/2006/relationships/slide" Target="slides/slide67.xml"/><Relationship Id="rId12" Type="http://schemas.openxmlformats.org/officeDocument/2006/relationships/customXml" Target="../customXml/item12.xml"/><Relationship Id="rId17" Type="http://schemas.openxmlformats.org/officeDocument/2006/relationships/customXml" Target="../customXml/item17.xml"/><Relationship Id="rId33" Type="http://schemas.openxmlformats.org/officeDocument/2006/relationships/slide" Target="slides/slide15.xml"/><Relationship Id="rId38" Type="http://schemas.openxmlformats.org/officeDocument/2006/relationships/slide" Target="slides/slide20.xml"/><Relationship Id="rId59" Type="http://schemas.openxmlformats.org/officeDocument/2006/relationships/slide" Target="slides/slide41.xml"/><Relationship Id="rId103" Type="http://schemas.openxmlformats.org/officeDocument/2006/relationships/slide" Target="slides/slide85.xml"/><Relationship Id="rId108" Type="http://schemas.openxmlformats.org/officeDocument/2006/relationships/slide" Target="slides/slide90.xml"/><Relationship Id="rId54" Type="http://schemas.openxmlformats.org/officeDocument/2006/relationships/slide" Target="slides/slide36.xml"/><Relationship Id="rId70" Type="http://schemas.openxmlformats.org/officeDocument/2006/relationships/slide" Target="slides/slide52.xml"/><Relationship Id="rId75" Type="http://schemas.openxmlformats.org/officeDocument/2006/relationships/slide" Target="slides/slide57.xml"/><Relationship Id="rId91" Type="http://schemas.openxmlformats.org/officeDocument/2006/relationships/slide" Target="slides/slide73.xml"/><Relationship Id="rId96" Type="http://schemas.openxmlformats.org/officeDocument/2006/relationships/slide" Target="slides/slide78.xml"/><Relationship Id="rId1" Type="http://schemas.openxmlformats.org/officeDocument/2006/relationships/customXml" Target="../customXml/item1.xml"/><Relationship Id="rId6" Type="http://schemas.openxmlformats.org/officeDocument/2006/relationships/customXml" Target="../customXml/item6.xml"/><Relationship Id="rId23" Type="http://schemas.openxmlformats.org/officeDocument/2006/relationships/slide" Target="slides/slide5.xml"/><Relationship Id="rId28" Type="http://schemas.openxmlformats.org/officeDocument/2006/relationships/slide" Target="slides/slide10.xml"/><Relationship Id="rId49" Type="http://schemas.openxmlformats.org/officeDocument/2006/relationships/slide" Target="slides/slide31.xml"/><Relationship Id="rId114" Type="http://schemas.openxmlformats.org/officeDocument/2006/relationships/commentAuthors" Target="commentAuthors.xml"/><Relationship Id="rId10" Type="http://schemas.openxmlformats.org/officeDocument/2006/relationships/customXml" Target="../customXml/item10.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 Id="rId60" Type="http://schemas.openxmlformats.org/officeDocument/2006/relationships/slide" Target="slides/slide42.xml"/><Relationship Id="rId65" Type="http://schemas.openxmlformats.org/officeDocument/2006/relationships/slide" Target="slides/slide47.xml"/><Relationship Id="rId73" Type="http://schemas.openxmlformats.org/officeDocument/2006/relationships/slide" Target="slides/slide55.xml"/><Relationship Id="rId78" Type="http://schemas.openxmlformats.org/officeDocument/2006/relationships/slide" Target="slides/slide60.xml"/><Relationship Id="rId81" Type="http://schemas.openxmlformats.org/officeDocument/2006/relationships/slide" Target="slides/slide63.xml"/><Relationship Id="rId86" Type="http://schemas.openxmlformats.org/officeDocument/2006/relationships/slide" Target="slides/slide68.xml"/><Relationship Id="rId94" Type="http://schemas.openxmlformats.org/officeDocument/2006/relationships/slide" Target="slides/slide76.xml"/><Relationship Id="rId99" Type="http://schemas.openxmlformats.org/officeDocument/2006/relationships/slide" Target="slides/slide81.xml"/><Relationship Id="rId101" Type="http://schemas.openxmlformats.org/officeDocument/2006/relationships/slide" Target="slides/slide83.xml"/><Relationship Id="rId4" Type="http://schemas.openxmlformats.org/officeDocument/2006/relationships/customXml" Target="../customXml/item4.xml"/><Relationship Id="rId9" Type="http://schemas.openxmlformats.org/officeDocument/2006/relationships/customXml" Target="../customXml/item9.xml"/><Relationship Id="rId13" Type="http://schemas.openxmlformats.org/officeDocument/2006/relationships/customXml" Target="../customXml/item13.xml"/><Relationship Id="rId18" Type="http://schemas.openxmlformats.org/officeDocument/2006/relationships/slideMaster" Target="slideMasters/slideMaster1.xml"/><Relationship Id="rId39" Type="http://schemas.openxmlformats.org/officeDocument/2006/relationships/slide" Target="slides/slide21.xml"/><Relationship Id="rId109" Type="http://schemas.openxmlformats.org/officeDocument/2006/relationships/slide" Target="slides/slide91.xml"/><Relationship Id="rId34" Type="http://schemas.openxmlformats.org/officeDocument/2006/relationships/slide" Target="slides/slide16.xml"/><Relationship Id="rId50" Type="http://schemas.openxmlformats.org/officeDocument/2006/relationships/slide" Target="slides/slide32.xml"/><Relationship Id="rId55" Type="http://schemas.openxmlformats.org/officeDocument/2006/relationships/slide" Target="slides/slide37.xml"/><Relationship Id="rId76" Type="http://schemas.openxmlformats.org/officeDocument/2006/relationships/slide" Target="slides/slide58.xml"/><Relationship Id="rId97" Type="http://schemas.openxmlformats.org/officeDocument/2006/relationships/slide" Target="slides/slide79.xml"/><Relationship Id="rId104" Type="http://schemas.openxmlformats.org/officeDocument/2006/relationships/slide" Target="slides/slide86.xml"/><Relationship Id="rId7" Type="http://schemas.openxmlformats.org/officeDocument/2006/relationships/customXml" Target="../customXml/item7.xml"/><Relationship Id="rId71" Type="http://schemas.openxmlformats.org/officeDocument/2006/relationships/slide" Target="slides/slide53.xml"/><Relationship Id="rId92" Type="http://schemas.openxmlformats.org/officeDocument/2006/relationships/slide" Target="slides/slide74.xml"/><Relationship Id="rId2" Type="http://schemas.openxmlformats.org/officeDocument/2006/relationships/customXml" Target="../customXml/item2.xml"/><Relationship Id="rId29" Type="http://schemas.openxmlformats.org/officeDocument/2006/relationships/slide" Target="slides/slide11.xml"/><Relationship Id="rId24" Type="http://schemas.openxmlformats.org/officeDocument/2006/relationships/slide" Target="slides/slide6.xml"/><Relationship Id="rId40" Type="http://schemas.openxmlformats.org/officeDocument/2006/relationships/slide" Target="slides/slide22.xml"/><Relationship Id="rId45" Type="http://schemas.openxmlformats.org/officeDocument/2006/relationships/slide" Target="slides/slide27.xml"/><Relationship Id="rId66" Type="http://schemas.openxmlformats.org/officeDocument/2006/relationships/slide" Target="slides/slide48.xml"/><Relationship Id="rId87" Type="http://schemas.openxmlformats.org/officeDocument/2006/relationships/slide" Target="slides/slide69.xml"/><Relationship Id="rId110" Type="http://schemas.openxmlformats.org/officeDocument/2006/relationships/slide" Target="slides/slide92.xml"/><Relationship Id="rId115" Type="http://schemas.openxmlformats.org/officeDocument/2006/relationships/presProps" Target="presProps.xml"/><Relationship Id="rId61" Type="http://schemas.openxmlformats.org/officeDocument/2006/relationships/slide" Target="slides/slide43.xml"/><Relationship Id="rId82" Type="http://schemas.openxmlformats.org/officeDocument/2006/relationships/slide" Target="slides/slide64.xml"/><Relationship Id="rId19" Type="http://schemas.openxmlformats.org/officeDocument/2006/relationships/slide" Target="slides/slide1.xml"/><Relationship Id="rId14" Type="http://schemas.openxmlformats.org/officeDocument/2006/relationships/customXml" Target="../customXml/item14.xml"/><Relationship Id="rId30" Type="http://schemas.openxmlformats.org/officeDocument/2006/relationships/slide" Target="slides/slide12.xml"/><Relationship Id="rId35" Type="http://schemas.openxmlformats.org/officeDocument/2006/relationships/slide" Target="slides/slide17.xml"/><Relationship Id="rId56" Type="http://schemas.openxmlformats.org/officeDocument/2006/relationships/slide" Target="slides/slide38.xml"/><Relationship Id="rId77" Type="http://schemas.openxmlformats.org/officeDocument/2006/relationships/slide" Target="slides/slide59.xml"/><Relationship Id="rId100" Type="http://schemas.openxmlformats.org/officeDocument/2006/relationships/slide" Target="slides/slide82.xml"/><Relationship Id="rId105" Type="http://schemas.openxmlformats.org/officeDocument/2006/relationships/slide" Target="slides/slide87.xml"/><Relationship Id="rId8" Type="http://schemas.openxmlformats.org/officeDocument/2006/relationships/customXml" Target="../customXml/item8.xml"/><Relationship Id="rId51" Type="http://schemas.openxmlformats.org/officeDocument/2006/relationships/slide" Target="slides/slide33.xml"/><Relationship Id="rId72" Type="http://schemas.openxmlformats.org/officeDocument/2006/relationships/slide" Target="slides/slide54.xml"/><Relationship Id="rId93" Type="http://schemas.openxmlformats.org/officeDocument/2006/relationships/slide" Target="slides/slide75.xml"/><Relationship Id="rId98" Type="http://schemas.openxmlformats.org/officeDocument/2006/relationships/slide" Target="slides/slide80.xml"/><Relationship Id="rId3" Type="http://schemas.openxmlformats.org/officeDocument/2006/relationships/customXml" Target="../customXml/item3.xml"/><Relationship Id="rId25" Type="http://schemas.openxmlformats.org/officeDocument/2006/relationships/slide" Target="slides/slide7.xml"/><Relationship Id="rId46" Type="http://schemas.openxmlformats.org/officeDocument/2006/relationships/slide" Target="slides/slide28.xml"/><Relationship Id="rId67" Type="http://schemas.openxmlformats.org/officeDocument/2006/relationships/slide" Target="slides/slide49.xml"/><Relationship Id="rId116" Type="http://schemas.openxmlformats.org/officeDocument/2006/relationships/viewProps" Target="viewProps.xml"/><Relationship Id="rId20" Type="http://schemas.openxmlformats.org/officeDocument/2006/relationships/slide" Target="slides/slide2.xml"/><Relationship Id="rId41" Type="http://schemas.openxmlformats.org/officeDocument/2006/relationships/slide" Target="slides/slide23.xml"/><Relationship Id="rId62" Type="http://schemas.openxmlformats.org/officeDocument/2006/relationships/slide" Target="slides/slide44.xml"/><Relationship Id="rId83" Type="http://schemas.openxmlformats.org/officeDocument/2006/relationships/slide" Target="slides/slide65.xml"/><Relationship Id="rId88" Type="http://schemas.openxmlformats.org/officeDocument/2006/relationships/slide" Target="slides/slide70.xml"/><Relationship Id="rId111" Type="http://schemas.openxmlformats.org/officeDocument/2006/relationships/slide" Target="slides/slide93.xml"/><Relationship Id="rId15" Type="http://schemas.openxmlformats.org/officeDocument/2006/relationships/customXml" Target="../customXml/item15.xml"/><Relationship Id="rId36" Type="http://schemas.openxmlformats.org/officeDocument/2006/relationships/slide" Target="slides/slide18.xml"/><Relationship Id="rId57" Type="http://schemas.openxmlformats.org/officeDocument/2006/relationships/slide" Target="slides/slide39.xml"/><Relationship Id="rId106" Type="http://schemas.openxmlformats.org/officeDocument/2006/relationships/slide" Target="slides/slide88.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5.8026771042962909E-2"/>
          <c:y val="1.6218430675305647E-2"/>
          <c:w val="0.94197322183900567"/>
          <c:h val="0.96530805687203791"/>
        </c:manualLayout>
      </c:layout>
      <c:bar3DChart>
        <c:barDir val="col"/>
        <c:grouping val="clustered"/>
        <c:varyColors val="0"/>
        <c:ser>
          <c:idx val="0"/>
          <c:order val="0"/>
          <c:tx>
            <c:strRef>
              <c:f>Sheet1!$A$1</c:f>
              <c:strCache>
                <c:ptCount val="1"/>
                <c:pt idx="0">
                  <c:v>NGS</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val>
            <c:numRef>
              <c:f>Sheet1!$A$2:$A$5</c:f>
              <c:numCache>
                <c:formatCode>General</c:formatCode>
                <c:ptCount val="4"/>
                <c:pt idx="0">
                  <c:v>4700</c:v>
                </c:pt>
                <c:pt idx="1">
                  <c:v>5400</c:v>
                </c:pt>
                <c:pt idx="2">
                  <c:v>6200</c:v>
                </c:pt>
              </c:numCache>
            </c:numRef>
          </c:val>
          <c:extLst>
            <c:ext xmlns:c16="http://schemas.microsoft.com/office/drawing/2014/chart" uri="{C3380CC4-5D6E-409C-BE32-E72D297353CC}">
              <c16:uniqueId val="{00000000-5227-9740-A8B8-8E8201C895F8}"/>
            </c:ext>
          </c:extLst>
        </c:ser>
        <c:ser>
          <c:idx val="1"/>
          <c:order val="1"/>
          <c:tx>
            <c:strRef>
              <c:f>Sheet1!$B$1</c:f>
              <c:strCache>
                <c:ptCount val="1"/>
                <c:pt idx="0">
                  <c:v>Found One</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val>
            <c:numRef>
              <c:f>Sheet1!$B$2:$B$5</c:f>
              <c:numCache>
                <c:formatCode>General</c:formatCode>
                <c:ptCount val="4"/>
                <c:pt idx="0">
                  <c:v>53</c:v>
                </c:pt>
                <c:pt idx="1">
                  <c:v>135</c:v>
                </c:pt>
                <c:pt idx="2">
                  <c:v>179</c:v>
                </c:pt>
              </c:numCache>
            </c:numRef>
          </c:val>
          <c:extLst>
            <c:ext xmlns:c16="http://schemas.microsoft.com/office/drawing/2014/chart" uri="{C3380CC4-5D6E-409C-BE32-E72D297353CC}">
              <c16:uniqueId val="{00000001-5227-9740-A8B8-8E8201C895F8}"/>
            </c:ext>
          </c:extLst>
        </c:ser>
        <c:dLbls>
          <c:showLegendKey val="0"/>
          <c:showVal val="0"/>
          <c:showCatName val="0"/>
          <c:showSerName val="0"/>
          <c:showPercent val="0"/>
          <c:showBubbleSize val="0"/>
        </c:dLbls>
        <c:gapWidth val="247"/>
        <c:shape val="box"/>
        <c:axId val="1470614815"/>
        <c:axId val="1876899568"/>
        <c:axId val="0"/>
      </c:bar3DChart>
      <c:catAx>
        <c:axId val="1470614815"/>
        <c:scaling>
          <c:orientation val="minMax"/>
        </c:scaling>
        <c:delete val="1"/>
        <c:axPos val="b"/>
        <c:majorTickMark val="none"/>
        <c:minorTickMark val="none"/>
        <c:tickLblPos val="nextTo"/>
        <c:crossAx val="1876899568"/>
        <c:crosses val="autoZero"/>
        <c:auto val="1"/>
        <c:lblAlgn val="ctr"/>
        <c:lblOffset val="100"/>
        <c:noMultiLvlLbl val="0"/>
      </c:catAx>
      <c:valAx>
        <c:axId val="18768995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PT"/>
          </a:p>
        </c:txPr>
        <c:crossAx val="1470614815"/>
        <c:crosses val="autoZero"/>
        <c:crossBetween val="between"/>
      </c:valAx>
      <c:spPr>
        <a:noFill/>
        <a:ln>
          <a:noFill/>
        </a:ln>
        <a:effectLst/>
      </c:spPr>
    </c:plotArea>
    <c:legend>
      <c:legendPos val="b"/>
      <c:layout>
        <c:manualLayout>
          <c:xMode val="edge"/>
          <c:yMode val="edge"/>
          <c:x val="0.79028886878496396"/>
          <c:y val="0.59879943389527635"/>
          <c:w val="0.17031892620423536"/>
          <c:h val="4.981479763523167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P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PT"/>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line3DChart>
        <c:grouping val="standard"/>
        <c:varyColors val="0"/>
        <c:ser>
          <c:idx val="0"/>
          <c:order val="0"/>
          <c:tx>
            <c:strRef>
              <c:f>Sheet1!$B$1</c:f>
              <c:strCache>
                <c:ptCount val="1"/>
                <c:pt idx="0">
                  <c:v>Series 1</c:v>
                </c:pt>
              </c:strCache>
            </c:strRef>
          </c:tx>
          <c:spPr>
            <a:solidFill>
              <a:srgbClr val="FF0000"/>
            </a:solidFill>
            <a:ln>
              <a:noFill/>
            </a:ln>
            <a:effectLst/>
            <a:sp3d/>
          </c:spPr>
          <c:cat>
            <c:strRef>
              <c:f>Sheet1!$A$2:$A$8</c:f>
              <c:strCache>
                <c:ptCount val="7"/>
                <c:pt idx="0">
                  <c:v>30´s-MSKK</c:v>
                </c:pt>
                <c:pt idx="1">
                  <c:v>50's-PAP</c:v>
                </c:pt>
                <c:pt idx="2">
                  <c:v>80's-KS</c:v>
                </c:pt>
                <c:pt idx="3">
                  <c:v>90´s-CNB</c:v>
                </c:pt>
                <c:pt idx="4">
                  <c:v>2000-Lack expertise</c:v>
                </c:pt>
                <c:pt idx="5">
                  <c:v>2009-Lung</c:v>
                </c:pt>
                <c:pt idx="6">
                  <c:v>2018-Molecular</c:v>
                </c:pt>
              </c:strCache>
            </c:strRef>
          </c:cat>
          <c:val>
            <c:numRef>
              <c:f>Sheet1!$B$2:$B$8</c:f>
              <c:numCache>
                <c:formatCode>General</c:formatCode>
                <c:ptCount val="7"/>
                <c:pt idx="0">
                  <c:v>50</c:v>
                </c:pt>
                <c:pt idx="1">
                  <c:v>70</c:v>
                </c:pt>
                <c:pt idx="2">
                  <c:v>100</c:v>
                </c:pt>
                <c:pt idx="3">
                  <c:v>70</c:v>
                </c:pt>
                <c:pt idx="4">
                  <c:v>40</c:v>
                </c:pt>
                <c:pt idx="5">
                  <c:v>60</c:v>
                </c:pt>
              </c:numCache>
            </c:numRef>
          </c:val>
          <c:smooth val="0"/>
          <c:extLst>
            <c:ext xmlns:c16="http://schemas.microsoft.com/office/drawing/2014/chart" uri="{C3380CC4-5D6E-409C-BE32-E72D297353CC}">
              <c16:uniqueId val="{00000000-6237-D340-8143-936954DB0E49}"/>
            </c:ext>
          </c:extLst>
        </c:ser>
        <c:dLbls>
          <c:showLegendKey val="0"/>
          <c:showVal val="0"/>
          <c:showCatName val="0"/>
          <c:showSerName val="0"/>
          <c:showPercent val="0"/>
          <c:showBubbleSize val="0"/>
        </c:dLbls>
        <c:axId val="1557581087"/>
        <c:axId val="1557582767"/>
        <c:axId val="1453081839"/>
      </c:line3DChart>
      <c:catAx>
        <c:axId val="1557581087"/>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PT"/>
          </a:p>
        </c:txPr>
        <c:crossAx val="1557582767"/>
        <c:crosses val="autoZero"/>
        <c:auto val="1"/>
        <c:lblAlgn val="ctr"/>
        <c:lblOffset val="100"/>
        <c:noMultiLvlLbl val="0"/>
      </c:catAx>
      <c:valAx>
        <c:axId val="155758276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PT"/>
          </a:p>
        </c:txPr>
        <c:crossAx val="1557581087"/>
        <c:crosses val="autoZero"/>
        <c:crossBetween val="between"/>
      </c:valAx>
      <c:serAx>
        <c:axId val="1453081839"/>
        <c:scaling>
          <c:orientation val="minMax"/>
        </c:scaling>
        <c:delete val="1"/>
        <c:axPos val="b"/>
        <c:majorTickMark val="out"/>
        <c:minorTickMark val="none"/>
        <c:tickLblPos val="nextTo"/>
        <c:crossAx val="1557582767"/>
        <c:crosses val="autoZero"/>
      </c:ser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PT"/>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52">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30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3EF49FB-5722-4D20-A24E-5EAB1EBA2DCC}"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pt-PT"/>
        </a:p>
      </dgm:t>
    </dgm:pt>
    <dgm:pt modelId="{EFB9273C-2966-4368-9AE7-EF008BA0CEB1}">
      <dgm:prSet custT="1"/>
      <dgm:spPr/>
      <dgm:t>
        <a:bodyPr/>
        <a:lstStyle/>
        <a:p>
          <a:r>
            <a:rPr lang="en-US" sz="1800" dirty="0"/>
            <a:t>~ 35% of Patients with ≥ 1 potential actionable alteration</a:t>
          </a:r>
          <a:endParaRPr lang="pt-PT" sz="1800" dirty="0"/>
        </a:p>
      </dgm:t>
    </dgm:pt>
    <dgm:pt modelId="{3481FFDC-7E50-4967-BB7B-0CED3936558E}" type="parTrans" cxnId="{DA3C2577-C4AB-469C-8DBB-E8F8F7A96B7D}">
      <dgm:prSet/>
      <dgm:spPr/>
      <dgm:t>
        <a:bodyPr/>
        <a:lstStyle/>
        <a:p>
          <a:endParaRPr lang="pt-PT" sz="1600"/>
        </a:p>
      </dgm:t>
    </dgm:pt>
    <dgm:pt modelId="{75D54E29-008C-47A5-9DC8-C9D536BA3370}" type="sibTrans" cxnId="{DA3C2577-C4AB-469C-8DBB-E8F8F7A96B7D}">
      <dgm:prSet/>
      <dgm:spPr/>
      <dgm:t>
        <a:bodyPr/>
        <a:lstStyle/>
        <a:p>
          <a:endParaRPr lang="pt-PT" sz="1600"/>
        </a:p>
      </dgm:t>
    </dgm:pt>
    <dgm:pt modelId="{0E0E729A-32F4-4A96-AA2F-D7A8F7BE6C55}">
      <dgm:prSet custT="1"/>
      <dgm:spPr/>
      <dgm:t>
        <a:bodyPr/>
        <a:lstStyle/>
        <a:p>
          <a:r>
            <a:rPr lang="en-US" sz="1800" dirty="0"/>
            <a:t>~ 12% of Patients with no reportable genomic alterations</a:t>
          </a:r>
          <a:endParaRPr lang="pt-PT" sz="1800" dirty="0"/>
        </a:p>
      </dgm:t>
    </dgm:pt>
    <dgm:pt modelId="{13FEBFFA-F14D-4306-8599-92535770F6A7}" type="parTrans" cxnId="{9EB5B4C4-F3E4-49C9-BA26-15812F136772}">
      <dgm:prSet/>
      <dgm:spPr/>
      <dgm:t>
        <a:bodyPr/>
        <a:lstStyle/>
        <a:p>
          <a:endParaRPr lang="pt-PT" sz="1600"/>
        </a:p>
      </dgm:t>
    </dgm:pt>
    <dgm:pt modelId="{7A30889D-18A7-4B5D-A002-62ECF26E7AFF}" type="sibTrans" cxnId="{9EB5B4C4-F3E4-49C9-BA26-15812F136772}">
      <dgm:prSet/>
      <dgm:spPr/>
      <dgm:t>
        <a:bodyPr/>
        <a:lstStyle/>
        <a:p>
          <a:endParaRPr lang="pt-PT" sz="1600"/>
        </a:p>
      </dgm:t>
    </dgm:pt>
    <dgm:pt modelId="{07E733D1-59B4-48A8-BA78-C0E8BC050EC2}">
      <dgm:prSet custT="1"/>
      <dgm:spPr/>
      <dgm:t>
        <a:bodyPr/>
        <a:lstStyle/>
        <a:p>
          <a:r>
            <a:rPr lang="en-US" sz="1800" dirty="0"/>
            <a:t>~ 15% of Patients with treatment allocation</a:t>
          </a:r>
          <a:endParaRPr lang="pt-PT" sz="1800" dirty="0"/>
        </a:p>
      </dgm:t>
    </dgm:pt>
    <dgm:pt modelId="{9FFDF368-7E8B-4118-AC11-7069674445CB}" type="parTrans" cxnId="{105C5E99-3F13-43AB-9AB8-3E42BF03C347}">
      <dgm:prSet/>
      <dgm:spPr/>
      <dgm:t>
        <a:bodyPr/>
        <a:lstStyle/>
        <a:p>
          <a:endParaRPr lang="pt-PT" sz="1600"/>
        </a:p>
      </dgm:t>
    </dgm:pt>
    <dgm:pt modelId="{528E3883-D16A-49CA-93E1-C5E608C16DA6}" type="sibTrans" cxnId="{105C5E99-3F13-43AB-9AB8-3E42BF03C347}">
      <dgm:prSet/>
      <dgm:spPr/>
      <dgm:t>
        <a:bodyPr/>
        <a:lstStyle/>
        <a:p>
          <a:endParaRPr lang="pt-PT" sz="1600"/>
        </a:p>
      </dgm:t>
    </dgm:pt>
    <dgm:pt modelId="{56CF227C-0787-444A-B3AA-003761BC7B79}" type="pres">
      <dgm:prSet presAssocID="{73EF49FB-5722-4D20-A24E-5EAB1EBA2DCC}" presName="linear" presStyleCnt="0">
        <dgm:presLayoutVars>
          <dgm:animLvl val="lvl"/>
          <dgm:resizeHandles val="exact"/>
        </dgm:presLayoutVars>
      </dgm:prSet>
      <dgm:spPr/>
    </dgm:pt>
    <dgm:pt modelId="{0FBFDD0A-8B04-487C-8C71-4E8EEBD36FAF}" type="pres">
      <dgm:prSet presAssocID="{EFB9273C-2966-4368-9AE7-EF008BA0CEB1}" presName="parentText" presStyleLbl="node1" presStyleIdx="0" presStyleCnt="3">
        <dgm:presLayoutVars>
          <dgm:chMax val="0"/>
          <dgm:bulletEnabled val="1"/>
        </dgm:presLayoutVars>
      </dgm:prSet>
      <dgm:spPr/>
    </dgm:pt>
    <dgm:pt modelId="{D8B92B65-9403-4872-BDCD-9C587A526293}" type="pres">
      <dgm:prSet presAssocID="{75D54E29-008C-47A5-9DC8-C9D536BA3370}" presName="spacer" presStyleCnt="0"/>
      <dgm:spPr/>
    </dgm:pt>
    <dgm:pt modelId="{A45820AC-B58F-4DE1-8971-F7D92BA779F1}" type="pres">
      <dgm:prSet presAssocID="{0E0E729A-32F4-4A96-AA2F-D7A8F7BE6C55}" presName="parentText" presStyleLbl="node1" presStyleIdx="1" presStyleCnt="3" custLinFactNeighborX="-3140" custLinFactNeighborY="8">
        <dgm:presLayoutVars>
          <dgm:chMax val="0"/>
          <dgm:bulletEnabled val="1"/>
        </dgm:presLayoutVars>
      </dgm:prSet>
      <dgm:spPr/>
    </dgm:pt>
    <dgm:pt modelId="{01D4B2E7-95BD-402D-9DA9-F0FFAD534E32}" type="pres">
      <dgm:prSet presAssocID="{7A30889D-18A7-4B5D-A002-62ECF26E7AFF}" presName="spacer" presStyleCnt="0"/>
      <dgm:spPr/>
    </dgm:pt>
    <dgm:pt modelId="{50617795-5C92-4800-8CC7-DE874F9F1901}" type="pres">
      <dgm:prSet presAssocID="{07E733D1-59B4-48A8-BA78-C0E8BC050EC2}" presName="parentText" presStyleLbl="node1" presStyleIdx="2" presStyleCnt="3">
        <dgm:presLayoutVars>
          <dgm:chMax val="0"/>
          <dgm:bulletEnabled val="1"/>
        </dgm:presLayoutVars>
      </dgm:prSet>
      <dgm:spPr/>
    </dgm:pt>
  </dgm:ptLst>
  <dgm:cxnLst>
    <dgm:cxn modelId="{EA86DB20-8771-42F1-A444-43F9254C9939}" type="presOf" srcId="{0E0E729A-32F4-4A96-AA2F-D7A8F7BE6C55}" destId="{A45820AC-B58F-4DE1-8971-F7D92BA779F1}" srcOrd="0" destOrd="0" presId="urn:microsoft.com/office/officeart/2005/8/layout/vList2"/>
    <dgm:cxn modelId="{955E4334-E397-426D-ABC3-D2502C81AADB}" type="presOf" srcId="{EFB9273C-2966-4368-9AE7-EF008BA0CEB1}" destId="{0FBFDD0A-8B04-487C-8C71-4E8EEBD36FAF}" srcOrd="0" destOrd="0" presId="urn:microsoft.com/office/officeart/2005/8/layout/vList2"/>
    <dgm:cxn modelId="{DA3C2577-C4AB-469C-8DBB-E8F8F7A96B7D}" srcId="{73EF49FB-5722-4D20-A24E-5EAB1EBA2DCC}" destId="{EFB9273C-2966-4368-9AE7-EF008BA0CEB1}" srcOrd="0" destOrd="0" parTransId="{3481FFDC-7E50-4967-BB7B-0CED3936558E}" sibTransId="{75D54E29-008C-47A5-9DC8-C9D536BA3370}"/>
    <dgm:cxn modelId="{6D962D96-DE18-46E5-8FFD-8E2717DCB86B}" type="presOf" srcId="{07E733D1-59B4-48A8-BA78-C0E8BC050EC2}" destId="{50617795-5C92-4800-8CC7-DE874F9F1901}" srcOrd="0" destOrd="0" presId="urn:microsoft.com/office/officeart/2005/8/layout/vList2"/>
    <dgm:cxn modelId="{105C5E99-3F13-43AB-9AB8-3E42BF03C347}" srcId="{73EF49FB-5722-4D20-A24E-5EAB1EBA2DCC}" destId="{07E733D1-59B4-48A8-BA78-C0E8BC050EC2}" srcOrd="2" destOrd="0" parTransId="{9FFDF368-7E8B-4118-AC11-7069674445CB}" sibTransId="{528E3883-D16A-49CA-93E1-C5E608C16DA6}"/>
    <dgm:cxn modelId="{9EB5B4C4-F3E4-49C9-BA26-15812F136772}" srcId="{73EF49FB-5722-4D20-A24E-5EAB1EBA2DCC}" destId="{0E0E729A-32F4-4A96-AA2F-D7A8F7BE6C55}" srcOrd="1" destOrd="0" parTransId="{13FEBFFA-F14D-4306-8599-92535770F6A7}" sibTransId="{7A30889D-18A7-4B5D-A002-62ECF26E7AFF}"/>
    <dgm:cxn modelId="{0DA1EAE7-85DC-4F15-9E13-72402789A871}" type="presOf" srcId="{73EF49FB-5722-4D20-A24E-5EAB1EBA2DCC}" destId="{56CF227C-0787-444A-B3AA-003761BC7B79}" srcOrd="0" destOrd="0" presId="urn:microsoft.com/office/officeart/2005/8/layout/vList2"/>
    <dgm:cxn modelId="{4E80FDFB-2E17-4EBC-AD8F-13E8E4E677CC}" type="presParOf" srcId="{56CF227C-0787-444A-B3AA-003761BC7B79}" destId="{0FBFDD0A-8B04-487C-8C71-4E8EEBD36FAF}" srcOrd="0" destOrd="0" presId="urn:microsoft.com/office/officeart/2005/8/layout/vList2"/>
    <dgm:cxn modelId="{1F92DAA3-5A0E-4905-9188-CC6081E1ECE7}" type="presParOf" srcId="{56CF227C-0787-444A-B3AA-003761BC7B79}" destId="{D8B92B65-9403-4872-BDCD-9C587A526293}" srcOrd="1" destOrd="0" presId="urn:microsoft.com/office/officeart/2005/8/layout/vList2"/>
    <dgm:cxn modelId="{8922861B-C0DB-4191-B8DF-92D3673442A6}" type="presParOf" srcId="{56CF227C-0787-444A-B3AA-003761BC7B79}" destId="{A45820AC-B58F-4DE1-8971-F7D92BA779F1}" srcOrd="2" destOrd="0" presId="urn:microsoft.com/office/officeart/2005/8/layout/vList2"/>
    <dgm:cxn modelId="{46F8E070-D7D4-4EAD-A6B3-21B6E5413FF7}" type="presParOf" srcId="{56CF227C-0787-444A-B3AA-003761BC7B79}" destId="{01D4B2E7-95BD-402D-9DA9-F0FFAD534E32}" srcOrd="3" destOrd="0" presId="urn:microsoft.com/office/officeart/2005/8/layout/vList2"/>
    <dgm:cxn modelId="{CC1D9F9B-433B-4695-9545-22099539D5B7}" type="presParOf" srcId="{56CF227C-0787-444A-B3AA-003761BC7B79}" destId="{50617795-5C92-4800-8CC7-DE874F9F1901}"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BFDD0A-8B04-487C-8C71-4E8EEBD36FAF}">
      <dsp:nvSpPr>
        <dsp:cNvPr id="0" name=""/>
        <dsp:cNvSpPr/>
      </dsp:nvSpPr>
      <dsp:spPr>
        <a:xfrm>
          <a:off x="0" y="375"/>
          <a:ext cx="6095787" cy="39738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 35% of Patients with ≥ 1 potential actionable alteration</a:t>
          </a:r>
          <a:endParaRPr lang="pt-PT" sz="1800" kern="1200" dirty="0"/>
        </a:p>
      </dsp:txBody>
      <dsp:txXfrm>
        <a:off x="19399" y="19774"/>
        <a:ext cx="6056989" cy="358590"/>
      </dsp:txXfrm>
    </dsp:sp>
    <dsp:sp modelId="{A45820AC-B58F-4DE1-8971-F7D92BA779F1}">
      <dsp:nvSpPr>
        <dsp:cNvPr id="0" name=""/>
        <dsp:cNvSpPr/>
      </dsp:nvSpPr>
      <dsp:spPr>
        <a:xfrm>
          <a:off x="0" y="410983"/>
          <a:ext cx="6095787" cy="39738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 12% of Patients with no reportable genomic alterations</a:t>
          </a:r>
          <a:endParaRPr lang="pt-PT" sz="1800" kern="1200" dirty="0"/>
        </a:p>
      </dsp:txBody>
      <dsp:txXfrm>
        <a:off x="19399" y="430382"/>
        <a:ext cx="6056989" cy="358590"/>
      </dsp:txXfrm>
    </dsp:sp>
    <dsp:sp modelId="{50617795-5C92-4800-8CC7-DE874F9F1901}">
      <dsp:nvSpPr>
        <dsp:cNvPr id="0" name=""/>
        <dsp:cNvSpPr/>
      </dsp:nvSpPr>
      <dsp:spPr>
        <a:xfrm>
          <a:off x="0" y="821590"/>
          <a:ext cx="6095787" cy="39738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 15% of Patients with treatment allocation</a:t>
          </a:r>
          <a:endParaRPr lang="pt-PT" sz="1800" kern="1200" dirty="0"/>
        </a:p>
      </dsp:txBody>
      <dsp:txXfrm>
        <a:off x="19399" y="840989"/>
        <a:ext cx="6056989" cy="35859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0.18529</cdr:x>
      <cdr:y>0.86153</cdr:y>
    </cdr:from>
    <cdr:to>
      <cdr:x>0.33405</cdr:x>
      <cdr:y>0.91907</cdr:y>
    </cdr:to>
    <cdr:sp macro="" textlink="">
      <cdr:nvSpPr>
        <cdr:cNvPr id="2" name="TextBox 1">
          <a:extLst xmlns:a="http://schemas.openxmlformats.org/drawingml/2006/main">
            <a:ext uri="{FF2B5EF4-FFF2-40B4-BE49-F238E27FC236}">
              <a16:creationId xmlns:a16="http://schemas.microsoft.com/office/drawing/2014/main" id="{12CFE0C3-1570-2FD9-E755-2F1D1ED48E6B}"/>
            </a:ext>
          </a:extLst>
        </cdr:cNvPr>
        <cdr:cNvSpPr txBox="1"/>
      </cdr:nvSpPr>
      <cdr:spPr>
        <a:xfrm xmlns:a="http://schemas.openxmlformats.org/drawingml/2006/main">
          <a:off x="1138964" y="3462959"/>
          <a:ext cx="914400" cy="23127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GB" sz="1100" dirty="0"/>
            <a:t>2021</a:t>
          </a:r>
        </a:p>
      </cdr:txBody>
    </cdr:sp>
  </cdr:relSizeAnchor>
  <cdr:relSizeAnchor xmlns:cdr="http://schemas.openxmlformats.org/drawingml/2006/chartDrawing">
    <cdr:from>
      <cdr:x>0.37071</cdr:x>
      <cdr:y>0.87307</cdr:y>
    </cdr:from>
    <cdr:to>
      <cdr:x>0.51947</cdr:x>
      <cdr:y>0.93061</cdr:y>
    </cdr:to>
    <cdr:sp macro="" textlink="">
      <cdr:nvSpPr>
        <cdr:cNvPr id="3" name="TextBox 2">
          <a:extLst xmlns:a="http://schemas.openxmlformats.org/drawingml/2006/main">
            <a:ext uri="{FF2B5EF4-FFF2-40B4-BE49-F238E27FC236}">
              <a16:creationId xmlns:a16="http://schemas.microsoft.com/office/drawing/2014/main" id="{B7327201-B0E7-B356-E32E-4C9CEB3F199F}"/>
            </a:ext>
          </a:extLst>
        </cdr:cNvPr>
        <cdr:cNvSpPr txBox="1"/>
      </cdr:nvSpPr>
      <cdr:spPr>
        <a:xfrm xmlns:a="http://schemas.openxmlformats.org/drawingml/2006/main">
          <a:off x="2278651" y="3509342"/>
          <a:ext cx="914400" cy="23127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GB" sz="1100" dirty="0"/>
            <a:t>2022</a:t>
          </a:r>
        </a:p>
      </cdr:txBody>
    </cdr:sp>
  </cdr:relSizeAnchor>
  <cdr:relSizeAnchor xmlns:cdr="http://schemas.openxmlformats.org/drawingml/2006/chartDrawing">
    <cdr:from>
      <cdr:x>0.54605</cdr:x>
      <cdr:y>0.8931</cdr:y>
    </cdr:from>
    <cdr:to>
      <cdr:x>0.69481</cdr:x>
      <cdr:y>0.95063</cdr:y>
    </cdr:to>
    <cdr:sp macro="" textlink="">
      <cdr:nvSpPr>
        <cdr:cNvPr id="6" name="TextBox 5">
          <a:extLst xmlns:a="http://schemas.openxmlformats.org/drawingml/2006/main">
            <a:ext uri="{FF2B5EF4-FFF2-40B4-BE49-F238E27FC236}">
              <a16:creationId xmlns:a16="http://schemas.microsoft.com/office/drawing/2014/main" id="{1E3BE3A8-2E59-5071-8EF4-F9899E529924}"/>
            </a:ext>
          </a:extLst>
        </cdr:cNvPr>
        <cdr:cNvSpPr txBox="1"/>
      </cdr:nvSpPr>
      <cdr:spPr>
        <a:xfrm xmlns:a="http://schemas.openxmlformats.org/drawingml/2006/main">
          <a:off x="3696975" y="3841181"/>
          <a:ext cx="1007163" cy="24746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GB" sz="1100" dirty="0"/>
            <a:t>2023</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1AF7F8-F708-664E-BB55-1AF3F614A44C}" type="datetimeFigureOut">
              <a:rPr lang="en-GB" smtClean="0"/>
              <a:t>30/05/2024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C57283-E63D-B246-B6BA-7EC90F618572}" type="slidenum">
              <a:rPr lang="en-GB" smtClean="0"/>
              <a:t>‹#›</a:t>
            </a:fld>
            <a:endParaRPr lang="en-GB"/>
          </a:p>
        </p:txBody>
      </p:sp>
    </p:spTree>
    <p:extLst>
      <p:ext uri="{BB962C8B-B14F-4D97-AF65-F5344CB8AC3E}">
        <p14:creationId xmlns:p14="http://schemas.microsoft.com/office/powerpoint/2010/main" val="39036845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a:extLst>
              <a:ext uri="{FF2B5EF4-FFF2-40B4-BE49-F238E27FC236}">
                <a16:creationId xmlns:a16="http://schemas.microsoft.com/office/drawing/2014/main" id="{03748FAD-6279-0CF5-B224-3CCCFE53504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0771" name="Notes Placeholder 2">
            <a:extLst>
              <a:ext uri="{FF2B5EF4-FFF2-40B4-BE49-F238E27FC236}">
                <a16:creationId xmlns:a16="http://schemas.microsoft.com/office/drawing/2014/main" id="{A3DF7A24-9795-892F-DED4-4EA6DD18952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PT">
              <a:ea typeface="ＭＳ Ｐゴシック" panose="020B0600070205080204" pitchFamily="34" charset="-128"/>
            </a:endParaRPr>
          </a:p>
        </p:txBody>
      </p:sp>
      <p:sp>
        <p:nvSpPr>
          <p:cNvPr id="160772" name="Slide Number Placeholder 3">
            <a:extLst>
              <a:ext uri="{FF2B5EF4-FFF2-40B4-BE49-F238E27FC236}">
                <a16:creationId xmlns:a16="http://schemas.microsoft.com/office/drawing/2014/main" id="{252D2537-E0EC-B9AE-74DD-898F7F18B29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A97D40D5-F860-FF40-BA74-D5FDFE550144}" type="slidenum">
              <a:rPr lang="en-US" altLang="en-PT">
                <a:solidFill>
                  <a:srgbClr val="000000"/>
                </a:solidFill>
                <a:latin typeface="Calibri" panose="020F0502020204030204" pitchFamily="34" charset="0"/>
              </a:rPr>
              <a:pPr eaLnBrk="1" hangingPunct="1"/>
              <a:t>14</a:t>
            </a:fld>
            <a:endParaRPr lang="en-US" altLang="en-PT">
              <a:solidFill>
                <a:srgbClr val="000000"/>
              </a:solidFill>
              <a:latin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B46C5237-446C-47C7-B0BC-08C45741CDFD}" type="slidenum">
              <a:rPr lang="en-US" smtClean="0"/>
              <a:pPr>
                <a:defRPr/>
              </a:pPr>
              <a:t>55</a:t>
            </a:fld>
            <a:endParaRPr lang="en-US"/>
          </a:p>
        </p:txBody>
      </p:sp>
    </p:spTree>
    <p:extLst>
      <p:ext uri="{BB962C8B-B14F-4D97-AF65-F5344CB8AC3E}">
        <p14:creationId xmlns:p14="http://schemas.microsoft.com/office/powerpoint/2010/main" val="29748244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15DFA97E-354D-47A3-9034-7455985B4996}" type="slidenum">
              <a:rPr lang="pt-PT" smtClean="0"/>
              <a:t>56</a:t>
            </a:fld>
            <a:endParaRPr lang="pt-PT"/>
          </a:p>
        </p:txBody>
      </p:sp>
    </p:spTree>
    <p:extLst>
      <p:ext uri="{BB962C8B-B14F-4D97-AF65-F5344CB8AC3E}">
        <p14:creationId xmlns:p14="http://schemas.microsoft.com/office/powerpoint/2010/main" val="11904915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181BF975-AA5D-424C-B259-1BB0C7806E29}" type="slidenum">
              <a:rPr lang="en-US" smtClean="0"/>
              <a:t>59</a:t>
            </a:fld>
            <a:endParaRPr lang="en-US"/>
          </a:p>
        </p:txBody>
      </p:sp>
    </p:spTree>
    <p:extLst>
      <p:ext uri="{BB962C8B-B14F-4D97-AF65-F5344CB8AC3E}">
        <p14:creationId xmlns:p14="http://schemas.microsoft.com/office/powerpoint/2010/main" val="19279446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A33BC078-40F3-4FD8-ADB0-252EF9E09C66}" type="slidenum">
              <a:rPr lang="en-US" smtClean="0">
                <a:solidFill>
                  <a:prstClr val="black"/>
                </a:solidFill>
              </a:rPr>
              <a:pPr/>
              <a:t>69</a:t>
            </a:fld>
            <a:endParaRPr lang="en-US">
              <a:solidFill>
                <a:prstClr val="black"/>
              </a:solidFill>
            </a:endParaRPr>
          </a:p>
        </p:txBody>
      </p:sp>
    </p:spTree>
    <p:extLst>
      <p:ext uri="{BB962C8B-B14F-4D97-AF65-F5344CB8AC3E}">
        <p14:creationId xmlns:p14="http://schemas.microsoft.com/office/powerpoint/2010/main" val="18540913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88D3BC5-5D1F-4E1A-B7C5-866FDD5F8030}" type="slidenum">
              <a:rPr lang="en-US" smtClean="0"/>
              <a:pPr/>
              <a:t>18</a:t>
            </a:fld>
            <a:endParaRPr lang="en-US"/>
          </a:p>
        </p:txBody>
      </p:sp>
    </p:spTree>
    <p:extLst>
      <p:ext uri="{BB962C8B-B14F-4D97-AF65-F5344CB8AC3E}">
        <p14:creationId xmlns:p14="http://schemas.microsoft.com/office/powerpoint/2010/main" val="30416425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a:extLst>
              <a:ext uri="{FF2B5EF4-FFF2-40B4-BE49-F238E27FC236}">
                <a16:creationId xmlns:a16="http://schemas.microsoft.com/office/drawing/2014/main" id="{EA968554-059F-F785-7C9D-DEF8C360CC3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7459" name="Notes Placeholder 2">
            <a:extLst>
              <a:ext uri="{FF2B5EF4-FFF2-40B4-BE49-F238E27FC236}">
                <a16:creationId xmlns:a16="http://schemas.microsoft.com/office/drawing/2014/main" id="{E5431222-EBCD-9957-8A64-F5104A324DE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PT">
              <a:ea typeface="ＭＳ Ｐゴシック" panose="020B0600070205080204" pitchFamily="34" charset="-128"/>
            </a:endParaRPr>
          </a:p>
        </p:txBody>
      </p:sp>
      <p:sp>
        <p:nvSpPr>
          <p:cNvPr id="147460" name="Slide Number Placeholder 3">
            <a:extLst>
              <a:ext uri="{FF2B5EF4-FFF2-40B4-BE49-F238E27FC236}">
                <a16:creationId xmlns:a16="http://schemas.microsoft.com/office/drawing/2014/main" id="{AF54A4CA-A5BF-7750-7227-84099AD92FB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C334BC38-8343-D14E-975E-6F7ECA6BF407}" type="slidenum">
              <a:rPr lang="en-US" altLang="en-PT">
                <a:latin typeface="Calibri" panose="020F0502020204030204" pitchFamily="34" charset="0"/>
              </a:rPr>
              <a:pPr eaLnBrk="1" hangingPunct="1"/>
              <a:t>23</a:t>
            </a:fld>
            <a:endParaRPr lang="en-US" altLang="en-PT">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A33BC078-40F3-4FD8-ADB0-252EF9E09C66}" type="slidenum">
              <a:rPr lang="en-US" smtClean="0"/>
              <a:t>32</a:t>
            </a:fld>
            <a:endParaRPr lang="en-US"/>
          </a:p>
        </p:txBody>
      </p:sp>
    </p:spTree>
    <p:extLst>
      <p:ext uri="{BB962C8B-B14F-4D97-AF65-F5344CB8AC3E}">
        <p14:creationId xmlns:p14="http://schemas.microsoft.com/office/powerpoint/2010/main" val="1336380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A33BC078-40F3-4FD8-ADB0-252EF9E09C66}"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29423942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A33BC078-40F3-4FD8-ADB0-252EF9E09C66}"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28347080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41D5CF-06FB-BA8B-266E-E32ADEE2F5D9}"/>
            </a:ext>
          </a:extLst>
        </p:cNvPr>
        <p:cNvGrpSpPr/>
        <p:nvPr/>
      </p:nvGrpSpPr>
      <p:grpSpPr>
        <a:xfrm>
          <a:off x="0" y="0"/>
          <a:ext cx="0" cy="0"/>
          <a:chOff x="0" y="0"/>
          <a:chExt cx="0" cy="0"/>
        </a:xfrm>
      </p:grpSpPr>
      <p:sp>
        <p:nvSpPr>
          <p:cNvPr id="147458" name="Slide Image Placeholder 1">
            <a:extLst>
              <a:ext uri="{FF2B5EF4-FFF2-40B4-BE49-F238E27FC236}">
                <a16:creationId xmlns:a16="http://schemas.microsoft.com/office/drawing/2014/main" id="{C997EEFB-E6F4-A6C2-7A6A-F1161C54D88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7459" name="Notes Placeholder 2">
            <a:extLst>
              <a:ext uri="{FF2B5EF4-FFF2-40B4-BE49-F238E27FC236}">
                <a16:creationId xmlns:a16="http://schemas.microsoft.com/office/drawing/2014/main" id="{F3380943-69B3-E6A3-7DF6-27D18F94323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PT">
              <a:ea typeface="ＭＳ Ｐゴシック" panose="020B0600070205080204" pitchFamily="34" charset="-128"/>
            </a:endParaRPr>
          </a:p>
        </p:txBody>
      </p:sp>
      <p:sp>
        <p:nvSpPr>
          <p:cNvPr id="147460" name="Slide Number Placeholder 3">
            <a:extLst>
              <a:ext uri="{FF2B5EF4-FFF2-40B4-BE49-F238E27FC236}">
                <a16:creationId xmlns:a16="http://schemas.microsoft.com/office/drawing/2014/main" id="{4123252E-8AF2-431B-6EE9-B3B56F4D990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C334BC38-8343-D14E-975E-6F7ECA6BF407}" type="slidenum">
              <a:rPr lang="en-US" altLang="en-PT">
                <a:latin typeface="Calibri" panose="020F0502020204030204" pitchFamily="34" charset="0"/>
              </a:rPr>
              <a:pPr eaLnBrk="1" hangingPunct="1"/>
              <a:t>45</a:t>
            </a:fld>
            <a:endParaRPr lang="en-US" altLang="en-PT">
              <a:latin typeface="Calibri" panose="020F0502020204030204" pitchFamily="34" charset="0"/>
            </a:endParaRPr>
          </a:p>
        </p:txBody>
      </p:sp>
    </p:spTree>
    <p:extLst>
      <p:ext uri="{BB962C8B-B14F-4D97-AF65-F5344CB8AC3E}">
        <p14:creationId xmlns:p14="http://schemas.microsoft.com/office/powerpoint/2010/main" val="3116069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a:extLst>
              <a:ext uri="{FF2B5EF4-FFF2-40B4-BE49-F238E27FC236}">
                <a16:creationId xmlns:a16="http://schemas.microsoft.com/office/drawing/2014/main" id="{85217A98-0E56-AE64-7DD7-CE4B294FD14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8723" name="Notes Placeholder 2">
            <a:extLst>
              <a:ext uri="{FF2B5EF4-FFF2-40B4-BE49-F238E27FC236}">
                <a16:creationId xmlns:a16="http://schemas.microsoft.com/office/drawing/2014/main" id="{5E69BCB4-16F3-C6B9-3333-8866A171EFC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PT">
              <a:ea typeface="ＭＳ Ｐゴシック" panose="020B0600070205080204" pitchFamily="34" charset="-128"/>
            </a:endParaRPr>
          </a:p>
        </p:txBody>
      </p:sp>
      <p:sp>
        <p:nvSpPr>
          <p:cNvPr id="158724" name="Slide Number Placeholder 3">
            <a:extLst>
              <a:ext uri="{FF2B5EF4-FFF2-40B4-BE49-F238E27FC236}">
                <a16:creationId xmlns:a16="http://schemas.microsoft.com/office/drawing/2014/main" id="{E0CC38E3-22FB-2ECC-6520-68F75824369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77FE7CD4-2129-1049-8BD4-E372DE2CFAA6}" type="slidenum">
              <a:rPr lang="en-US" altLang="en-PT">
                <a:latin typeface="Calibri" panose="020F0502020204030204" pitchFamily="34" charset="0"/>
              </a:rPr>
              <a:pPr eaLnBrk="1" hangingPunct="1"/>
              <a:t>52</a:t>
            </a:fld>
            <a:endParaRPr lang="en-US" altLang="en-PT">
              <a:latin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DE9988-6261-1273-5036-3C47AD56FE39}"/>
            </a:ext>
          </a:extLst>
        </p:cNvPr>
        <p:cNvGrpSpPr/>
        <p:nvPr/>
      </p:nvGrpSpPr>
      <p:grpSpPr>
        <a:xfrm>
          <a:off x="0" y="0"/>
          <a:ext cx="0" cy="0"/>
          <a:chOff x="0" y="0"/>
          <a:chExt cx="0" cy="0"/>
        </a:xfrm>
      </p:grpSpPr>
      <p:sp>
        <p:nvSpPr>
          <p:cNvPr id="158722" name="Slide Image Placeholder 1">
            <a:extLst>
              <a:ext uri="{FF2B5EF4-FFF2-40B4-BE49-F238E27FC236}">
                <a16:creationId xmlns:a16="http://schemas.microsoft.com/office/drawing/2014/main" id="{5CE1F76F-37FC-CBAE-5B2F-D9C144F461B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8723" name="Notes Placeholder 2">
            <a:extLst>
              <a:ext uri="{FF2B5EF4-FFF2-40B4-BE49-F238E27FC236}">
                <a16:creationId xmlns:a16="http://schemas.microsoft.com/office/drawing/2014/main" id="{BBB72E22-63B4-84FB-D013-1895CD85FFE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PT">
              <a:ea typeface="ＭＳ Ｐゴシック" panose="020B0600070205080204" pitchFamily="34" charset="-128"/>
            </a:endParaRPr>
          </a:p>
        </p:txBody>
      </p:sp>
      <p:sp>
        <p:nvSpPr>
          <p:cNvPr id="158724" name="Slide Number Placeholder 3">
            <a:extLst>
              <a:ext uri="{FF2B5EF4-FFF2-40B4-BE49-F238E27FC236}">
                <a16:creationId xmlns:a16="http://schemas.microsoft.com/office/drawing/2014/main" id="{7BBF5AFB-972E-04DB-0AB2-0D3F4A31856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77FE7CD4-2129-1049-8BD4-E372DE2CFAA6}" type="slidenum">
              <a:rPr lang="en-US" altLang="en-PT">
                <a:latin typeface="Calibri" panose="020F0502020204030204" pitchFamily="34" charset="0"/>
              </a:rPr>
              <a:pPr eaLnBrk="1" hangingPunct="1"/>
              <a:t>54</a:t>
            </a:fld>
            <a:endParaRPr lang="en-US" altLang="en-PT">
              <a:latin typeface="Calibri" panose="020F0502020204030204" pitchFamily="34" charset="0"/>
            </a:endParaRPr>
          </a:p>
        </p:txBody>
      </p:sp>
    </p:spTree>
    <p:extLst>
      <p:ext uri="{BB962C8B-B14F-4D97-AF65-F5344CB8AC3E}">
        <p14:creationId xmlns:p14="http://schemas.microsoft.com/office/powerpoint/2010/main" val="22179591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customXml" Target="../../customXml/item16.xml"/><Relationship Id="rId7" Type="http://schemas.openxmlformats.org/officeDocument/2006/relationships/image" Target="../media/image4.png"/><Relationship Id="rId2" Type="http://schemas.openxmlformats.org/officeDocument/2006/relationships/customXml" Target="../../customXml/item10.xml"/><Relationship Id="rId1" Type="http://schemas.openxmlformats.org/officeDocument/2006/relationships/customXml" Target="../../customXml/item12.xml"/><Relationship Id="rId6" Type="http://schemas.openxmlformats.org/officeDocument/2006/relationships/image" Target="../media/image3.png"/><Relationship Id="rId5" Type="http://schemas.openxmlformats.org/officeDocument/2006/relationships/image" Target="../media/image2.jpg"/><Relationship Id="rId10" Type="http://schemas.openxmlformats.org/officeDocument/2006/relationships/image" Target="../media/image7.png"/><Relationship Id="rId4" Type="http://schemas.openxmlformats.org/officeDocument/2006/relationships/slideMaster" Target="../slideMasters/slideMaster1.xml"/><Relationship Id="rId9"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customXml" Target="../../customXml/item15.xml"/><Relationship Id="rId7" Type="http://schemas.openxmlformats.org/officeDocument/2006/relationships/image" Target="../media/image10.png"/><Relationship Id="rId2" Type="http://schemas.openxmlformats.org/officeDocument/2006/relationships/customXml" Target="../../customXml/item14.xml"/><Relationship Id="rId1" Type="http://schemas.openxmlformats.org/officeDocument/2006/relationships/customXml" Target="../../customXml/item11.xml"/><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slideMaster" Target="../slideMasters/slideMaster1.xml"/><Relationship Id="rId1" Type="http://schemas.openxmlformats.org/officeDocument/2006/relationships/customXml" Target="../../customXml/item9.xml"/><Relationship Id="rId4"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slideMaster" Target="../slideMasters/slideMaster1.xml"/><Relationship Id="rId1" Type="http://schemas.openxmlformats.org/officeDocument/2006/relationships/customXml" Target="../../customXml/item4.xml"/><Relationship Id="rId4" Type="http://schemas.openxmlformats.org/officeDocument/2006/relationships/image" Target="../media/image13.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o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002D35D-E88F-4C68-8BC7-AF40B3D8F7BF}"/>
              </a:ext>
            </a:extLst>
          </p:cNvPr>
          <p:cNvSpPr>
            <a:spLocks noGrp="1"/>
          </p:cNvSpPr>
          <p:nvPr>
            <p:ph type="ctrTitle"/>
          </p:nvPr>
        </p:nvSpPr>
        <p:spPr>
          <a:xfrm>
            <a:off x="1524000" y="1122363"/>
            <a:ext cx="9144000" cy="2387600"/>
          </a:xfrm>
        </p:spPr>
        <p:txBody>
          <a:bodyPr anchor="b"/>
          <a:lstStyle>
            <a:lvl1pPr algn="ctr">
              <a:defRPr sz="6000"/>
            </a:lvl1pPr>
          </a:lstStyle>
          <a:p>
            <a:r>
              <a:rPr lang="pt-PT"/>
              <a:t>Clique para editar o estilo de título do Modelo Global</a:t>
            </a:r>
          </a:p>
        </p:txBody>
      </p:sp>
      <p:sp>
        <p:nvSpPr>
          <p:cNvPr id="3" name="Subtítulo 2">
            <a:extLst>
              <a:ext uri="{FF2B5EF4-FFF2-40B4-BE49-F238E27FC236}">
                <a16:creationId xmlns:a16="http://schemas.microsoft.com/office/drawing/2014/main" id="{662D021A-A448-411A-86D2-07800AB4AE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PT"/>
              <a:t>Clique para editar o estilo de subtítulo do Modelo Global</a:t>
            </a:r>
          </a:p>
        </p:txBody>
      </p:sp>
      <p:sp>
        <p:nvSpPr>
          <p:cNvPr id="4" name="Marcador de Posição da Data 3">
            <a:extLst>
              <a:ext uri="{FF2B5EF4-FFF2-40B4-BE49-F238E27FC236}">
                <a16:creationId xmlns:a16="http://schemas.microsoft.com/office/drawing/2014/main" id="{595DB295-755A-424E-9501-D7D3A2EB0008}"/>
              </a:ext>
            </a:extLst>
          </p:cNvPr>
          <p:cNvSpPr>
            <a:spLocks noGrp="1"/>
          </p:cNvSpPr>
          <p:nvPr>
            <p:ph type="dt" sz="half" idx="10"/>
          </p:nvPr>
        </p:nvSpPr>
        <p:spPr/>
        <p:txBody>
          <a:bodyPr/>
          <a:lstStyle/>
          <a:p>
            <a:fld id="{5F1C9D1E-6042-4CC3-A418-15A3C757B0CE}" type="datetimeFigureOut">
              <a:rPr lang="pt-PT" smtClean="0"/>
              <a:t>30/05/24</a:t>
            </a:fld>
            <a:endParaRPr lang="pt-PT"/>
          </a:p>
        </p:txBody>
      </p:sp>
      <p:sp>
        <p:nvSpPr>
          <p:cNvPr id="5" name="Marcador de Posição do Rodapé 4">
            <a:extLst>
              <a:ext uri="{FF2B5EF4-FFF2-40B4-BE49-F238E27FC236}">
                <a16:creationId xmlns:a16="http://schemas.microsoft.com/office/drawing/2014/main" id="{E455EC26-1485-4373-B168-129B4C96A333}"/>
              </a:ext>
            </a:extLst>
          </p:cNvPr>
          <p:cNvSpPr>
            <a:spLocks noGrp="1"/>
          </p:cNvSpPr>
          <p:nvPr>
            <p:ph type="ftr" sz="quarter" idx="11"/>
          </p:nvPr>
        </p:nvSpPr>
        <p:spPr/>
        <p:txBody>
          <a:bodyPr/>
          <a:lstStyle/>
          <a:p>
            <a:endParaRPr lang="pt-PT"/>
          </a:p>
        </p:txBody>
      </p:sp>
      <p:sp>
        <p:nvSpPr>
          <p:cNvPr id="6" name="Marcador de Posição do Número do Diapositivo 5">
            <a:extLst>
              <a:ext uri="{FF2B5EF4-FFF2-40B4-BE49-F238E27FC236}">
                <a16:creationId xmlns:a16="http://schemas.microsoft.com/office/drawing/2014/main" id="{3207CE77-28DA-4D85-8689-28B9A36CA36A}"/>
              </a:ext>
            </a:extLst>
          </p:cNvPr>
          <p:cNvSpPr>
            <a:spLocks noGrp="1"/>
          </p:cNvSpPr>
          <p:nvPr>
            <p:ph type="sldNum" sz="quarter" idx="12"/>
          </p:nvPr>
        </p:nvSpPr>
        <p:spPr/>
        <p:txBody>
          <a:bodyPr/>
          <a:lstStyle/>
          <a:p>
            <a:fld id="{1BE322B6-3EFC-4457-90CD-2B8EE1F65491}" type="slidenum">
              <a:rPr lang="pt-PT" smtClean="0"/>
              <a:t>‹#›</a:t>
            </a:fld>
            <a:endParaRPr lang="pt-PT"/>
          </a:p>
        </p:txBody>
      </p:sp>
    </p:spTree>
    <p:extLst>
      <p:ext uri="{BB962C8B-B14F-4D97-AF65-F5344CB8AC3E}">
        <p14:creationId xmlns:p14="http://schemas.microsoft.com/office/powerpoint/2010/main" val="32152741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B8B8D74-EF6F-409E-B506-83B15DBEE418}"/>
              </a:ext>
            </a:extLst>
          </p:cNvPr>
          <p:cNvSpPr>
            <a:spLocks noGrp="1"/>
          </p:cNvSpPr>
          <p:nvPr>
            <p:ph type="title"/>
          </p:nvPr>
        </p:nvSpPr>
        <p:spPr/>
        <p:txBody>
          <a:bodyPr/>
          <a:lstStyle/>
          <a:p>
            <a:r>
              <a:rPr lang="pt-PT"/>
              <a:t>Clique para editar o estilo de título do Modelo Global</a:t>
            </a:r>
          </a:p>
        </p:txBody>
      </p:sp>
      <p:sp>
        <p:nvSpPr>
          <p:cNvPr id="3" name="Marcador de Posição de Texto Vertical 2">
            <a:extLst>
              <a:ext uri="{FF2B5EF4-FFF2-40B4-BE49-F238E27FC236}">
                <a16:creationId xmlns:a16="http://schemas.microsoft.com/office/drawing/2014/main" id="{1AEF1B20-878B-4E23-B731-A71D232EB27B}"/>
              </a:ext>
            </a:extLst>
          </p:cNvPr>
          <p:cNvSpPr>
            <a:spLocks noGrp="1"/>
          </p:cNvSpPr>
          <p:nvPr>
            <p:ph type="body" orient="vert" idx="1"/>
          </p:nvPr>
        </p:nvSpPr>
        <p:spPr/>
        <p:txBody>
          <a:bodyPr vert="eaVert"/>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a:extLst>
              <a:ext uri="{FF2B5EF4-FFF2-40B4-BE49-F238E27FC236}">
                <a16:creationId xmlns:a16="http://schemas.microsoft.com/office/drawing/2014/main" id="{D3CBA851-25B3-4C74-ACBE-B1348428EC54}"/>
              </a:ext>
            </a:extLst>
          </p:cNvPr>
          <p:cNvSpPr>
            <a:spLocks noGrp="1"/>
          </p:cNvSpPr>
          <p:nvPr>
            <p:ph type="dt" sz="half" idx="10"/>
          </p:nvPr>
        </p:nvSpPr>
        <p:spPr/>
        <p:txBody>
          <a:bodyPr/>
          <a:lstStyle/>
          <a:p>
            <a:fld id="{5F1C9D1E-6042-4CC3-A418-15A3C757B0CE}" type="datetimeFigureOut">
              <a:rPr lang="pt-PT" smtClean="0"/>
              <a:t>30/05/24</a:t>
            </a:fld>
            <a:endParaRPr lang="pt-PT"/>
          </a:p>
        </p:txBody>
      </p:sp>
      <p:sp>
        <p:nvSpPr>
          <p:cNvPr id="5" name="Marcador de Posição do Rodapé 4">
            <a:extLst>
              <a:ext uri="{FF2B5EF4-FFF2-40B4-BE49-F238E27FC236}">
                <a16:creationId xmlns:a16="http://schemas.microsoft.com/office/drawing/2014/main" id="{5E34056E-AE05-43B1-BE5D-55DE714791A3}"/>
              </a:ext>
            </a:extLst>
          </p:cNvPr>
          <p:cNvSpPr>
            <a:spLocks noGrp="1"/>
          </p:cNvSpPr>
          <p:nvPr>
            <p:ph type="ftr" sz="quarter" idx="11"/>
          </p:nvPr>
        </p:nvSpPr>
        <p:spPr/>
        <p:txBody>
          <a:bodyPr/>
          <a:lstStyle/>
          <a:p>
            <a:endParaRPr lang="pt-PT"/>
          </a:p>
        </p:txBody>
      </p:sp>
      <p:sp>
        <p:nvSpPr>
          <p:cNvPr id="6" name="Marcador de Posição do Número do Diapositivo 5">
            <a:extLst>
              <a:ext uri="{FF2B5EF4-FFF2-40B4-BE49-F238E27FC236}">
                <a16:creationId xmlns:a16="http://schemas.microsoft.com/office/drawing/2014/main" id="{8DB4C180-E6C7-46E1-90A1-C885002CA89B}"/>
              </a:ext>
            </a:extLst>
          </p:cNvPr>
          <p:cNvSpPr>
            <a:spLocks noGrp="1"/>
          </p:cNvSpPr>
          <p:nvPr>
            <p:ph type="sldNum" sz="quarter" idx="12"/>
          </p:nvPr>
        </p:nvSpPr>
        <p:spPr/>
        <p:txBody>
          <a:bodyPr/>
          <a:lstStyle/>
          <a:p>
            <a:fld id="{1BE322B6-3EFC-4457-90CD-2B8EE1F65491}" type="slidenum">
              <a:rPr lang="pt-PT" smtClean="0"/>
              <a:t>‹#›</a:t>
            </a:fld>
            <a:endParaRPr lang="pt-PT"/>
          </a:p>
        </p:txBody>
      </p:sp>
    </p:spTree>
    <p:extLst>
      <p:ext uri="{BB962C8B-B14F-4D97-AF65-F5344CB8AC3E}">
        <p14:creationId xmlns:p14="http://schemas.microsoft.com/office/powerpoint/2010/main" val="2506111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0603C3B-E412-4650-B5C1-C93EC4F1B95F}"/>
              </a:ext>
            </a:extLst>
          </p:cNvPr>
          <p:cNvSpPr>
            <a:spLocks noGrp="1"/>
          </p:cNvSpPr>
          <p:nvPr>
            <p:ph type="title" orient="vert"/>
          </p:nvPr>
        </p:nvSpPr>
        <p:spPr>
          <a:xfrm>
            <a:off x="8724900" y="365125"/>
            <a:ext cx="2628900" cy="5811838"/>
          </a:xfrm>
        </p:spPr>
        <p:txBody>
          <a:bodyPr vert="eaVert"/>
          <a:lstStyle/>
          <a:p>
            <a:r>
              <a:rPr lang="pt-PT"/>
              <a:t>Clique para editar o estilo de título do Modelo Global</a:t>
            </a:r>
          </a:p>
        </p:txBody>
      </p:sp>
      <p:sp>
        <p:nvSpPr>
          <p:cNvPr id="3" name="Marcador de Posição de Texto Vertical 2">
            <a:extLst>
              <a:ext uri="{FF2B5EF4-FFF2-40B4-BE49-F238E27FC236}">
                <a16:creationId xmlns:a16="http://schemas.microsoft.com/office/drawing/2014/main" id="{390A4A41-786C-4842-9598-D69718C11695}"/>
              </a:ext>
            </a:extLst>
          </p:cNvPr>
          <p:cNvSpPr>
            <a:spLocks noGrp="1"/>
          </p:cNvSpPr>
          <p:nvPr>
            <p:ph type="body" orient="vert" idx="1"/>
          </p:nvPr>
        </p:nvSpPr>
        <p:spPr>
          <a:xfrm>
            <a:off x="838200" y="365125"/>
            <a:ext cx="7734300" cy="5811838"/>
          </a:xfrm>
        </p:spPr>
        <p:txBody>
          <a:bodyPr vert="eaVert"/>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a:extLst>
              <a:ext uri="{FF2B5EF4-FFF2-40B4-BE49-F238E27FC236}">
                <a16:creationId xmlns:a16="http://schemas.microsoft.com/office/drawing/2014/main" id="{15ECB462-2587-4585-A5FA-ACC29F74CBF9}"/>
              </a:ext>
            </a:extLst>
          </p:cNvPr>
          <p:cNvSpPr>
            <a:spLocks noGrp="1"/>
          </p:cNvSpPr>
          <p:nvPr>
            <p:ph type="dt" sz="half" idx="10"/>
          </p:nvPr>
        </p:nvSpPr>
        <p:spPr/>
        <p:txBody>
          <a:bodyPr/>
          <a:lstStyle/>
          <a:p>
            <a:fld id="{5F1C9D1E-6042-4CC3-A418-15A3C757B0CE}" type="datetimeFigureOut">
              <a:rPr lang="pt-PT" smtClean="0"/>
              <a:t>30/05/24</a:t>
            </a:fld>
            <a:endParaRPr lang="pt-PT"/>
          </a:p>
        </p:txBody>
      </p:sp>
      <p:sp>
        <p:nvSpPr>
          <p:cNvPr id="5" name="Marcador de Posição do Rodapé 4">
            <a:extLst>
              <a:ext uri="{FF2B5EF4-FFF2-40B4-BE49-F238E27FC236}">
                <a16:creationId xmlns:a16="http://schemas.microsoft.com/office/drawing/2014/main" id="{83D4C3FB-0590-4854-89B4-C62589506BC3}"/>
              </a:ext>
            </a:extLst>
          </p:cNvPr>
          <p:cNvSpPr>
            <a:spLocks noGrp="1"/>
          </p:cNvSpPr>
          <p:nvPr>
            <p:ph type="ftr" sz="quarter" idx="11"/>
          </p:nvPr>
        </p:nvSpPr>
        <p:spPr/>
        <p:txBody>
          <a:bodyPr/>
          <a:lstStyle/>
          <a:p>
            <a:endParaRPr lang="pt-PT"/>
          </a:p>
        </p:txBody>
      </p:sp>
      <p:sp>
        <p:nvSpPr>
          <p:cNvPr id="6" name="Marcador de Posição do Número do Diapositivo 5">
            <a:extLst>
              <a:ext uri="{FF2B5EF4-FFF2-40B4-BE49-F238E27FC236}">
                <a16:creationId xmlns:a16="http://schemas.microsoft.com/office/drawing/2014/main" id="{2904ACC5-04CD-4415-AFEC-73D2EDA64EF7}"/>
              </a:ext>
            </a:extLst>
          </p:cNvPr>
          <p:cNvSpPr>
            <a:spLocks noGrp="1"/>
          </p:cNvSpPr>
          <p:nvPr>
            <p:ph type="sldNum" sz="quarter" idx="12"/>
          </p:nvPr>
        </p:nvSpPr>
        <p:spPr/>
        <p:txBody>
          <a:bodyPr/>
          <a:lstStyle/>
          <a:p>
            <a:fld id="{1BE322B6-3EFC-4457-90CD-2B8EE1F65491}" type="slidenum">
              <a:rPr lang="pt-PT" smtClean="0"/>
              <a:t>‹#›</a:t>
            </a:fld>
            <a:endParaRPr lang="pt-PT"/>
          </a:p>
        </p:txBody>
      </p:sp>
    </p:spTree>
    <p:extLst>
      <p:ext uri="{BB962C8B-B14F-4D97-AF65-F5344CB8AC3E}">
        <p14:creationId xmlns:p14="http://schemas.microsoft.com/office/powerpoint/2010/main" val="11544562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28629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Dark Background -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8571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Introduction">
    <p:spTree>
      <p:nvGrpSpPr>
        <p:cNvPr id="1" name=""/>
        <p:cNvGrpSpPr/>
        <p:nvPr/>
      </p:nvGrpSpPr>
      <p:grpSpPr>
        <a:xfrm>
          <a:off x="0" y="0"/>
          <a:ext cx="0" cy="0"/>
          <a:chOff x="0" y="0"/>
          <a:chExt cx="0" cy="0"/>
        </a:xfrm>
      </p:grpSpPr>
      <p:sp>
        <p:nvSpPr>
          <p:cNvPr id="15" name="Title 8"/>
          <p:cNvSpPr>
            <a:spLocks noGrp="1"/>
          </p:cNvSpPr>
          <p:nvPr>
            <p:ph type="title" hasCustomPrompt="1"/>
          </p:nvPr>
        </p:nvSpPr>
        <p:spPr>
          <a:xfrm>
            <a:off x="316801" y="192000"/>
            <a:ext cx="11600449" cy="672000"/>
          </a:xfrm>
          <a:prstGeom prst="rect">
            <a:avLst/>
          </a:prstGeom>
        </p:spPr>
        <p:txBody>
          <a:bodyPr vert="horz"/>
          <a:lstStyle>
            <a:lvl1pPr algn="l">
              <a:lnSpc>
                <a:spcPct val="100000"/>
              </a:lnSpc>
              <a:defRPr sz="2200" b="1" baseline="0">
                <a:solidFill>
                  <a:schemeClr val="tx2"/>
                </a:solidFill>
                <a:latin typeface="Arial" pitchFamily="34" charset="0"/>
                <a:cs typeface="Arial" pitchFamily="34" charset="0"/>
              </a:defRPr>
            </a:lvl1pPr>
          </a:lstStyle>
          <a:p>
            <a:r>
              <a:rPr lang="en-GB" noProof="0" dirty="0"/>
              <a:t>Click to add title</a:t>
            </a:r>
          </a:p>
        </p:txBody>
      </p:sp>
      <p:sp>
        <p:nvSpPr>
          <p:cNvPr id="6" name="Text Placeholder 3"/>
          <p:cNvSpPr>
            <a:spLocks noGrp="1"/>
          </p:cNvSpPr>
          <p:nvPr>
            <p:ph type="body" sz="quarter" idx="11" hasCustomPrompt="1"/>
          </p:nvPr>
        </p:nvSpPr>
        <p:spPr>
          <a:xfrm>
            <a:off x="316083" y="1204956"/>
            <a:ext cx="11040719" cy="4229521"/>
          </a:xfrm>
          <a:prstGeom prst="rect">
            <a:avLst/>
          </a:prstGeom>
        </p:spPr>
        <p:txBody>
          <a:bodyPr vert="horz"/>
          <a:lstStyle>
            <a:lvl1pPr marL="0" indent="0">
              <a:spcBef>
                <a:spcPts val="0"/>
              </a:spcBef>
              <a:buNone/>
              <a:defRPr sz="1800" baseline="0">
                <a:solidFill>
                  <a:schemeClr val="tx1"/>
                </a:solidFill>
                <a:latin typeface="Arial" pitchFamily="34" charset="0"/>
                <a:cs typeface="Arial"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GB" noProof="0" dirty="0"/>
              <a:t>Click to add introduction text</a:t>
            </a:r>
          </a:p>
        </p:txBody>
      </p:sp>
      <p:sp>
        <p:nvSpPr>
          <p:cNvPr id="7"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Tree>
    <p:extLst>
      <p:ext uri="{BB962C8B-B14F-4D97-AF65-F5344CB8AC3E}">
        <p14:creationId xmlns:p14="http://schemas.microsoft.com/office/powerpoint/2010/main" val="15514728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1758" cy="6857644"/>
          </a:xfrm>
          <a:prstGeom prst="rect">
            <a:avLst/>
          </a:prstGeom>
          <a:blipFill>
            <a:blip r:embed="rId2" cstate="print"/>
            <a:stretch>
              <a:fillRect/>
            </a:stretch>
          </a:blip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5/30/24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6640029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No Content)">
    <p:bg>
      <p:bgPr>
        <a:gradFill flip="none" rotWithShape="1">
          <a:gsLst>
            <a:gs pos="0">
              <a:schemeClr val="bg1"/>
            </a:gs>
            <a:gs pos="45000">
              <a:schemeClr val="bg1"/>
            </a:gs>
            <a:gs pos="100000">
              <a:schemeClr val="bg2"/>
            </a:gs>
          </a:gsLst>
          <a:lin ang="1080000" scaled="0"/>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CD351-FB49-4649-BD51-7F2228F8A180}"/>
              </a:ext>
            </a:extLst>
          </p:cNvPr>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6" name="Text Placeholder 7">
            <a:extLst>
              <a:ext uri="{FF2B5EF4-FFF2-40B4-BE49-F238E27FC236}">
                <a16:creationId xmlns:a16="http://schemas.microsoft.com/office/drawing/2014/main" id="{AC6D37E8-5E1B-4025-9CB6-9AADD0B2F568}"/>
              </a:ext>
            </a:extLst>
          </p:cNvPr>
          <p:cNvSpPr>
            <a:spLocks noGrp="1"/>
          </p:cNvSpPr>
          <p:nvPr>
            <p:ph type="body" sz="quarter" idx="11" hasCustomPrompt="1"/>
          </p:nvPr>
        </p:nvSpPr>
        <p:spPr>
          <a:xfrm>
            <a:off x="300226" y="893063"/>
            <a:ext cx="11591547" cy="381001"/>
          </a:xfrm>
          <a:prstGeom prst="rect">
            <a:avLst/>
          </a:prstGeom>
        </p:spPr>
        <p:txBody>
          <a:bodyPr lIns="0" tIns="0" rIns="0" bIns="0" anchor="t">
            <a:noAutofit/>
          </a:bodyPr>
          <a:lstStyle>
            <a:lvl1pPr marL="0" indent="0">
              <a:buNone/>
              <a:defRPr sz="2000">
                <a:solidFill>
                  <a:schemeClr val="tx1"/>
                </a:solidFill>
              </a:defRPr>
            </a:lvl1pPr>
          </a:lstStyle>
          <a:p>
            <a:pPr lvl="0"/>
            <a:r>
              <a:rPr lang="en-US" dirty="0"/>
              <a:t>Click to add </a:t>
            </a:r>
            <a:r>
              <a:rPr lang="en-US" dirty="0" err="1"/>
              <a:t>subheader</a:t>
            </a:r>
            <a:endParaRPr lang="en-US" dirty="0"/>
          </a:p>
        </p:txBody>
      </p:sp>
      <p:sp>
        <p:nvSpPr>
          <p:cNvPr id="7" name="Text Placeholder 7">
            <a:extLst>
              <a:ext uri="{FF2B5EF4-FFF2-40B4-BE49-F238E27FC236}">
                <a16:creationId xmlns:a16="http://schemas.microsoft.com/office/drawing/2014/main" id="{C1053C4D-3245-41E9-BC79-2133D6EFE62D}"/>
              </a:ext>
            </a:extLst>
          </p:cNvPr>
          <p:cNvSpPr>
            <a:spLocks noGrp="1"/>
          </p:cNvSpPr>
          <p:nvPr>
            <p:ph type="body" sz="quarter" idx="12" hasCustomPrompt="1"/>
          </p:nvPr>
        </p:nvSpPr>
        <p:spPr>
          <a:xfrm>
            <a:off x="304797" y="6055756"/>
            <a:ext cx="11582401" cy="489204"/>
          </a:xfrm>
          <a:prstGeom prst="rect">
            <a:avLst/>
          </a:prstGeom>
        </p:spPr>
        <p:txBody>
          <a:bodyPr anchor="b">
            <a:normAutofit/>
          </a:bodyPr>
          <a:lstStyle>
            <a:lvl1pPr marL="0" indent="0">
              <a:spcBef>
                <a:spcPts val="100"/>
              </a:spcBef>
              <a:buNone/>
              <a:defRPr sz="1000">
                <a:solidFill>
                  <a:schemeClr val="accent5"/>
                </a:solidFill>
              </a:defRPr>
            </a:lvl1pPr>
          </a:lstStyle>
          <a:p>
            <a:pPr lvl="0"/>
            <a:r>
              <a:rPr lang="en-US" dirty="0"/>
              <a:t>Source notes</a:t>
            </a:r>
          </a:p>
        </p:txBody>
      </p:sp>
      <p:sp>
        <p:nvSpPr>
          <p:cNvPr id="8" name="Slide Number Placeholder 11">
            <a:extLst>
              <a:ext uri="{FF2B5EF4-FFF2-40B4-BE49-F238E27FC236}">
                <a16:creationId xmlns:a16="http://schemas.microsoft.com/office/drawing/2014/main" id="{43FDEDB6-CE04-F84B-AAD3-991730DCA9C0}"/>
              </a:ext>
            </a:extLst>
          </p:cNvPr>
          <p:cNvSpPr>
            <a:spLocks noGrp="1"/>
          </p:cNvSpPr>
          <p:nvPr>
            <p:ph type="sldNum" sz="quarter" idx="10"/>
          </p:nvPr>
        </p:nvSpPr>
        <p:spPr>
          <a:xfrm>
            <a:off x="1" y="6553200"/>
            <a:ext cx="304799" cy="304799"/>
          </a:xfrm>
        </p:spPr>
        <p:txBody>
          <a:bodyPr lIns="0" tIns="0" rIns="0" bIns="0"/>
          <a:lstStyle/>
          <a:p>
            <a:fld id="{89006F1E-66CD-4A4B-9370-B4A3080F0E6C}" type="slidenum">
              <a:rPr lang="en-US" smtClean="0"/>
              <a:pPr/>
              <a:t>‹#›</a:t>
            </a:fld>
            <a:endParaRPr lang="en-US" dirty="0"/>
          </a:p>
        </p:txBody>
      </p:sp>
      <p:sp>
        <p:nvSpPr>
          <p:cNvPr id="9" name="Footer Placeholder 1">
            <a:extLst>
              <a:ext uri="{FF2B5EF4-FFF2-40B4-BE49-F238E27FC236}">
                <a16:creationId xmlns:a16="http://schemas.microsoft.com/office/drawing/2014/main" id="{D91B50C1-7025-B243-9430-602CDE810AAB}"/>
              </a:ext>
            </a:extLst>
          </p:cNvPr>
          <p:cNvSpPr>
            <a:spLocks noGrp="1"/>
          </p:cNvSpPr>
          <p:nvPr>
            <p:ph type="ftr" sz="quarter" idx="13"/>
          </p:nvPr>
        </p:nvSpPr>
        <p:spPr>
          <a:xfrm>
            <a:off x="304799" y="6553201"/>
            <a:ext cx="11582399" cy="304800"/>
          </a:xfrm>
          <a:prstGeom prst="rect">
            <a:avLst/>
          </a:prstGeom>
        </p:spPr>
        <p:txBody>
          <a:bodyPr/>
          <a:lstStyle>
            <a:lvl1pPr>
              <a:defRPr>
                <a:solidFill>
                  <a:schemeClr val="accent5"/>
                </a:solidFill>
              </a:defRPr>
            </a:lvl1pPr>
          </a:lstStyle>
          <a:p>
            <a:r>
              <a:rPr lang="en-US">
                <a:ea typeface="MS PGothic" panose="020B0600070205080204" pitchFamily="34" charset="-128"/>
              </a:rPr>
              <a:t>Proprietary &amp; Confidential |  authoremail@thermofisher.com | 5-August-2020</a:t>
            </a:r>
            <a:endParaRPr lang="en-US" dirty="0">
              <a:ea typeface="MS PGothic" panose="020B0600070205080204" pitchFamily="34" charset="-128"/>
            </a:endParaRPr>
          </a:p>
        </p:txBody>
      </p:sp>
    </p:spTree>
    <p:extLst>
      <p:ext uri="{BB962C8B-B14F-4D97-AF65-F5344CB8AC3E}">
        <p14:creationId xmlns:p14="http://schemas.microsoft.com/office/powerpoint/2010/main" val="2321093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3744">
          <p15:clr>
            <a:srgbClr val="FBAE40"/>
          </p15:clr>
        </p15:guide>
        <p15:guide id="3" pos="3936">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apa">
    <p:spTree>
      <p:nvGrpSpPr>
        <p:cNvPr id="1" name=""/>
        <p:cNvGrpSpPr/>
        <p:nvPr/>
      </p:nvGrpSpPr>
      <p:grpSpPr>
        <a:xfrm>
          <a:off x="0" y="0"/>
          <a:ext cx="0" cy="0"/>
          <a:chOff x="0" y="0"/>
          <a:chExt cx="0" cy="0"/>
        </a:xfrm>
      </p:grpSpPr>
      <p:pic>
        <p:nvPicPr>
          <p:cNvPr id="18" name="Imagem 1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675005" y="2748521"/>
            <a:ext cx="9144000" cy="1605039"/>
          </a:xfrm>
          <a:prstGeom prst="rect">
            <a:avLst/>
          </a:prstGeom>
        </p:spPr>
        <p:txBody>
          <a:bodyPr anchor="t">
            <a:noAutofit/>
          </a:bodyPr>
          <a:lstStyle>
            <a:lvl1pPr algn="l">
              <a:lnSpc>
                <a:spcPts val="6134"/>
              </a:lnSpc>
              <a:defRPr sz="6134" cap="all" baseline="0">
                <a:solidFill>
                  <a:srgbClr val="23755A"/>
                </a:solidFill>
                <a:latin typeface="Calibri Bold" panose="020F0702030404030204" pitchFamily="34" charset="0"/>
                <a:cs typeface="Calibri Bold" panose="020F0702030404030204" pitchFamily="34" charset="0"/>
              </a:defRPr>
            </a:lvl1pPr>
          </a:lstStyle>
          <a:p>
            <a:r>
              <a:rPr lang="en-US" dirty="0" err="1"/>
              <a:t>Título</a:t>
            </a:r>
            <a:r>
              <a:rPr lang="en-US" dirty="0"/>
              <a:t> da palestra</a:t>
            </a:r>
            <a:br>
              <a:rPr lang="en-US" dirty="0"/>
            </a:br>
            <a:r>
              <a:rPr lang="en-US" dirty="0"/>
              <a:t>teste </a:t>
            </a:r>
            <a:r>
              <a:rPr lang="en-US" dirty="0" err="1"/>
              <a:t>preenchimento</a:t>
            </a:r>
            <a:endParaRPr lang="en-US" dirty="0"/>
          </a:p>
        </p:txBody>
      </p:sp>
      <p:pic>
        <p:nvPicPr>
          <p:cNvPr id="8" name="Imagem 7"/>
          <p:cNvPicPr>
            <a:picLocks noChangeAspect="1"/>
          </p:cNvPicPr>
          <p:nvPr userDrawn="1">
            <p:custDataLst>
              <p:custData r:id="rId1"/>
            </p:custDataLst>
          </p:nvPr>
        </p:nvPicPr>
        <p:blipFill>
          <a:blip r:embed="rId6">
            <a:extLst>
              <a:ext uri="{28A0092B-C50C-407E-A947-70E740481C1C}">
                <a14:useLocalDpi xmlns:a14="http://schemas.microsoft.com/office/drawing/2010/main" val="0"/>
              </a:ext>
            </a:extLst>
          </a:blip>
          <a:stretch>
            <a:fillRect/>
          </a:stretch>
        </p:blipFill>
        <p:spPr>
          <a:xfrm>
            <a:off x="690245" y="452432"/>
            <a:ext cx="5562475" cy="1423993"/>
          </a:xfrm>
          <a:prstGeom prst="rect">
            <a:avLst/>
          </a:prstGeom>
        </p:spPr>
      </p:pic>
      <p:pic>
        <p:nvPicPr>
          <p:cNvPr id="11" name="Imagem 10"/>
          <p:cNvPicPr>
            <a:picLocks noChangeAspect="1"/>
          </p:cNvPicPr>
          <p:nvPr userDrawn="1">
            <p:custDataLst>
              <p:custData r:id="rId2"/>
            </p:custDataLst>
          </p:nvPr>
        </p:nvPicPr>
        <p:blipFill>
          <a:blip r:embed="rId7" cstate="print">
            <a:extLst>
              <a:ext uri="{28A0092B-C50C-407E-A947-70E740481C1C}">
                <a14:useLocalDpi xmlns:a14="http://schemas.microsoft.com/office/drawing/2010/main" val="0"/>
              </a:ext>
            </a:extLst>
          </a:blip>
          <a:stretch>
            <a:fillRect/>
          </a:stretch>
        </p:blipFill>
        <p:spPr>
          <a:xfrm>
            <a:off x="11036451" y="6073277"/>
            <a:ext cx="817060" cy="643435"/>
          </a:xfrm>
          <a:prstGeom prst="rect">
            <a:avLst/>
          </a:prstGeom>
        </p:spPr>
      </p:pic>
      <p:pic>
        <p:nvPicPr>
          <p:cNvPr id="12" name="Imagem 11"/>
          <p:cNvPicPr>
            <a:picLocks noChangeAspect="1"/>
          </p:cNvPicPr>
          <p:nvPr userDrawn="1">
            <p:custDataLst>
              <p:custData r:id="rId3"/>
            </p:custDataLst>
          </p:nvPr>
        </p:nvPicPr>
        <p:blipFill>
          <a:blip r:embed="rId8" cstate="print">
            <a:extLst>
              <a:ext uri="{28A0092B-C50C-407E-A947-70E740481C1C}">
                <a14:useLocalDpi xmlns:a14="http://schemas.microsoft.com/office/drawing/2010/main" val="0"/>
              </a:ext>
            </a:extLst>
          </a:blip>
          <a:stretch>
            <a:fillRect/>
          </a:stretch>
        </p:blipFill>
        <p:spPr>
          <a:xfrm>
            <a:off x="11078324" y="4749800"/>
            <a:ext cx="670796" cy="1085851"/>
          </a:xfrm>
          <a:prstGeom prst="rect">
            <a:avLst/>
          </a:prstGeom>
        </p:spPr>
      </p:pic>
      <p:pic>
        <p:nvPicPr>
          <p:cNvPr id="13" name="Imagem 12"/>
          <p:cNvPicPr>
            <a:picLocks noChangeAspect="1"/>
          </p:cNvPicPr>
          <p:nvPr userDrawn="1"/>
        </p:nvPicPr>
        <p:blipFill rotWithShape="1">
          <a:blip r:embed="rId9" cstate="print">
            <a:extLst>
              <a:ext uri="{28A0092B-C50C-407E-A947-70E740481C1C}">
                <a14:useLocalDpi xmlns:a14="http://schemas.microsoft.com/office/drawing/2010/main" val="0"/>
              </a:ext>
            </a:extLst>
          </a:blip>
          <a:srcRect b="2092"/>
          <a:stretch/>
        </p:blipFill>
        <p:spPr>
          <a:xfrm>
            <a:off x="0" y="5041665"/>
            <a:ext cx="900060" cy="297099"/>
          </a:xfrm>
          <a:prstGeom prst="rect">
            <a:avLst/>
          </a:prstGeom>
        </p:spPr>
      </p:pic>
      <p:pic>
        <p:nvPicPr>
          <p:cNvPr id="14" name="Imagem 13"/>
          <p:cNvPicPr>
            <a:picLocks noChangeAspect="1"/>
          </p:cNvPicPr>
          <p:nvPr userDrawn="1"/>
        </p:nvPicPr>
        <p:blipFill rotWithShape="1">
          <a:blip r:embed="rId10" cstate="print">
            <a:extLst>
              <a:ext uri="{28A0092B-C50C-407E-A947-70E740481C1C}">
                <a14:useLocalDpi xmlns:a14="http://schemas.microsoft.com/office/drawing/2010/main" val="0"/>
              </a:ext>
            </a:extLst>
          </a:blip>
          <a:srcRect b="2146"/>
          <a:stretch/>
        </p:blipFill>
        <p:spPr>
          <a:xfrm>
            <a:off x="0" y="5477080"/>
            <a:ext cx="900060" cy="296937"/>
          </a:xfrm>
          <a:prstGeom prst="rect">
            <a:avLst/>
          </a:prstGeom>
        </p:spPr>
      </p:pic>
      <p:sp>
        <p:nvSpPr>
          <p:cNvPr id="16" name="Espaço Reservado para Texto 15"/>
          <p:cNvSpPr>
            <a:spLocks noGrp="1"/>
          </p:cNvSpPr>
          <p:nvPr>
            <p:ph type="body" sz="quarter" idx="10" hasCustomPrompt="1"/>
          </p:nvPr>
        </p:nvSpPr>
        <p:spPr>
          <a:xfrm>
            <a:off x="969433" y="4999567"/>
            <a:ext cx="7641167" cy="346075"/>
          </a:xfrm>
          <a:prstGeom prst="rect">
            <a:avLst/>
          </a:prstGeom>
        </p:spPr>
        <p:txBody>
          <a:bodyPr>
            <a:noAutofit/>
          </a:bodyPr>
          <a:lstStyle>
            <a:lvl1pPr marL="0" indent="0">
              <a:buNone/>
              <a:defRPr sz="2867" baseline="0">
                <a:solidFill>
                  <a:srgbClr val="4E5447"/>
                </a:solidFill>
                <a:latin typeface="Calibri Bold" panose="020F0702030404030204" pitchFamily="34" charset="0"/>
                <a:cs typeface="Calibri Bold" panose="020F0702030404030204" pitchFamily="34" charset="0"/>
              </a:defRPr>
            </a:lvl1pPr>
          </a:lstStyle>
          <a:p>
            <a:pPr lvl="0"/>
            <a:r>
              <a:rPr lang="pt-BR" dirty="0"/>
              <a:t>Nome</a:t>
            </a:r>
          </a:p>
        </p:txBody>
      </p:sp>
      <p:sp>
        <p:nvSpPr>
          <p:cNvPr id="17" name="Espaço Reservado para Texto 15"/>
          <p:cNvSpPr>
            <a:spLocks noGrp="1"/>
          </p:cNvSpPr>
          <p:nvPr>
            <p:ph type="body" sz="quarter" idx="11" hasCustomPrompt="1"/>
          </p:nvPr>
        </p:nvSpPr>
        <p:spPr>
          <a:xfrm>
            <a:off x="975951" y="5427942"/>
            <a:ext cx="7641167" cy="346075"/>
          </a:xfrm>
          <a:prstGeom prst="rect">
            <a:avLst/>
          </a:prstGeom>
        </p:spPr>
        <p:txBody>
          <a:bodyPr>
            <a:noAutofit/>
          </a:bodyPr>
          <a:lstStyle>
            <a:lvl1pPr marL="0" indent="0">
              <a:buNone/>
              <a:defRPr sz="2867" baseline="0">
                <a:solidFill>
                  <a:srgbClr val="4E5447"/>
                </a:solidFill>
                <a:latin typeface="Calibri Bold" panose="020F0702030404030204" pitchFamily="34" charset="0"/>
                <a:cs typeface="Calibri Bold" panose="020F0702030404030204" pitchFamily="34" charset="0"/>
              </a:defRPr>
            </a:lvl1pPr>
          </a:lstStyle>
          <a:p>
            <a:pPr lvl="0"/>
            <a:r>
              <a:rPr lang="pt-BR" dirty="0"/>
              <a:t>Instituição</a:t>
            </a:r>
          </a:p>
        </p:txBody>
      </p:sp>
    </p:spTree>
    <p:extLst>
      <p:ext uri="{BB962C8B-B14F-4D97-AF65-F5344CB8AC3E}">
        <p14:creationId xmlns:p14="http://schemas.microsoft.com/office/powerpoint/2010/main" val="13884238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Fim Azul">
    <p:spTree>
      <p:nvGrpSpPr>
        <p:cNvPr id="1" name=""/>
        <p:cNvGrpSpPr/>
        <p:nvPr/>
      </p:nvGrpSpPr>
      <p:grpSpPr>
        <a:xfrm>
          <a:off x="0" y="0"/>
          <a:ext cx="0" cy="0"/>
          <a:chOff x="0" y="0"/>
          <a:chExt cx="0" cy="0"/>
        </a:xfrm>
      </p:grpSpPr>
      <p:pic>
        <p:nvPicPr>
          <p:cNvPr id="8" name="Imagem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524000" y="3281921"/>
            <a:ext cx="9144000" cy="756679"/>
          </a:xfrm>
          <a:prstGeom prst="rect">
            <a:avLst/>
          </a:prstGeom>
        </p:spPr>
        <p:txBody>
          <a:bodyPr anchor="t">
            <a:noAutofit/>
          </a:bodyPr>
          <a:lstStyle>
            <a:lvl1pPr algn="ctr">
              <a:lnSpc>
                <a:spcPts val="6134"/>
              </a:lnSpc>
              <a:defRPr sz="6267" cap="all" baseline="0">
                <a:solidFill>
                  <a:schemeClr val="bg1"/>
                </a:solidFill>
                <a:latin typeface="Calibri Bold" panose="020F0702030404030204" pitchFamily="34" charset="0"/>
                <a:cs typeface="Calibri Bold" panose="020F0702030404030204" pitchFamily="34" charset="0"/>
              </a:defRPr>
            </a:lvl1pPr>
          </a:lstStyle>
          <a:p>
            <a:endParaRPr lang="en-US" dirty="0"/>
          </a:p>
        </p:txBody>
      </p:sp>
      <p:pic>
        <p:nvPicPr>
          <p:cNvPr id="4" name="Imagem 3"/>
          <p:cNvPicPr>
            <a:picLocks noChangeAspect="1"/>
          </p:cNvPicPr>
          <p:nvPr userDrawn="1">
            <p:custDataLst>
              <p:custData r:id="rId1"/>
            </p:custDataLst>
          </p:nvPr>
        </p:nvPicPr>
        <p:blipFill>
          <a:blip r:embed="rId6">
            <a:extLst>
              <a:ext uri="{28A0092B-C50C-407E-A947-70E740481C1C}">
                <a14:useLocalDpi xmlns:a14="http://schemas.microsoft.com/office/drawing/2010/main" val="0"/>
              </a:ext>
            </a:extLst>
          </a:blip>
          <a:stretch>
            <a:fillRect/>
          </a:stretch>
        </p:blipFill>
        <p:spPr>
          <a:xfrm>
            <a:off x="2918266" y="490473"/>
            <a:ext cx="6355469" cy="1673607"/>
          </a:xfrm>
          <a:prstGeom prst="rect">
            <a:avLst/>
          </a:prstGeom>
        </p:spPr>
      </p:pic>
      <p:grpSp>
        <p:nvGrpSpPr>
          <p:cNvPr id="19" name="Agrupar 18"/>
          <p:cNvGrpSpPr/>
          <p:nvPr userDrawn="1"/>
        </p:nvGrpSpPr>
        <p:grpSpPr>
          <a:xfrm>
            <a:off x="4895850" y="5935133"/>
            <a:ext cx="2400300" cy="931333"/>
            <a:chOff x="7353300" y="8902699"/>
            <a:chExt cx="3600450" cy="1397000"/>
          </a:xfrm>
        </p:grpSpPr>
        <p:sp>
          <p:nvSpPr>
            <p:cNvPr id="7" name="Retângulo Arredondado 6"/>
            <p:cNvSpPr/>
            <p:nvPr userDrawn="1"/>
          </p:nvSpPr>
          <p:spPr>
            <a:xfrm>
              <a:off x="7353300" y="8902699"/>
              <a:ext cx="3600450" cy="1397000"/>
            </a:xfrm>
            <a:custGeom>
              <a:avLst/>
              <a:gdLst>
                <a:gd name="connsiteX0" fmla="*/ 0 w 3594100"/>
                <a:gd name="connsiteY0" fmla="*/ 305864 h 1835150"/>
                <a:gd name="connsiteX1" fmla="*/ 305864 w 3594100"/>
                <a:gd name="connsiteY1" fmla="*/ 0 h 1835150"/>
                <a:gd name="connsiteX2" fmla="*/ 3288236 w 3594100"/>
                <a:gd name="connsiteY2" fmla="*/ 0 h 1835150"/>
                <a:gd name="connsiteX3" fmla="*/ 3594100 w 3594100"/>
                <a:gd name="connsiteY3" fmla="*/ 305864 h 1835150"/>
                <a:gd name="connsiteX4" fmla="*/ 3594100 w 3594100"/>
                <a:gd name="connsiteY4" fmla="*/ 1529286 h 1835150"/>
                <a:gd name="connsiteX5" fmla="*/ 3288236 w 3594100"/>
                <a:gd name="connsiteY5" fmla="*/ 1835150 h 1835150"/>
                <a:gd name="connsiteX6" fmla="*/ 305864 w 3594100"/>
                <a:gd name="connsiteY6" fmla="*/ 1835150 h 1835150"/>
                <a:gd name="connsiteX7" fmla="*/ 0 w 3594100"/>
                <a:gd name="connsiteY7" fmla="*/ 1529286 h 1835150"/>
                <a:gd name="connsiteX8" fmla="*/ 0 w 3594100"/>
                <a:gd name="connsiteY8" fmla="*/ 305864 h 1835150"/>
                <a:gd name="connsiteX0" fmla="*/ 0 w 3594100"/>
                <a:gd name="connsiteY0" fmla="*/ 305864 h 1835150"/>
                <a:gd name="connsiteX1" fmla="*/ 305864 w 3594100"/>
                <a:gd name="connsiteY1" fmla="*/ 0 h 1835150"/>
                <a:gd name="connsiteX2" fmla="*/ 3288236 w 3594100"/>
                <a:gd name="connsiteY2" fmla="*/ 0 h 1835150"/>
                <a:gd name="connsiteX3" fmla="*/ 3594100 w 3594100"/>
                <a:gd name="connsiteY3" fmla="*/ 305864 h 1835150"/>
                <a:gd name="connsiteX4" fmla="*/ 3594100 w 3594100"/>
                <a:gd name="connsiteY4" fmla="*/ 1529286 h 1835150"/>
                <a:gd name="connsiteX5" fmla="*/ 3288236 w 3594100"/>
                <a:gd name="connsiteY5" fmla="*/ 1835150 h 1835150"/>
                <a:gd name="connsiteX6" fmla="*/ 0 w 3594100"/>
                <a:gd name="connsiteY6" fmla="*/ 1529286 h 1835150"/>
                <a:gd name="connsiteX7" fmla="*/ 0 w 3594100"/>
                <a:gd name="connsiteY7" fmla="*/ 305864 h 1835150"/>
                <a:gd name="connsiteX0" fmla="*/ 0 w 3594100"/>
                <a:gd name="connsiteY0" fmla="*/ 305864 h 1682214"/>
                <a:gd name="connsiteX1" fmla="*/ 305864 w 3594100"/>
                <a:gd name="connsiteY1" fmla="*/ 0 h 1682214"/>
                <a:gd name="connsiteX2" fmla="*/ 3288236 w 3594100"/>
                <a:gd name="connsiteY2" fmla="*/ 0 h 1682214"/>
                <a:gd name="connsiteX3" fmla="*/ 3594100 w 3594100"/>
                <a:gd name="connsiteY3" fmla="*/ 305864 h 1682214"/>
                <a:gd name="connsiteX4" fmla="*/ 3594100 w 3594100"/>
                <a:gd name="connsiteY4" fmla="*/ 1529286 h 1682214"/>
                <a:gd name="connsiteX5" fmla="*/ 0 w 3594100"/>
                <a:gd name="connsiteY5" fmla="*/ 1529286 h 1682214"/>
                <a:gd name="connsiteX6" fmla="*/ 0 w 3594100"/>
                <a:gd name="connsiteY6" fmla="*/ 305864 h 1682214"/>
                <a:gd name="connsiteX0" fmla="*/ 0 w 3594100"/>
                <a:gd name="connsiteY0" fmla="*/ 305864 h 1615968"/>
                <a:gd name="connsiteX1" fmla="*/ 305864 w 3594100"/>
                <a:gd name="connsiteY1" fmla="*/ 0 h 1615968"/>
                <a:gd name="connsiteX2" fmla="*/ 3288236 w 3594100"/>
                <a:gd name="connsiteY2" fmla="*/ 0 h 1615968"/>
                <a:gd name="connsiteX3" fmla="*/ 3594100 w 3594100"/>
                <a:gd name="connsiteY3" fmla="*/ 305864 h 1615968"/>
                <a:gd name="connsiteX4" fmla="*/ 3594100 w 3594100"/>
                <a:gd name="connsiteY4" fmla="*/ 1529286 h 1615968"/>
                <a:gd name="connsiteX5" fmla="*/ 0 w 3594100"/>
                <a:gd name="connsiteY5" fmla="*/ 1529286 h 1615968"/>
                <a:gd name="connsiteX6" fmla="*/ 0 w 3594100"/>
                <a:gd name="connsiteY6" fmla="*/ 305864 h 1615968"/>
                <a:gd name="connsiteX0" fmla="*/ 0 w 3594100"/>
                <a:gd name="connsiteY0" fmla="*/ 305864 h 1615968"/>
                <a:gd name="connsiteX1" fmla="*/ 305864 w 3594100"/>
                <a:gd name="connsiteY1" fmla="*/ 0 h 1615968"/>
                <a:gd name="connsiteX2" fmla="*/ 3288236 w 3594100"/>
                <a:gd name="connsiteY2" fmla="*/ 0 h 1615968"/>
                <a:gd name="connsiteX3" fmla="*/ 3594100 w 3594100"/>
                <a:gd name="connsiteY3" fmla="*/ 305864 h 1615968"/>
                <a:gd name="connsiteX4" fmla="*/ 3587750 w 3594100"/>
                <a:gd name="connsiteY4" fmla="*/ 1397000 h 1615968"/>
                <a:gd name="connsiteX5" fmla="*/ 3594100 w 3594100"/>
                <a:gd name="connsiteY5" fmla="*/ 1529286 h 1615968"/>
                <a:gd name="connsiteX6" fmla="*/ 0 w 3594100"/>
                <a:gd name="connsiteY6" fmla="*/ 1529286 h 1615968"/>
                <a:gd name="connsiteX7" fmla="*/ 0 w 3594100"/>
                <a:gd name="connsiteY7" fmla="*/ 305864 h 1615968"/>
                <a:gd name="connsiteX0" fmla="*/ 6350 w 3600450"/>
                <a:gd name="connsiteY0" fmla="*/ 305864 h 1615968"/>
                <a:gd name="connsiteX1" fmla="*/ 312214 w 3600450"/>
                <a:gd name="connsiteY1" fmla="*/ 0 h 1615968"/>
                <a:gd name="connsiteX2" fmla="*/ 3294586 w 3600450"/>
                <a:gd name="connsiteY2" fmla="*/ 0 h 1615968"/>
                <a:gd name="connsiteX3" fmla="*/ 3600450 w 3600450"/>
                <a:gd name="connsiteY3" fmla="*/ 305864 h 1615968"/>
                <a:gd name="connsiteX4" fmla="*/ 3594100 w 3600450"/>
                <a:gd name="connsiteY4" fmla="*/ 1397000 h 1615968"/>
                <a:gd name="connsiteX5" fmla="*/ 3600450 w 3600450"/>
                <a:gd name="connsiteY5" fmla="*/ 1529286 h 1615968"/>
                <a:gd name="connsiteX6" fmla="*/ 6350 w 3600450"/>
                <a:gd name="connsiteY6" fmla="*/ 1529286 h 1615968"/>
                <a:gd name="connsiteX7" fmla="*/ 0 w 3600450"/>
                <a:gd name="connsiteY7" fmla="*/ 1384300 h 1615968"/>
                <a:gd name="connsiteX8" fmla="*/ 6350 w 3600450"/>
                <a:gd name="connsiteY8" fmla="*/ 305864 h 1615968"/>
                <a:gd name="connsiteX0" fmla="*/ 6350 w 3600450"/>
                <a:gd name="connsiteY0" fmla="*/ 305864 h 1536255"/>
                <a:gd name="connsiteX1" fmla="*/ 312214 w 3600450"/>
                <a:gd name="connsiteY1" fmla="*/ 0 h 1536255"/>
                <a:gd name="connsiteX2" fmla="*/ 3294586 w 3600450"/>
                <a:gd name="connsiteY2" fmla="*/ 0 h 1536255"/>
                <a:gd name="connsiteX3" fmla="*/ 3600450 w 3600450"/>
                <a:gd name="connsiteY3" fmla="*/ 305864 h 1536255"/>
                <a:gd name="connsiteX4" fmla="*/ 3594100 w 3600450"/>
                <a:gd name="connsiteY4" fmla="*/ 1397000 h 1536255"/>
                <a:gd name="connsiteX5" fmla="*/ 3600450 w 3600450"/>
                <a:gd name="connsiteY5" fmla="*/ 1529286 h 1536255"/>
                <a:gd name="connsiteX6" fmla="*/ 0 w 3600450"/>
                <a:gd name="connsiteY6" fmla="*/ 1384300 h 1536255"/>
                <a:gd name="connsiteX7" fmla="*/ 6350 w 3600450"/>
                <a:gd name="connsiteY7" fmla="*/ 305864 h 1536255"/>
                <a:gd name="connsiteX0" fmla="*/ 6350 w 3600450"/>
                <a:gd name="connsiteY0" fmla="*/ 305864 h 1397000"/>
                <a:gd name="connsiteX1" fmla="*/ 312214 w 3600450"/>
                <a:gd name="connsiteY1" fmla="*/ 0 h 1397000"/>
                <a:gd name="connsiteX2" fmla="*/ 3294586 w 3600450"/>
                <a:gd name="connsiteY2" fmla="*/ 0 h 1397000"/>
                <a:gd name="connsiteX3" fmla="*/ 3600450 w 3600450"/>
                <a:gd name="connsiteY3" fmla="*/ 305864 h 1397000"/>
                <a:gd name="connsiteX4" fmla="*/ 3594100 w 3600450"/>
                <a:gd name="connsiteY4" fmla="*/ 1397000 h 1397000"/>
                <a:gd name="connsiteX5" fmla="*/ 0 w 3600450"/>
                <a:gd name="connsiteY5" fmla="*/ 1384300 h 1397000"/>
                <a:gd name="connsiteX6" fmla="*/ 6350 w 3600450"/>
                <a:gd name="connsiteY6" fmla="*/ 305864 h 139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450" h="1397000">
                  <a:moveTo>
                    <a:pt x="6350" y="305864"/>
                  </a:moveTo>
                  <a:cubicBezTo>
                    <a:pt x="6350" y="136940"/>
                    <a:pt x="143290" y="0"/>
                    <a:pt x="312214" y="0"/>
                  </a:cubicBezTo>
                  <a:lnTo>
                    <a:pt x="3294586" y="0"/>
                  </a:lnTo>
                  <a:cubicBezTo>
                    <a:pt x="3463510" y="0"/>
                    <a:pt x="3600450" y="136940"/>
                    <a:pt x="3600450" y="305864"/>
                  </a:cubicBezTo>
                  <a:cubicBezTo>
                    <a:pt x="3598333" y="669576"/>
                    <a:pt x="3596217" y="1033288"/>
                    <a:pt x="3594100" y="1397000"/>
                  </a:cubicBezTo>
                  <a:lnTo>
                    <a:pt x="0" y="1384300"/>
                  </a:lnTo>
                  <a:cubicBezTo>
                    <a:pt x="2117" y="1024821"/>
                    <a:pt x="4233" y="665343"/>
                    <a:pt x="6350" y="30586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200"/>
            </a:p>
          </p:txBody>
        </p:sp>
        <p:pic>
          <p:nvPicPr>
            <p:cNvPr id="5" name="Imagem 4"/>
            <p:cNvPicPr>
              <a:picLocks noChangeAspect="1"/>
            </p:cNvPicPr>
            <p:nvPr userDrawn="1">
              <p:custDataLst>
                <p:custData r:id="rId2"/>
              </p:custDataLst>
            </p:nvPr>
          </p:nvPicPr>
          <p:blipFill>
            <a:blip r:embed="rId7" cstate="print">
              <a:extLst>
                <a:ext uri="{28A0092B-C50C-407E-A947-70E740481C1C}">
                  <a14:useLocalDpi xmlns:a14="http://schemas.microsoft.com/office/drawing/2010/main" val="0"/>
                </a:ext>
              </a:extLst>
            </a:blip>
            <a:stretch>
              <a:fillRect/>
            </a:stretch>
          </p:blipFill>
          <p:spPr>
            <a:xfrm>
              <a:off x="9576921" y="9160670"/>
              <a:ext cx="1100605" cy="877045"/>
            </a:xfrm>
            <a:prstGeom prst="rect">
              <a:avLst/>
            </a:prstGeom>
          </p:spPr>
        </p:pic>
        <p:pic>
          <p:nvPicPr>
            <p:cNvPr id="6" name="Imagem 5"/>
            <p:cNvPicPr>
              <a:picLocks noChangeAspect="1"/>
            </p:cNvPicPr>
            <p:nvPr userDrawn="1">
              <p:custDataLst>
                <p:custData r:id="rId3"/>
              </p:custDataLst>
            </p:nvPr>
          </p:nvPicPr>
          <p:blipFill>
            <a:blip r:embed="rId8" cstate="print">
              <a:extLst>
                <a:ext uri="{28A0092B-C50C-407E-A947-70E740481C1C}">
                  <a14:useLocalDpi xmlns:a14="http://schemas.microsoft.com/office/drawing/2010/main" val="0"/>
                </a:ext>
              </a:extLst>
            </a:blip>
            <a:stretch>
              <a:fillRect/>
            </a:stretch>
          </p:blipFill>
          <p:spPr>
            <a:xfrm>
              <a:off x="7769906" y="9286597"/>
              <a:ext cx="1421719" cy="602845"/>
            </a:xfrm>
            <a:prstGeom prst="rect">
              <a:avLst/>
            </a:prstGeom>
          </p:spPr>
        </p:pic>
      </p:grpSp>
    </p:spTree>
    <p:extLst>
      <p:ext uri="{BB962C8B-B14F-4D97-AF65-F5344CB8AC3E}">
        <p14:creationId xmlns:p14="http://schemas.microsoft.com/office/powerpoint/2010/main" val="9480935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onteúdo 1">
    <p:spTree>
      <p:nvGrpSpPr>
        <p:cNvPr id="1" name=""/>
        <p:cNvGrpSpPr/>
        <p:nvPr/>
      </p:nvGrpSpPr>
      <p:grpSpPr>
        <a:xfrm>
          <a:off x="0" y="0"/>
          <a:ext cx="0" cy="0"/>
          <a:chOff x="0" y="0"/>
          <a:chExt cx="0" cy="0"/>
        </a:xfrm>
      </p:grpSpPr>
      <p:pic>
        <p:nvPicPr>
          <p:cNvPr id="8" name="Imagem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383458" y="349452"/>
            <a:ext cx="7777317" cy="810754"/>
          </a:xfrm>
          <a:prstGeom prst="rect">
            <a:avLst/>
          </a:prstGeom>
        </p:spPr>
        <p:txBody>
          <a:bodyPr anchor="t">
            <a:noAutofit/>
          </a:bodyPr>
          <a:lstStyle>
            <a:lvl1pPr algn="l">
              <a:lnSpc>
                <a:spcPts val="6134"/>
              </a:lnSpc>
              <a:defRPr sz="4667" cap="none" baseline="0">
                <a:solidFill>
                  <a:srgbClr val="476559"/>
                </a:solidFill>
                <a:latin typeface="Calibri Bold" panose="020F0702030404030204" pitchFamily="34" charset="0"/>
                <a:cs typeface="Calibri Bold" panose="020F0702030404030204" pitchFamily="34" charset="0"/>
              </a:defRPr>
            </a:lvl1pPr>
          </a:lstStyle>
          <a:p>
            <a:r>
              <a:rPr lang="en-US" dirty="0" err="1"/>
              <a:t>Título</a:t>
            </a:r>
            <a:endParaRPr lang="en-US" dirty="0"/>
          </a:p>
        </p:txBody>
      </p:sp>
      <p:sp>
        <p:nvSpPr>
          <p:cNvPr id="6" name="Espaço Reservado para Texto 5"/>
          <p:cNvSpPr>
            <a:spLocks noGrp="1"/>
          </p:cNvSpPr>
          <p:nvPr>
            <p:ph type="body" sz="quarter" idx="10"/>
          </p:nvPr>
        </p:nvSpPr>
        <p:spPr>
          <a:xfrm>
            <a:off x="546100" y="1557359"/>
            <a:ext cx="11150600" cy="4176994"/>
          </a:xfrm>
          <a:prstGeom prst="rect">
            <a:avLst/>
          </a:prstGeom>
        </p:spPr>
        <p:txBody>
          <a:bodyPr/>
          <a:lstStyle>
            <a:lvl1pPr marL="0" indent="0" algn="l">
              <a:lnSpc>
                <a:spcPts val="2400"/>
              </a:lnSpc>
              <a:spcBef>
                <a:spcPts val="1600"/>
              </a:spcBef>
              <a:buNone/>
              <a:defRPr sz="2000">
                <a:solidFill>
                  <a:srgbClr val="565755"/>
                </a:solidFill>
              </a:defRPr>
            </a:lvl1pPr>
            <a:lvl2pPr marL="457223" indent="0" algn="ctr">
              <a:buNone/>
              <a:defRPr>
                <a:solidFill>
                  <a:schemeClr val="bg1"/>
                </a:solidFill>
              </a:defRPr>
            </a:lvl2pPr>
            <a:lvl3pPr marL="914446" indent="0" algn="ctr">
              <a:buNone/>
              <a:defRPr>
                <a:solidFill>
                  <a:schemeClr val="bg1"/>
                </a:solidFill>
              </a:defRPr>
            </a:lvl3pPr>
            <a:lvl4pPr marL="1371669" indent="0" algn="ctr">
              <a:buNone/>
              <a:defRPr>
                <a:solidFill>
                  <a:schemeClr val="bg1"/>
                </a:solidFill>
              </a:defRPr>
            </a:lvl4pPr>
            <a:lvl5pPr marL="1828891" indent="0" algn="ctr">
              <a:buNone/>
              <a:defRPr>
                <a:solidFill>
                  <a:schemeClr val="bg1"/>
                </a:solidFill>
              </a:defRPr>
            </a:lvl5pPr>
          </a:lstStyle>
          <a:p>
            <a:pPr lvl="0"/>
            <a:endParaRPr lang="pt-BR" dirty="0"/>
          </a:p>
        </p:txBody>
      </p:sp>
      <p:pic>
        <p:nvPicPr>
          <p:cNvPr id="7" name="Imagem 6"/>
          <p:cNvPicPr>
            <a:picLocks noChangeAspect="1"/>
          </p:cNvPicPr>
          <p:nvPr userDrawn="1">
            <p:custDataLst>
              <p:custData r:id="rId1"/>
            </p:custDataLst>
          </p:nvPr>
        </p:nvPicPr>
        <p:blipFill>
          <a:blip r:embed="rId4" cstate="print">
            <a:extLst>
              <a:ext uri="{28A0092B-C50C-407E-A947-70E740481C1C}">
                <a14:useLocalDpi xmlns:a14="http://schemas.microsoft.com/office/drawing/2010/main" val="0"/>
              </a:ext>
            </a:extLst>
          </a:blip>
          <a:stretch>
            <a:fillRect/>
          </a:stretch>
        </p:blipFill>
        <p:spPr>
          <a:xfrm>
            <a:off x="8503674" y="305359"/>
            <a:ext cx="3259642" cy="834468"/>
          </a:xfrm>
          <a:prstGeom prst="rect">
            <a:avLst/>
          </a:prstGeom>
        </p:spPr>
      </p:pic>
    </p:spTree>
    <p:extLst>
      <p:ext uri="{BB962C8B-B14F-4D97-AF65-F5344CB8AC3E}">
        <p14:creationId xmlns:p14="http://schemas.microsoft.com/office/powerpoint/2010/main" val="14782107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Objet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1596759-BD45-4AF3-8A61-39F11BE53025}"/>
              </a:ext>
            </a:extLst>
          </p:cNvPr>
          <p:cNvSpPr>
            <a:spLocks noGrp="1"/>
          </p:cNvSpPr>
          <p:nvPr>
            <p:ph type="title"/>
          </p:nvPr>
        </p:nvSpPr>
        <p:spPr/>
        <p:txBody>
          <a:bodyPr/>
          <a:lstStyle/>
          <a:p>
            <a:r>
              <a:rPr lang="pt-PT"/>
              <a:t>Clique para editar o estilo de título do Modelo Global</a:t>
            </a:r>
          </a:p>
        </p:txBody>
      </p:sp>
      <p:sp>
        <p:nvSpPr>
          <p:cNvPr id="3" name="Marcador de Posição de Conteúdo 2">
            <a:extLst>
              <a:ext uri="{FF2B5EF4-FFF2-40B4-BE49-F238E27FC236}">
                <a16:creationId xmlns:a16="http://schemas.microsoft.com/office/drawing/2014/main" id="{311E010A-428D-46F2-9C9D-3C9FA67BD636}"/>
              </a:ext>
            </a:extLst>
          </p:cNvPr>
          <p:cNvSpPr>
            <a:spLocks noGrp="1"/>
          </p:cNvSpPr>
          <p:nvPr>
            <p:ph idx="1"/>
          </p:nvPr>
        </p:nvSpPr>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a:extLst>
              <a:ext uri="{FF2B5EF4-FFF2-40B4-BE49-F238E27FC236}">
                <a16:creationId xmlns:a16="http://schemas.microsoft.com/office/drawing/2014/main" id="{BDDFD864-028E-4D94-B6BA-011165A1354A}"/>
              </a:ext>
            </a:extLst>
          </p:cNvPr>
          <p:cNvSpPr>
            <a:spLocks noGrp="1"/>
          </p:cNvSpPr>
          <p:nvPr>
            <p:ph type="dt" sz="half" idx="10"/>
          </p:nvPr>
        </p:nvSpPr>
        <p:spPr/>
        <p:txBody>
          <a:bodyPr/>
          <a:lstStyle/>
          <a:p>
            <a:fld id="{5F1C9D1E-6042-4CC3-A418-15A3C757B0CE}" type="datetimeFigureOut">
              <a:rPr lang="pt-PT" smtClean="0"/>
              <a:t>30/05/24</a:t>
            </a:fld>
            <a:endParaRPr lang="pt-PT"/>
          </a:p>
        </p:txBody>
      </p:sp>
      <p:sp>
        <p:nvSpPr>
          <p:cNvPr id="5" name="Marcador de Posição do Rodapé 4">
            <a:extLst>
              <a:ext uri="{FF2B5EF4-FFF2-40B4-BE49-F238E27FC236}">
                <a16:creationId xmlns:a16="http://schemas.microsoft.com/office/drawing/2014/main" id="{3CF8E3C7-9EA3-41D7-B025-70655256A02B}"/>
              </a:ext>
            </a:extLst>
          </p:cNvPr>
          <p:cNvSpPr>
            <a:spLocks noGrp="1"/>
          </p:cNvSpPr>
          <p:nvPr>
            <p:ph type="ftr" sz="quarter" idx="11"/>
          </p:nvPr>
        </p:nvSpPr>
        <p:spPr/>
        <p:txBody>
          <a:bodyPr/>
          <a:lstStyle/>
          <a:p>
            <a:endParaRPr lang="pt-PT"/>
          </a:p>
        </p:txBody>
      </p:sp>
      <p:sp>
        <p:nvSpPr>
          <p:cNvPr id="6" name="Marcador de Posição do Número do Diapositivo 5">
            <a:extLst>
              <a:ext uri="{FF2B5EF4-FFF2-40B4-BE49-F238E27FC236}">
                <a16:creationId xmlns:a16="http://schemas.microsoft.com/office/drawing/2014/main" id="{BEDF96C1-AEC9-4EA2-81D8-368DF217BD52}"/>
              </a:ext>
            </a:extLst>
          </p:cNvPr>
          <p:cNvSpPr>
            <a:spLocks noGrp="1"/>
          </p:cNvSpPr>
          <p:nvPr>
            <p:ph type="sldNum" sz="quarter" idx="12"/>
          </p:nvPr>
        </p:nvSpPr>
        <p:spPr/>
        <p:txBody>
          <a:bodyPr/>
          <a:lstStyle/>
          <a:p>
            <a:fld id="{1BE322B6-3EFC-4457-90CD-2B8EE1F65491}" type="slidenum">
              <a:rPr lang="pt-PT" smtClean="0"/>
              <a:t>‹#›</a:t>
            </a:fld>
            <a:endParaRPr lang="pt-PT"/>
          </a:p>
        </p:txBody>
      </p:sp>
    </p:spTree>
    <p:extLst>
      <p:ext uri="{BB962C8B-B14F-4D97-AF65-F5344CB8AC3E}">
        <p14:creationId xmlns:p14="http://schemas.microsoft.com/office/powerpoint/2010/main" val="15995340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Conteúdo 2">
    <p:spTree>
      <p:nvGrpSpPr>
        <p:cNvPr id="1" name=""/>
        <p:cNvGrpSpPr/>
        <p:nvPr/>
      </p:nvGrpSpPr>
      <p:grpSpPr>
        <a:xfrm>
          <a:off x="0" y="0"/>
          <a:ext cx="0" cy="0"/>
          <a:chOff x="0" y="0"/>
          <a:chExt cx="0" cy="0"/>
        </a:xfrm>
      </p:grpSpPr>
      <p:pic>
        <p:nvPicPr>
          <p:cNvPr id="4" name="Imagem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383458" y="349452"/>
            <a:ext cx="7777317" cy="810754"/>
          </a:xfrm>
          <a:prstGeom prst="rect">
            <a:avLst/>
          </a:prstGeom>
        </p:spPr>
        <p:txBody>
          <a:bodyPr anchor="t">
            <a:noAutofit/>
          </a:bodyPr>
          <a:lstStyle>
            <a:lvl1pPr algn="l">
              <a:lnSpc>
                <a:spcPts val="6134"/>
              </a:lnSpc>
              <a:defRPr sz="4667" cap="none" baseline="0">
                <a:solidFill>
                  <a:srgbClr val="476559"/>
                </a:solidFill>
                <a:latin typeface="Calibri Bold" panose="020F0702030404030204" pitchFamily="34" charset="0"/>
                <a:cs typeface="Calibri Bold" panose="020F0702030404030204" pitchFamily="34" charset="0"/>
              </a:defRPr>
            </a:lvl1pPr>
          </a:lstStyle>
          <a:p>
            <a:r>
              <a:rPr lang="en-US" dirty="0" err="1"/>
              <a:t>Título</a:t>
            </a:r>
            <a:endParaRPr lang="en-US" dirty="0"/>
          </a:p>
        </p:txBody>
      </p:sp>
      <p:sp>
        <p:nvSpPr>
          <p:cNvPr id="6" name="Espaço Reservado para Texto 5"/>
          <p:cNvSpPr>
            <a:spLocks noGrp="1"/>
          </p:cNvSpPr>
          <p:nvPr>
            <p:ph type="body" sz="quarter" idx="10"/>
          </p:nvPr>
        </p:nvSpPr>
        <p:spPr>
          <a:xfrm>
            <a:off x="546100" y="1557359"/>
            <a:ext cx="11150600" cy="4176994"/>
          </a:xfrm>
          <a:prstGeom prst="rect">
            <a:avLst/>
          </a:prstGeom>
        </p:spPr>
        <p:txBody>
          <a:bodyPr/>
          <a:lstStyle>
            <a:lvl1pPr marL="0" indent="0" algn="l">
              <a:lnSpc>
                <a:spcPts val="2400"/>
              </a:lnSpc>
              <a:spcBef>
                <a:spcPts val="1600"/>
              </a:spcBef>
              <a:buNone/>
              <a:defRPr sz="2000">
                <a:solidFill>
                  <a:srgbClr val="565755"/>
                </a:solidFill>
              </a:defRPr>
            </a:lvl1pPr>
            <a:lvl2pPr marL="457223" indent="0" algn="ctr">
              <a:buNone/>
              <a:defRPr>
                <a:solidFill>
                  <a:schemeClr val="bg1"/>
                </a:solidFill>
              </a:defRPr>
            </a:lvl2pPr>
            <a:lvl3pPr marL="914446" indent="0" algn="ctr">
              <a:buNone/>
              <a:defRPr>
                <a:solidFill>
                  <a:schemeClr val="bg1"/>
                </a:solidFill>
              </a:defRPr>
            </a:lvl3pPr>
            <a:lvl4pPr marL="1371669" indent="0" algn="ctr">
              <a:buNone/>
              <a:defRPr>
                <a:solidFill>
                  <a:schemeClr val="bg1"/>
                </a:solidFill>
              </a:defRPr>
            </a:lvl4pPr>
            <a:lvl5pPr marL="1828891" indent="0" algn="ctr">
              <a:buNone/>
              <a:defRPr>
                <a:solidFill>
                  <a:schemeClr val="bg1"/>
                </a:solidFill>
              </a:defRPr>
            </a:lvl5pPr>
          </a:lstStyle>
          <a:p>
            <a:pPr lvl="0"/>
            <a:endParaRPr lang="pt-BR" dirty="0"/>
          </a:p>
        </p:txBody>
      </p:sp>
      <p:pic>
        <p:nvPicPr>
          <p:cNvPr id="7" name="Imagem 6"/>
          <p:cNvPicPr>
            <a:picLocks noChangeAspect="1"/>
          </p:cNvPicPr>
          <p:nvPr userDrawn="1">
            <p:custDataLst>
              <p:custData r:id="rId1"/>
            </p:custDataLst>
          </p:nvPr>
        </p:nvPicPr>
        <p:blipFill>
          <a:blip r:embed="rId4" cstate="print">
            <a:extLst>
              <a:ext uri="{28A0092B-C50C-407E-A947-70E740481C1C}">
                <a14:useLocalDpi xmlns:a14="http://schemas.microsoft.com/office/drawing/2010/main" val="0"/>
              </a:ext>
            </a:extLst>
          </a:blip>
          <a:stretch>
            <a:fillRect/>
          </a:stretch>
        </p:blipFill>
        <p:spPr>
          <a:xfrm>
            <a:off x="8503674" y="305359"/>
            <a:ext cx="3259642" cy="834468"/>
          </a:xfrm>
          <a:prstGeom prst="rect">
            <a:avLst/>
          </a:prstGeom>
        </p:spPr>
      </p:pic>
    </p:spTree>
    <p:extLst>
      <p:ext uri="{BB962C8B-B14F-4D97-AF65-F5344CB8AC3E}">
        <p14:creationId xmlns:p14="http://schemas.microsoft.com/office/powerpoint/2010/main" val="36902732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Fundo Azul">
    <p:spTree>
      <p:nvGrpSpPr>
        <p:cNvPr id="1" name=""/>
        <p:cNvGrpSpPr/>
        <p:nvPr/>
      </p:nvGrpSpPr>
      <p:grpSpPr>
        <a:xfrm>
          <a:off x="0" y="0"/>
          <a:ext cx="0" cy="0"/>
          <a:chOff x="0" y="0"/>
          <a:chExt cx="0" cy="0"/>
        </a:xfrm>
      </p:grpSpPr>
      <p:pic>
        <p:nvPicPr>
          <p:cNvPr id="7" name="Imagem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666884" y="300292"/>
            <a:ext cx="10858233" cy="810754"/>
          </a:xfrm>
          <a:prstGeom prst="rect">
            <a:avLst/>
          </a:prstGeom>
        </p:spPr>
        <p:txBody>
          <a:bodyPr anchor="t">
            <a:noAutofit/>
          </a:bodyPr>
          <a:lstStyle>
            <a:lvl1pPr algn="ctr">
              <a:lnSpc>
                <a:spcPts val="6134"/>
              </a:lnSpc>
              <a:defRPr sz="4200" cap="none" baseline="0">
                <a:solidFill>
                  <a:schemeClr val="bg1"/>
                </a:solidFill>
                <a:latin typeface="Calibri Bold" panose="020F0702030404030204" pitchFamily="34" charset="0"/>
                <a:cs typeface="Calibri Bold" panose="020F0702030404030204" pitchFamily="34" charset="0"/>
              </a:defRPr>
            </a:lvl1pPr>
          </a:lstStyle>
          <a:p>
            <a:endParaRPr lang="en-US" dirty="0"/>
          </a:p>
        </p:txBody>
      </p:sp>
      <p:sp>
        <p:nvSpPr>
          <p:cNvPr id="6" name="Espaço Reservado para Texto 5"/>
          <p:cNvSpPr>
            <a:spLocks noGrp="1"/>
          </p:cNvSpPr>
          <p:nvPr>
            <p:ph type="body" sz="quarter" idx="10"/>
          </p:nvPr>
        </p:nvSpPr>
        <p:spPr>
          <a:xfrm>
            <a:off x="666750" y="2025445"/>
            <a:ext cx="10858500" cy="3284179"/>
          </a:xfrm>
          <a:prstGeom prst="rect">
            <a:avLst/>
          </a:prstGeom>
        </p:spPr>
        <p:txBody>
          <a:bodyPr/>
          <a:lstStyle>
            <a:lvl1pPr marL="0" indent="0" algn="ctr">
              <a:lnSpc>
                <a:spcPts val="4000"/>
              </a:lnSpc>
              <a:spcBef>
                <a:spcPts val="1600"/>
              </a:spcBef>
              <a:buNone/>
              <a:defRPr sz="3334">
                <a:solidFill>
                  <a:schemeClr val="bg1"/>
                </a:solidFill>
              </a:defRPr>
            </a:lvl1pPr>
            <a:lvl2pPr marL="457223" indent="0" algn="ctr">
              <a:buNone/>
              <a:defRPr>
                <a:solidFill>
                  <a:schemeClr val="bg1"/>
                </a:solidFill>
              </a:defRPr>
            </a:lvl2pPr>
            <a:lvl3pPr marL="914446" indent="0" algn="ctr">
              <a:buNone/>
              <a:defRPr>
                <a:solidFill>
                  <a:schemeClr val="bg1"/>
                </a:solidFill>
              </a:defRPr>
            </a:lvl3pPr>
            <a:lvl4pPr marL="1371669" indent="0" algn="ctr">
              <a:buNone/>
              <a:defRPr>
                <a:solidFill>
                  <a:schemeClr val="bg1"/>
                </a:solidFill>
              </a:defRPr>
            </a:lvl4pPr>
            <a:lvl5pPr marL="1828891" indent="0" algn="ctr">
              <a:buNone/>
              <a:defRPr>
                <a:solidFill>
                  <a:schemeClr val="bg1"/>
                </a:solidFill>
              </a:defRPr>
            </a:lvl5pPr>
          </a:lstStyle>
          <a:p>
            <a:pPr lvl="0"/>
            <a:endParaRPr lang="pt-BR" dirty="0"/>
          </a:p>
        </p:txBody>
      </p:sp>
    </p:spTree>
    <p:extLst>
      <p:ext uri="{BB962C8B-B14F-4D97-AF65-F5344CB8AC3E}">
        <p14:creationId xmlns:p14="http://schemas.microsoft.com/office/powerpoint/2010/main" val="14973197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4AB26FE-35A7-426D-96AC-2FA2BF5D7DCE}"/>
              </a:ext>
            </a:extLst>
          </p:cNvPr>
          <p:cNvSpPr>
            <a:spLocks noGrp="1"/>
          </p:cNvSpPr>
          <p:nvPr>
            <p:ph type="title"/>
          </p:nvPr>
        </p:nvSpPr>
        <p:spPr>
          <a:xfrm>
            <a:off x="831850" y="1709738"/>
            <a:ext cx="10515600" cy="2852737"/>
          </a:xfrm>
        </p:spPr>
        <p:txBody>
          <a:bodyPr anchor="b"/>
          <a:lstStyle>
            <a:lvl1pPr>
              <a:defRPr sz="6000"/>
            </a:lvl1pPr>
          </a:lstStyle>
          <a:p>
            <a:r>
              <a:rPr lang="pt-PT"/>
              <a:t>Clique para editar o estilo de título do Modelo Global</a:t>
            </a:r>
          </a:p>
        </p:txBody>
      </p:sp>
      <p:sp>
        <p:nvSpPr>
          <p:cNvPr id="3" name="Marcador de Posição do Texto 2">
            <a:extLst>
              <a:ext uri="{FF2B5EF4-FFF2-40B4-BE49-F238E27FC236}">
                <a16:creationId xmlns:a16="http://schemas.microsoft.com/office/drawing/2014/main" id="{3D311830-942B-4991-AEB1-1C95842DDD8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PT"/>
              <a:t>Clique para editar os estilos do texto de Modelo Global</a:t>
            </a:r>
          </a:p>
        </p:txBody>
      </p:sp>
      <p:sp>
        <p:nvSpPr>
          <p:cNvPr id="4" name="Marcador de Posição da Data 3">
            <a:extLst>
              <a:ext uri="{FF2B5EF4-FFF2-40B4-BE49-F238E27FC236}">
                <a16:creationId xmlns:a16="http://schemas.microsoft.com/office/drawing/2014/main" id="{C02CDE9C-123E-44C3-92CC-A05E9D06C96D}"/>
              </a:ext>
            </a:extLst>
          </p:cNvPr>
          <p:cNvSpPr>
            <a:spLocks noGrp="1"/>
          </p:cNvSpPr>
          <p:nvPr>
            <p:ph type="dt" sz="half" idx="10"/>
          </p:nvPr>
        </p:nvSpPr>
        <p:spPr/>
        <p:txBody>
          <a:bodyPr/>
          <a:lstStyle/>
          <a:p>
            <a:fld id="{5F1C9D1E-6042-4CC3-A418-15A3C757B0CE}" type="datetimeFigureOut">
              <a:rPr lang="pt-PT" smtClean="0"/>
              <a:t>30/05/24</a:t>
            </a:fld>
            <a:endParaRPr lang="pt-PT"/>
          </a:p>
        </p:txBody>
      </p:sp>
      <p:sp>
        <p:nvSpPr>
          <p:cNvPr id="5" name="Marcador de Posição do Rodapé 4">
            <a:extLst>
              <a:ext uri="{FF2B5EF4-FFF2-40B4-BE49-F238E27FC236}">
                <a16:creationId xmlns:a16="http://schemas.microsoft.com/office/drawing/2014/main" id="{3221EE67-84C8-499B-92A8-DCB24DF8F73C}"/>
              </a:ext>
            </a:extLst>
          </p:cNvPr>
          <p:cNvSpPr>
            <a:spLocks noGrp="1"/>
          </p:cNvSpPr>
          <p:nvPr>
            <p:ph type="ftr" sz="quarter" idx="11"/>
          </p:nvPr>
        </p:nvSpPr>
        <p:spPr/>
        <p:txBody>
          <a:bodyPr/>
          <a:lstStyle/>
          <a:p>
            <a:endParaRPr lang="pt-PT"/>
          </a:p>
        </p:txBody>
      </p:sp>
      <p:sp>
        <p:nvSpPr>
          <p:cNvPr id="6" name="Marcador de Posição do Número do Diapositivo 5">
            <a:extLst>
              <a:ext uri="{FF2B5EF4-FFF2-40B4-BE49-F238E27FC236}">
                <a16:creationId xmlns:a16="http://schemas.microsoft.com/office/drawing/2014/main" id="{46CF844B-1E1F-4F36-A3C7-C541D9B140E6}"/>
              </a:ext>
            </a:extLst>
          </p:cNvPr>
          <p:cNvSpPr>
            <a:spLocks noGrp="1"/>
          </p:cNvSpPr>
          <p:nvPr>
            <p:ph type="sldNum" sz="quarter" idx="12"/>
          </p:nvPr>
        </p:nvSpPr>
        <p:spPr/>
        <p:txBody>
          <a:bodyPr/>
          <a:lstStyle/>
          <a:p>
            <a:fld id="{1BE322B6-3EFC-4457-90CD-2B8EE1F65491}" type="slidenum">
              <a:rPr lang="pt-PT" smtClean="0"/>
              <a:t>‹#›</a:t>
            </a:fld>
            <a:endParaRPr lang="pt-PT"/>
          </a:p>
        </p:txBody>
      </p:sp>
    </p:spTree>
    <p:extLst>
      <p:ext uri="{BB962C8B-B14F-4D97-AF65-F5344CB8AC3E}">
        <p14:creationId xmlns:p14="http://schemas.microsoft.com/office/powerpoint/2010/main" val="38597412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8039406-2356-48CB-A705-630FDB0A413D}"/>
              </a:ext>
            </a:extLst>
          </p:cNvPr>
          <p:cNvSpPr>
            <a:spLocks noGrp="1"/>
          </p:cNvSpPr>
          <p:nvPr>
            <p:ph type="title"/>
          </p:nvPr>
        </p:nvSpPr>
        <p:spPr/>
        <p:txBody>
          <a:bodyPr/>
          <a:lstStyle/>
          <a:p>
            <a:r>
              <a:rPr lang="pt-PT"/>
              <a:t>Clique para editar o estilo de título do Modelo Global</a:t>
            </a:r>
          </a:p>
        </p:txBody>
      </p:sp>
      <p:sp>
        <p:nvSpPr>
          <p:cNvPr id="3" name="Marcador de Posição de Conteúdo 2">
            <a:extLst>
              <a:ext uri="{FF2B5EF4-FFF2-40B4-BE49-F238E27FC236}">
                <a16:creationId xmlns:a16="http://schemas.microsoft.com/office/drawing/2014/main" id="{E08B6177-B9B5-4B67-B690-0527020851AB}"/>
              </a:ext>
            </a:extLst>
          </p:cNvPr>
          <p:cNvSpPr>
            <a:spLocks noGrp="1"/>
          </p:cNvSpPr>
          <p:nvPr>
            <p:ph sz="half" idx="1"/>
          </p:nvPr>
        </p:nvSpPr>
        <p:spPr>
          <a:xfrm>
            <a:off x="838200" y="1825625"/>
            <a:ext cx="5181600" cy="4351338"/>
          </a:xfrm>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e Conteúdo 3">
            <a:extLst>
              <a:ext uri="{FF2B5EF4-FFF2-40B4-BE49-F238E27FC236}">
                <a16:creationId xmlns:a16="http://schemas.microsoft.com/office/drawing/2014/main" id="{13E74085-181A-44BF-843B-C1876E7C5AD4}"/>
              </a:ext>
            </a:extLst>
          </p:cNvPr>
          <p:cNvSpPr>
            <a:spLocks noGrp="1"/>
          </p:cNvSpPr>
          <p:nvPr>
            <p:ph sz="half" idx="2"/>
          </p:nvPr>
        </p:nvSpPr>
        <p:spPr>
          <a:xfrm>
            <a:off x="6172200" y="1825625"/>
            <a:ext cx="5181600" cy="4351338"/>
          </a:xfrm>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5" name="Marcador de Posição da Data 4">
            <a:extLst>
              <a:ext uri="{FF2B5EF4-FFF2-40B4-BE49-F238E27FC236}">
                <a16:creationId xmlns:a16="http://schemas.microsoft.com/office/drawing/2014/main" id="{CD6987F3-9EF3-4B68-B144-44C921CC8446}"/>
              </a:ext>
            </a:extLst>
          </p:cNvPr>
          <p:cNvSpPr>
            <a:spLocks noGrp="1"/>
          </p:cNvSpPr>
          <p:nvPr>
            <p:ph type="dt" sz="half" idx="10"/>
          </p:nvPr>
        </p:nvSpPr>
        <p:spPr/>
        <p:txBody>
          <a:bodyPr/>
          <a:lstStyle/>
          <a:p>
            <a:fld id="{5F1C9D1E-6042-4CC3-A418-15A3C757B0CE}" type="datetimeFigureOut">
              <a:rPr lang="pt-PT" smtClean="0"/>
              <a:t>30/05/24</a:t>
            </a:fld>
            <a:endParaRPr lang="pt-PT"/>
          </a:p>
        </p:txBody>
      </p:sp>
      <p:sp>
        <p:nvSpPr>
          <p:cNvPr id="6" name="Marcador de Posição do Rodapé 5">
            <a:extLst>
              <a:ext uri="{FF2B5EF4-FFF2-40B4-BE49-F238E27FC236}">
                <a16:creationId xmlns:a16="http://schemas.microsoft.com/office/drawing/2014/main" id="{32C37F44-8C8D-492E-B390-C62CB608BD6A}"/>
              </a:ext>
            </a:extLst>
          </p:cNvPr>
          <p:cNvSpPr>
            <a:spLocks noGrp="1"/>
          </p:cNvSpPr>
          <p:nvPr>
            <p:ph type="ftr" sz="quarter" idx="11"/>
          </p:nvPr>
        </p:nvSpPr>
        <p:spPr/>
        <p:txBody>
          <a:bodyPr/>
          <a:lstStyle/>
          <a:p>
            <a:endParaRPr lang="pt-PT"/>
          </a:p>
        </p:txBody>
      </p:sp>
      <p:sp>
        <p:nvSpPr>
          <p:cNvPr id="7" name="Marcador de Posição do Número do Diapositivo 6">
            <a:extLst>
              <a:ext uri="{FF2B5EF4-FFF2-40B4-BE49-F238E27FC236}">
                <a16:creationId xmlns:a16="http://schemas.microsoft.com/office/drawing/2014/main" id="{3D0CE129-431A-4E59-B491-90A799094FD2}"/>
              </a:ext>
            </a:extLst>
          </p:cNvPr>
          <p:cNvSpPr>
            <a:spLocks noGrp="1"/>
          </p:cNvSpPr>
          <p:nvPr>
            <p:ph type="sldNum" sz="quarter" idx="12"/>
          </p:nvPr>
        </p:nvSpPr>
        <p:spPr/>
        <p:txBody>
          <a:bodyPr/>
          <a:lstStyle/>
          <a:p>
            <a:fld id="{1BE322B6-3EFC-4457-90CD-2B8EE1F65491}" type="slidenum">
              <a:rPr lang="pt-PT" smtClean="0"/>
              <a:t>‹#›</a:t>
            </a:fld>
            <a:endParaRPr lang="pt-PT"/>
          </a:p>
        </p:txBody>
      </p:sp>
    </p:spTree>
    <p:extLst>
      <p:ext uri="{BB962C8B-B14F-4D97-AF65-F5344CB8AC3E}">
        <p14:creationId xmlns:p14="http://schemas.microsoft.com/office/powerpoint/2010/main" val="23035709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140EF4A-55CA-4B2C-9DAE-1FD9500C45FD}"/>
              </a:ext>
            </a:extLst>
          </p:cNvPr>
          <p:cNvSpPr>
            <a:spLocks noGrp="1"/>
          </p:cNvSpPr>
          <p:nvPr>
            <p:ph type="title"/>
          </p:nvPr>
        </p:nvSpPr>
        <p:spPr>
          <a:xfrm>
            <a:off x="839788" y="365125"/>
            <a:ext cx="10515600" cy="1325563"/>
          </a:xfrm>
        </p:spPr>
        <p:txBody>
          <a:bodyPr/>
          <a:lstStyle/>
          <a:p>
            <a:r>
              <a:rPr lang="pt-PT"/>
              <a:t>Clique para editar o estilo de título do Modelo Global</a:t>
            </a:r>
          </a:p>
        </p:txBody>
      </p:sp>
      <p:sp>
        <p:nvSpPr>
          <p:cNvPr id="3" name="Marcador de Posição do Texto 2">
            <a:extLst>
              <a:ext uri="{FF2B5EF4-FFF2-40B4-BE49-F238E27FC236}">
                <a16:creationId xmlns:a16="http://schemas.microsoft.com/office/drawing/2014/main" id="{FB6B0B54-AF95-48CE-947F-DF65B8A8BD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Clique para editar os estilos do texto de Modelo Global</a:t>
            </a:r>
          </a:p>
        </p:txBody>
      </p:sp>
      <p:sp>
        <p:nvSpPr>
          <p:cNvPr id="4" name="Marcador de Posição de Conteúdo 3">
            <a:extLst>
              <a:ext uri="{FF2B5EF4-FFF2-40B4-BE49-F238E27FC236}">
                <a16:creationId xmlns:a16="http://schemas.microsoft.com/office/drawing/2014/main" id="{3F2BEC6F-6C43-4B9C-B4AF-E03B99633160}"/>
              </a:ext>
            </a:extLst>
          </p:cNvPr>
          <p:cNvSpPr>
            <a:spLocks noGrp="1"/>
          </p:cNvSpPr>
          <p:nvPr>
            <p:ph sz="half" idx="2"/>
          </p:nvPr>
        </p:nvSpPr>
        <p:spPr>
          <a:xfrm>
            <a:off x="839788" y="2505075"/>
            <a:ext cx="5157787" cy="3684588"/>
          </a:xfrm>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5" name="Marcador de Posição do Texto 4">
            <a:extLst>
              <a:ext uri="{FF2B5EF4-FFF2-40B4-BE49-F238E27FC236}">
                <a16:creationId xmlns:a16="http://schemas.microsoft.com/office/drawing/2014/main" id="{2266155E-8D63-4A0A-9AD4-080CF7DED0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Clique para editar os estilos do texto de Modelo Global</a:t>
            </a:r>
          </a:p>
        </p:txBody>
      </p:sp>
      <p:sp>
        <p:nvSpPr>
          <p:cNvPr id="6" name="Marcador de Posição de Conteúdo 5">
            <a:extLst>
              <a:ext uri="{FF2B5EF4-FFF2-40B4-BE49-F238E27FC236}">
                <a16:creationId xmlns:a16="http://schemas.microsoft.com/office/drawing/2014/main" id="{226A4597-81CE-4B72-95B9-3F217587942D}"/>
              </a:ext>
            </a:extLst>
          </p:cNvPr>
          <p:cNvSpPr>
            <a:spLocks noGrp="1"/>
          </p:cNvSpPr>
          <p:nvPr>
            <p:ph sz="quarter" idx="4"/>
          </p:nvPr>
        </p:nvSpPr>
        <p:spPr>
          <a:xfrm>
            <a:off x="6172200" y="2505075"/>
            <a:ext cx="5183188" cy="3684588"/>
          </a:xfrm>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7" name="Marcador de Posição da Data 6">
            <a:extLst>
              <a:ext uri="{FF2B5EF4-FFF2-40B4-BE49-F238E27FC236}">
                <a16:creationId xmlns:a16="http://schemas.microsoft.com/office/drawing/2014/main" id="{4E790A59-9247-4F26-801C-62F5B0742C1B}"/>
              </a:ext>
            </a:extLst>
          </p:cNvPr>
          <p:cNvSpPr>
            <a:spLocks noGrp="1"/>
          </p:cNvSpPr>
          <p:nvPr>
            <p:ph type="dt" sz="half" idx="10"/>
          </p:nvPr>
        </p:nvSpPr>
        <p:spPr/>
        <p:txBody>
          <a:bodyPr/>
          <a:lstStyle/>
          <a:p>
            <a:fld id="{5F1C9D1E-6042-4CC3-A418-15A3C757B0CE}" type="datetimeFigureOut">
              <a:rPr lang="pt-PT" smtClean="0"/>
              <a:t>30/05/24</a:t>
            </a:fld>
            <a:endParaRPr lang="pt-PT"/>
          </a:p>
        </p:txBody>
      </p:sp>
      <p:sp>
        <p:nvSpPr>
          <p:cNvPr id="8" name="Marcador de Posição do Rodapé 7">
            <a:extLst>
              <a:ext uri="{FF2B5EF4-FFF2-40B4-BE49-F238E27FC236}">
                <a16:creationId xmlns:a16="http://schemas.microsoft.com/office/drawing/2014/main" id="{58F6F490-E608-466D-9535-6764B67FC38F}"/>
              </a:ext>
            </a:extLst>
          </p:cNvPr>
          <p:cNvSpPr>
            <a:spLocks noGrp="1"/>
          </p:cNvSpPr>
          <p:nvPr>
            <p:ph type="ftr" sz="quarter" idx="11"/>
          </p:nvPr>
        </p:nvSpPr>
        <p:spPr/>
        <p:txBody>
          <a:bodyPr/>
          <a:lstStyle/>
          <a:p>
            <a:endParaRPr lang="pt-PT"/>
          </a:p>
        </p:txBody>
      </p:sp>
      <p:sp>
        <p:nvSpPr>
          <p:cNvPr id="9" name="Marcador de Posição do Número do Diapositivo 8">
            <a:extLst>
              <a:ext uri="{FF2B5EF4-FFF2-40B4-BE49-F238E27FC236}">
                <a16:creationId xmlns:a16="http://schemas.microsoft.com/office/drawing/2014/main" id="{A07BE201-1ADF-4790-986C-FD3CB7E15B25}"/>
              </a:ext>
            </a:extLst>
          </p:cNvPr>
          <p:cNvSpPr>
            <a:spLocks noGrp="1"/>
          </p:cNvSpPr>
          <p:nvPr>
            <p:ph type="sldNum" sz="quarter" idx="12"/>
          </p:nvPr>
        </p:nvSpPr>
        <p:spPr/>
        <p:txBody>
          <a:bodyPr/>
          <a:lstStyle/>
          <a:p>
            <a:fld id="{1BE322B6-3EFC-4457-90CD-2B8EE1F65491}" type="slidenum">
              <a:rPr lang="pt-PT" smtClean="0"/>
              <a:t>‹#›</a:t>
            </a:fld>
            <a:endParaRPr lang="pt-PT"/>
          </a:p>
        </p:txBody>
      </p:sp>
    </p:spTree>
    <p:extLst>
      <p:ext uri="{BB962C8B-B14F-4D97-AF65-F5344CB8AC3E}">
        <p14:creationId xmlns:p14="http://schemas.microsoft.com/office/powerpoint/2010/main" val="21041639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B049962-6214-4BF5-9D9C-D7E346CD56ED}"/>
              </a:ext>
            </a:extLst>
          </p:cNvPr>
          <p:cNvSpPr>
            <a:spLocks noGrp="1"/>
          </p:cNvSpPr>
          <p:nvPr>
            <p:ph type="title"/>
          </p:nvPr>
        </p:nvSpPr>
        <p:spPr/>
        <p:txBody>
          <a:bodyPr/>
          <a:lstStyle/>
          <a:p>
            <a:r>
              <a:rPr lang="pt-PT"/>
              <a:t>Clique para editar o estilo de título do Modelo Global</a:t>
            </a:r>
          </a:p>
        </p:txBody>
      </p:sp>
      <p:sp>
        <p:nvSpPr>
          <p:cNvPr id="3" name="Marcador de Posição da Data 2">
            <a:extLst>
              <a:ext uri="{FF2B5EF4-FFF2-40B4-BE49-F238E27FC236}">
                <a16:creationId xmlns:a16="http://schemas.microsoft.com/office/drawing/2014/main" id="{6B16F970-9551-4DE0-B13E-ED2A599BFD84}"/>
              </a:ext>
            </a:extLst>
          </p:cNvPr>
          <p:cNvSpPr>
            <a:spLocks noGrp="1"/>
          </p:cNvSpPr>
          <p:nvPr>
            <p:ph type="dt" sz="half" idx="10"/>
          </p:nvPr>
        </p:nvSpPr>
        <p:spPr/>
        <p:txBody>
          <a:bodyPr/>
          <a:lstStyle/>
          <a:p>
            <a:fld id="{5F1C9D1E-6042-4CC3-A418-15A3C757B0CE}" type="datetimeFigureOut">
              <a:rPr lang="pt-PT" smtClean="0"/>
              <a:t>30/05/24</a:t>
            </a:fld>
            <a:endParaRPr lang="pt-PT"/>
          </a:p>
        </p:txBody>
      </p:sp>
      <p:sp>
        <p:nvSpPr>
          <p:cNvPr id="4" name="Marcador de Posição do Rodapé 3">
            <a:extLst>
              <a:ext uri="{FF2B5EF4-FFF2-40B4-BE49-F238E27FC236}">
                <a16:creationId xmlns:a16="http://schemas.microsoft.com/office/drawing/2014/main" id="{76FC8BB5-997F-4DC5-95F2-61E15FB62AEE}"/>
              </a:ext>
            </a:extLst>
          </p:cNvPr>
          <p:cNvSpPr>
            <a:spLocks noGrp="1"/>
          </p:cNvSpPr>
          <p:nvPr>
            <p:ph type="ftr" sz="quarter" idx="11"/>
          </p:nvPr>
        </p:nvSpPr>
        <p:spPr/>
        <p:txBody>
          <a:bodyPr/>
          <a:lstStyle/>
          <a:p>
            <a:endParaRPr lang="pt-PT"/>
          </a:p>
        </p:txBody>
      </p:sp>
      <p:sp>
        <p:nvSpPr>
          <p:cNvPr id="5" name="Marcador de Posição do Número do Diapositivo 4">
            <a:extLst>
              <a:ext uri="{FF2B5EF4-FFF2-40B4-BE49-F238E27FC236}">
                <a16:creationId xmlns:a16="http://schemas.microsoft.com/office/drawing/2014/main" id="{BAFD01DB-0333-4A43-ACC0-EAAE053876F6}"/>
              </a:ext>
            </a:extLst>
          </p:cNvPr>
          <p:cNvSpPr>
            <a:spLocks noGrp="1"/>
          </p:cNvSpPr>
          <p:nvPr>
            <p:ph type="sldNum" sz="quarter" idx="12"/>
          </p:nvPr>
        </p:nvSpPr>
        <p:spPr/>
        <p:txBody>
          <a:bodyPr/>
          <a:lstStyle/>
          <a:p>
            <a:fld id="{1BE322B6-3EFC-4457-90CD-2B8EE1F65491}" type="slidenum">
              <a:rPr lang="pt-PT" smtClean="0"/>
              <a:t>‹#›</a:t>
            </a:fld>
            <a:endParaRPr lang="pt-PT"/>
          </a:p>
        </p:txBody>
      </p:sp>
    </p:spTree>
    <p:extLst>
      <p:ext uri="{BB962C8B-B14F-4D97-AF65-F5344CB8AC3E}">
        <p14:creationId xmlns:p14="http://schemas.microsoft.com/office/powerpoint/2010/main" val="226649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Marcador de Posição da Data 1">
            <a:extLst>
              <a:ext uri="{FF2B5EF4-FFF2-40B4-BE49-F238E27FC236}">
                <a16:creationId xmlns:a16="http://schemas.microsoft.com/office/drawing/2014/main" id="{BC9ED6D4-AD6C-4859-931B-2179FF6201E8}"/>
              </a:ext>
            </a:extLst>
          </p:cNvPr>
          <p:cNvSpPr>
            <a:spLocks noGrp="1"/>
          </p:cNvSpPr>
          <p:nvPr>
            <p:ph type="dt" sz="half" idx="10"/>
          </p:nvPr>
        </p:nvSpPr>
        <p:spPr/>
        <p:txBody>
          <a:bodyPr/>
          <a:lstStyle/>
          <a:p>
            <a:fld id="{5F1C9D1E-6042-4CC3-A418-15A3C757B0CE}" type="datetimeFigureOut">
              <a:rPr lang="pt-PT" smtClean="0"/>
              <a:t>30/05/24</a:t>
            </a:fld>
            <a:endParaRPr lang="pt-PT"/>
          </a:p>
        </p:txBody>
      </p:sp>
      <p:sp>
        <p:nvSpPr>
          <p:cNvPr id="3" name="Marcador de Posição do Rodapé 2">
            <a:extLst>
              <a:ext uri="{FF2B5EF4-FFF2-40B4-BE49-F238E27FC236}">
                <a16:creationId xmlns:a16="http://schemas.microsoft.com/office/drawing/2014/main" id="{2E0FA303-352C-45DE-AD6A-D20B526447D1}"/>
              </a:ext>
            </a:extLst>
          </p:cNvPr>
          <p:cNvSpPr>
            <a:spLocks noGrp="1"/>
          </p:cNvSpPr>
          <p:nvPr>
            <p:ph type="ftr" sz="quarter" idx="11"/>
          </p:nvPr>
        </p:nvSpPr>
        <p:spPr/>
        <p:txBody>
          <a:bodyPr/>
          <a:lstStyle/>
          <a:p>
            <a:endParaRPr lang="pt-PT"/>
          </a:p>
        </p:txBody>
      </p:sp>
      <p:sp>
        <p:nvSpPr>
          <p:cNvPr id="4" name="Marcador de Posição do Número do Diapositivo 3">
            <a:extLst>
              <a:ext uri="{FF2B5EF4-FFF2-40B4-BE49-F238E27FC236}">
                <a16:creationId xmlns:a16="http://schemas.microsoft.com/office/drawing/2014/main" id="{9DA484B1-F667-466A-BBA2-E7A74A653E40}"/>
              </a:ext>
            </a:extLst>
          </p:cNvPr>
          <p:cNvSpPr>
            <a:spLocks noGrp="1"/>
          </p:cNvSpPr>
          <p:nvPr>
            <p:ph type="sldNum" sz="quarter" idx="12"/>
          </p:nvPr>
        </p:nvSpPr>
        <p:spPr/>
        <p:txBody>
          <a:bodyPr/>
          <a:lstStyle/>
          <a:p>
            <a:fld id="{1BE322B6-3EFC-4457-90CD-2B8EE1F65491}" type="slidenum">
              <a:rPr lang="pt-PT" smtClean="0"/>
              <a:t>‹#›</a:t>
            </a:fld>
            <a:endParaRPr lang="pt-PT"/>
          </a:p>
        </p:txBody>
      </p:sp>
    </p:spTree>
    <p:extLst>
      <p:ext uri="{BB962C8B-B14F-4D97-AF65-F5344CB8AC3E}">
        <p14:creationId xmlns:p14="http://schemas.microsoft.com/office/powerpoint/2010/main" val="25133412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BA7DAED-7D36-4AA1-8411-4ED80A1EACD2}"/>
              </a:ext>
            </a:extLst>
          </p:cNvPr>
          <p:cNvSpPr>
            <a:spLocks noGrp="1"/>
          </p:cNvSpPr>
          <p:nvPr>
            <p:ph type="title"/>
          </p:nvPr>
        </p:nvSpPr>
        <p:spPr>
          <a:xfrm>
            <a:off x="839788" y="457200"/>
            <a:ext cx="3932237" cy="1600200"/>
          </a:xfrm>
        </p:spPr>
        <p:txBody>
          <a:bodyPr anchor="b"/>
          <a:lstStyle>
            <a:lvl1pPr>
              <a:defRPr sz="3200"/>
            </a:lvl1pPr>
          </a:lstStyle>
          <a:p>
            <a:r>
              <a:rPr lang="pt-PT"/>
              <a:t>Clique para editar o estilo de título do Modelo Global</a:t>
            </a:r>
          </a:p>
        </p:txBody>
      </p:sp>
      <p:sp>
        <p:nvSpPr>
          <p:cNvPr id="3" name="Marcador de Posição de Conteúdo 2">
            <a:extLst>
              <a:ext uri="{FF2B5EF4-FFF2-40B4-BE49-F238E27FC236}">
                <a16:creationId xmlns:a16="http://schemas.microsoft.com/office/drawing/2014/main" id="{C594EBF7-9902-47F9-A8EB-ACAC4AB0CA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o Texto 3">
            <a:extLst>
              <a:ext uri="{FF2B5EF4-FFF2-40B4-BE49-F238E27FC236}">
                <a16:creationId xmlns:a16="http://schemas.microsoft.com/office/drawing/2014/main" id="{A1DC1E17-2DE9-41F4-9E51-3846B930B6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a:t>Clique para editar os estilos do texto de Modelo Global</a:t>
            </a:r>
          </a:p>
        </p:txBody>
      </p:sp>
      <p:sp>
        <p:nvSpPr>
          <p:cNvPr id="5" name="Marcador de Posição da Data 4">
            <a:extLst>
              <a:ext uri="{FF2B5EF4-FFF2-40B4-BE49-F238E27FC236}">
                <a16:creationId xmlns:a16="http://schemas.microsoft.com/office/drawing/2014/main" id="{5E5CCABE-E9BA-423F-BC09-9C1B9CF62D25}"/>
              </a:ext>
            </a:extLst>
          </p:cNvPr>
          <p:cNvSpPr>
            <a:spLocks noGrp="1"/>
          </p:cNvSpPr>
          <p:nvPr>
            <p:ph type="dt" sz="half" idx="10"/>
          </p:nvPr>
        </p:nvSpPr>
        <p:spPr/>
        <p:txBody>
          <a:bodyPr/>
          <a:lstStyle/>
          <a:p>
            <a:fld id="{5F1C9D1E-6042-4CC3-A418-15A3C757B0CE}" type="datetimeFigureOut">
              <a:rPr lang="pt-PT" smtClean="0"/>
              <a:t>30/05/24</a:t>
            </a:fld>
            <a:endParaRPr lang="pt-PT"/>
          </a:p>
        </p:txBody>
      </p:sp>
      <p:sp>
        <p:nvSpPr>
          <p:cNvPr id="6" name="Marcador de Posição do Rodapé 5">
            <a:extLst>
              <a:ext uri="{FF2B5EF4-FFF2-40B4-BE49-F238E27FC236}">
                <a16:creationId xmlns:a16="http://schemas.microsoft.com/office/drawing/2014/main" id="{B4DF7F26-388B-4F73-AF1C-65741CFDE942}"/>
              </a:ext>
            </a:extLst>
          </p:cNvPr>
          <p:cNvSpPr>
            <a:spLocks noGrp="1"/>
          </p:cNvSpPr>
          <p:nvPr>
            <p:ph type="ftr" sz="quarter" idx="11"/>
          </p:nvPr>
        </p:nvSpPr>
        <p:spPr/>
        <p:txBody>
          <a:bodyPr/>
          <a:lstStyle/>
          <a:p>
            <a:endParaRPr lang="pt-PT"/>
          </a:p>
        </p:txBody>
      </p:sp>
      <p:sp>
        <p:nvSpPr>
          <p:cNvPr id="7" name="Marcador de Posição do Número do Diapositivo 6">
            <a:extLst>
              <a:ext uri="{FF2B5EF4-FFF2-40B4-BE49-F238E27FC236}">
                <a16:creationId xmlns:a16="http://schemas.microsoft.com/office/drawing/2014/main" id="{C8B6EAEC-B24F-4701-A9CA-B80FC6F3A406}"/>
              </a:ext>
            </a:extLst>
          </p:cNvPr>
          <p:cNvSpPr>
            <a:spLocks noGrp="1"/>
          </p:cNvSpPr>
          <p:nvPr>
            <p:ph type="sldNum" sz="quarter" idx="12"/>
          </p:nvPr>
        </p:nvSpPr>
        <p:spPr/>
        <p:txBody>
          <a:bodyPr/>
          <a:lstStyle/>
          <a:p>
            <a:fld id="{1BE322B6-3EFC-4457-90CD-2B8EE1F65491}" type="slidenum">
              <a:rPr lang="pt-PT" smtClean="0"/>
              <a:t>‹#›</a:t>
            </a:fld>
            <a:endParaRPr lang="pt-PT"/>
          </a:p>
        </p:txBody>
      </p:sp>
    </p:spTree>
    <p:extLst>
      <p:ext uri="{BB962C8B-B14F-4D97-AF65-F5344CB8AC3E}">
        <p14:creationId xmlns:p14="http://schemas.microsoft.com/office/powerpoint/2010/main" val="39688749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2221E7C-DC5B-4B54-A290-955873620CF3}"/>
              </a:ext>
            </a:extLst>
          </p:cNvPr>
          <p:cNvSpPr>
            <a:spLocks noGrp="1"/>
          </p:cNvSpPr>
          <p:nvPr>
            <p:ph type="title"/>
          </p:nvPr>
        </p:nvSpPr>
        <p:spPr>
          <a:xfrm>
            <a:off x="839788" y="457200"/>
            <a:ext cx="3932237" cy="1600200"/>
          </a:xfrm>
        </p:spPr>
        <p:txBody>
          <a:bodyPr anchor="b"/>
          <a:lstStyle>
            <a:lvl1pPr>
              <a:defRPr sz="3200"/>
            </a:lvl1pPr>
          </a:lstStyle>
          <a:p>
            <a:r>
              <a:rPr lang="pt-PT"/>
              <a:t>Clique para editar o estilo de título do Modelo Global</a:t>
            </a:r>
          </a:p>
        </p:txBody>
      </p:sp>
      <p:sp>
        <p:nvSpPr>
          <p:cNvPr id="3" name="Marcador de Posição da Imagem 2">
            <a:extLst>
              <a:ext uri="{FF2B5EF4-FFF2-40B4-BE49-F238E27FC236}">
                <a16:creationId xmlns:a16="http://schemas.microsoft.com/office/drawing/2014/main" id="{3CAB464D-AC28-4BF0-BF37-1C336AC83B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PT"/>
          </a:p>
        </p:txBody>
      </p:sp>
      <p:sp>
        <p:nvSpPr>
          <p:cNvPr id="4" name="Marcador de Posição do Texto 3">
            <a:extLst>
              <a:ext uri="{FF2B5EF4-FFF2-40B4-BE49-F238E27FC236}">
                <a16:creationId xmlns:a16="http://schemas.microsoft.com/office/drawing/2014/main" id="{8BD0E8B3-E5D7-4C9C-8E13-05519963D0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a:t>Clique para editar os estilos do texto de Modelo Global</a:t>
            </a:r>
          </a:p>
        </p:txBody>
      </p:sp>
      <p:sp>
        <p:nvSpPr>
          <p:cNvPr id="5" name="Marcador de Posição da Data 4">
            <a:extLst>
              <a:ext uri="{FF2B5EF4-FFF2-40B4-BE49-F238E27FC236}">
                <a16:creationId xmlns:a16="http://schemas.microsoft.com/office/drawing/2014/main" id="{33C09E59-433C-4059-BF97-60A234AAB7E4}"/>
              </a:ext>
            </a:extLst>
          </p:cNvPr>
          <p:cNvSpPr>
            <a:spLocks noGrp="1"/>
          </p:cNvSpPr>
          <p:nvPr>
            <p:ph type="dt" sz="half" idx="10"/>
          </p:nvPr>
        </p:nvSpPr>
        <p:spPr/>
        <p:txBody>
          <a:bodyPr/>
          <a:lstStyle/>
          <a:p>
            <a:fld id="{5F1C9D1E-6042-4CC3-A418-15A3C757B0CE}" type="datetimeFigureOut">
              <a:rPr lang="pt-PT" smtClean="0"/>
              <a:t>30/05/24</a:t>
            </a:fld>
            <a:endParaRPr lang="pt-PT"/>
          </a:p>
        </p:txBody>
      </p:sp>
      <p:sp>
        <p:nvSpPr>
          <p:cNvPr id="6" name="Marcador de Posição do Rodapé 5">
            <a:extLst>
              <a:ext uri="{FF2B5EF4-FFF2-40B4-BE49-F238E27FC236}">
                <a16:creationId xmlns:a16="http://schemas.microsoft.com/office/drawing/2014/main" id="{E1EFA5EA-C8B9-4D12-BC53-6F8B1C4BEA5E}"/>
              </a:ext>
            </a:extLst>
          </p:cNvPr>
          <p:cNvSpPr>
            <a:spLocks noGrp="1"/>
          </p:cNvSpPr>
          <p:nvPr>
            <p:ph type="ftr" sz="quarter" idx="11"/>
          </p:nvPr>
        </p:nvSpPr>
        <p:spPr/>
        <p:txBody>
          <a:bodyPr/>
          <a:lstStyle/>
          <a:p>
            <a:endParaRPr lang="pt-PT"/>
          </a:p>
        </p:txBody>
      </p:sp>
      <p:sp>
        <p:nvSpPr>
          <p:cNvPr id="7" name="Marcador de Posição do Número do Diapositivo 6">
            <a:extLst>
              <a:ext uri="{FF2B5EF4-FFF2-40B4-BE49-F238E27FC236}">
                <a16:creationId xmlns:a16="http://schemas.microsoft.com/office/drawing/2014/main" id="{CFF8365C-9F64-4793-A876-37C0794C8A5D}"/>
              </a:ext>
            </a:extLst>
          </p:cNvPr>
          <p:cNvSpPr>
            <a:spLocks noGrp="1"/>
          </p:cNvSpPr>
          <p:nvPr>
            <p:ph type="sldNum" sz="quarter" idx="12"/>
          </p:nvPr>
        </p:nvSpPr>
        <p:spPr/>
        <p:txBody>
          <a:bodyPr/>
          <a:lstStyle/>
          <a:p>
            <a:fld id="{1BE322B6-3EFC-4457-90CD-2B8EE1F65491}" type="slidenum">
              <a:rPr lang="pt-PT" smtClean="0"/>
              <a:t>‹#›</a:t>
            </a:fld>
            <a:endParaRPr lang="pt-PT"/>
          </a:p>
        </p:txBody>
      </p:sp>
    </p:spTree>
    <p:extLst>
      <p:ext uri="{BB962C8B-B14F-4D97-AF65-F5344CB8AC3E}">
        <p14:creationId xmlns:p14="http://schemas.microsoft.com/office/powerpoint/2010/main" val="33504435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Título 1">
            <a:extLst>
              <a:ext uri="{FF2B5EF4-FFF2-40B4-BE49-F238E27FC236}">
                <a16:creationId xmlns:a16="http://schemas.microsoft.com/office/drawing/2014/main" id="{92B2BA9E-A65A-4DD4-8C42-F85E8661E9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PT"/>
              <a:t>Clique para editar o estilo de título do Modelo Global</a:t>
            </a:r>
          </a:p>
        </p:txBody>
      </p:sp>
      <p:sp>
        <p:nvSpPr>
          <p:cNvPr id="3" name="Marcador de Posição do Texto 2">
            <a:extLst>
              <a:ext uri="{FF2B5EF4-FFF2-40B4-BE49-F238E27FC236}">
                <a16:creationId xmlns:a16="http://schemas.microsoft.com/office/drawing/2014/main" id="{15D23375-7C86-4860-B1F4-9BA7F63FA89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a:extLst>
              <a:ext uri="{FF2B5EF4-FFF2-40B4-BE49-F238E27FC236}">
                <a16:creationId xmlns:a16="http://schemas.microsoft.com/office/drawing/2014/main" id="{5DCB1494-D46F-4287-A194-B2F235F724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1C9D1E-6042-4CC3-A418-15A3C757B0CE}" type="datetimeFigureOut">
              <a:rPr lang="pt-PT" smtClean="0"/>
              <a:t>30/05/24</a:t>
            </a:fld>
            <a:endParaRPr lang="pt-PT"/>
          </a:p>
        </p:txBody>
      </p:sp>
      <p:sp>
        <p:nvSpPr>
          <p:cNvPr id="5" name="Marcador de Posição do Rodapé 4">
            <a:extLst>
              <a:ext uri="{FF2B5EF4-FFF2-40B4-BE49-F238E27FC236}">
                <a16:creationId xmlns:a16="http://schemas.microsoft.com/office/drawing/2014/main" id="{6D571AA5-6127-461D-B15A-E9448CC5F42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PT"/>
          </a:p>
        </p:txBody>
      </p:sp>
      <p:sp>
        <p:nvSpPr>
          <p:cNvPr id="6" name="Marcador de Posição do Número do Diapositivo 5">
            <a:extLst>
              <a:ext uri="{FF2B5EF4-FFF2-40B4-BE49-F238E27FC236}">
                <a16:creationId xmlns:a16="http://schemas.microsoft.com/office/drawing/2014/main" id="{E8D4F9DE-693D-43F0-B6E3-64CC8A2EBD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E322B6-3EFC-4457-90CD-2B8EE1F65491}" type="slidenum">
              <a:rPr lang="pt-PT" smtClean="0"/>
              <a:t>‹#›</a:t>
            </a:fld>
            <a:endParaRPr lang="pt-PT"/>
          </a:p>
        </p:txBody>
      </p:sp>
    </p:spTree>
    <p:extLst>
      <p:ext uri="{BB962C8B-B14F-4D97-AF65-F5344CB8AC3E}">
        <p14:creationId xmlns:p14="http://schemas.microsoft.com/office/powerpoint/2010/main" val="34192114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customXml" Target="../../customXml/item5.xml"/><Relationship Id="rId1" Type="http://schemas.openxmlformats.org/officeDocument/2006/relationships/customXml" Target="../../customXml/item2.xml"/><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0.xml"/><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9.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0.xml"/><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jpeg"/><Relationship Id="rId12" Type="http://schemas.openxmlformats.org/officeDocument/2006/relationships/image" Target="../media/image52.png"/><Relationship Id="rId2" Type="http://schemas.openxmlformats.org/officeDocument/2006/relationships/image" Target="../media/image42.jpeg"/><Relationship Id="rId1" Type="http://schemas.openxmlformats.org/officeDocument/2006/relationships/slideLayout" Target="../slideLayouts/slideLayout19.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xml"/><Relationship Id="rId1" Type="http://schemas.openxmlformats.org/officeDocument/2006/relationships/slideLayout" Target="../slideLayouts/slideLayout20.xml"/><Relationship Id="rId5" Type="http://schemas.openxmlformats.org/officeDocument/2006/relationships/image" Target="../media/image55.png"/><Relationship Id="rId4" Type="http://schemas.openxmlformats.org/officeDocument/2006/relationships/image" Target="../media/image54.jpeg"/></Relationships>
</file>

<file path=ppt/slides/_rels/slide15.xml.rels><?xml version="1.0" encoding="UTF-8" standalone="yes"?>
<Relationships xmlns="http://schemas.openxmlformats.org/package/2006/relationships"><Relationship Id="rId8" Type="http://schemas.openxmlformats.org/officeDocument/2006/relationships/image" Target="../media/image62.jpeg"/><Relationship Id="rId13" Type="http://schemas.openxmlformats.org/officeDocument/2006/relationships/image" Target="../media/image67.png"/><Relationship Id="rId3" Type="http://schemas.openxmlformats.org/officeDocument/2006/relationships/image" Target="../media/image57.png"/><Relationship Id="rId7" Type="http://schemas.openxmlformats.org/officeDocument/2006/relationships/image" Target="../media/image61.png"/><Relationship Id="rId12" Type="http://schemas.openxmlformats.org/officeDocument/2006/relationships/image" Target="../media/image66.jpeg"/><Relationship Id="rId2" Type="http://schemas.openxmlformats.org/officeDocument/2006/relationships/image" Target="../media/image56.jpeg"/><Relationship Id="rId1" Type="http://schemas.openxmlformats.org/officeDocument/2006/relationships/slideLayout" Target="../slideLayouts/slideLayout19.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png"/><Relationship Id="rId15" Type="http://schemas.openxmlformats.org/officeDocument/2006/relationships/image" Target="../media/image69.pn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jpeg"/><Relationship Id="rId14" Type="http://schemas.openxmlformats.org/officeDocument/2006/relationships/image" Target="../media/image68.gif"/></Relationships>
</file>

<file path=ppt/slides/_rels/slide16.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1.xml"/><Relationship Id="rId1" Type="http://schemas.openxmlformats.org/officeDocument/2006/relationships/customXml" Target="../../customXml/item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image" Target="../media/image77.jpg"/><Relationship Id="rId7" Type="http://schemas.openxmlformats.org/officeDocument/2006/relationships/image" Target="../media/image81.png"/><Relationship Id="rId2" Type="http://schemas.openxmlformats.org/officeDocument/2006/relationships/image" Target="../media/image76.jpg"/><Relationship Id="rId1" Type="http://schemas.openxmlformats.org/officeDocument/2006/relationships/slideLayout" Target="../slideLayouts/slideLayout20.xml"/><Relationship Id="rId6" Type="http://schemas.openxmlformats.org/officeDocument/2006/relationships/image" Target="../media/image80.png"/><Relationship Id="rId5" Type="http://schemas.openxmlformats.org/officeDocument/2006/relationships/image" Target="../media/image79.png"/><Relationship Id="rId10" Type="http://schemas.openxmlformats.org/officeDocument/2006/relationships/image" Target="../media/image84.jpeg"/><Relationship Id="rId4" Type="http://schemas.openxmlformats.org/officeDocument/2006/relationships/image" Target="../media/image78.png"/><Relationship Id="rId9" Type="http://schemas.openxmlformats.org/officeDocument/2006/relationships/image" Target="../media/image83.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tiff"/><Relationship Id="rId1" Type="http://schemas.openxmlformats.org/officeDocument/2006/relationships/slideLayout" Target="../slideLayouts/slideLayout19.xml"/><Relationship Id="rId4" Type="http://schemas.openxmlformats.org/officeDocument/2006/relationships/image" Target="../media/image8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3" Type="http://schemas.openxmlformats.org/officeDocument/2006/relationships/image" Target="../media/image90.tiff"/><Relationship Id="rId2" Type="http://schemas.openxmlformats.org/officeDocument/2006/relationships/image" Target="../media/image89.tiff"/><Relationship Id="rId1" Type="http://schemas.openxmlformats.org/officeDocument/2006/relationships/slideLayout" Target="../slideLayouts/slideLayout20.xml"/><Relationship Id="rId6" Type="http://schemas.openxmlformats.org/officeDocument/2006/relationships/image" Target="../media/image93.tiff"/><Relationship Id="rId5" Type="http://schemas.openxmlformats.org/officeDocument/2006/relationships/image" Target="../media/image92.tiff"/><Relationship Id="rId4" Type="http://schemas.openxmlformats.org/officeDocument/2006/relationships/image" Target="../media/image91.tiff"/></Relationships>
</file>

<file path=ppt/slides/_rels/slide3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8" Type="http://schemas.openxmlformats.org/officeDocument/2006/relationships/image" Target="../media/image99.emf"/><Relationship Id="rId3" Type="http://schemas.openxmlformats.org/officeDocument/2006/relationships/image" Target="../media/image95.emf"/><Relationship Id="rId7" Type="http://schemas.openxmlformats.org/officeDocument/2006/relationships/image" Target="../media/image98.png"/><Relationship Id="rId2" Type="http://schemas.openxmlformats.org/officeDocument/2006/relationships/notesSlide" Target="../notesSlides/notesSlide4.xml"/><Relationship Id="rId1" Type="http://schemas.openxmlformats.org/officeDocument/2006/relationships/slideLayout" Target="../slideLayouts/slideLayout20.xml"/><Relationship Id="rId6" Type="http://schemas.microsoft.com/office/2007/relationships/hdphoto" Target="../media/hdphoto1.wdp"/><Relationship Id="rId5" Type="http://schemas.openxmlformats.org/officeDocument/2006/relationships/image" Target="../media/image97.png"/><Relationship Id="rId4" Type="http://schemas.openxmlformats.org/officeDocument/2006/relationships/image" Target="../media/image96.emf"/></Relationships>
</file>

<file path=ppt/slides/_rels/slide33.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6.xml"/><Relationship Id="rId1" Type="http://schemas.openxmlformats.org/officeDocument/2006/relationships/slideLayout" Target="../slideLayouts/slideLayout20.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35.xml.rels><?xml version="1.0" encoding="UTF-8" standalone="yes"?>
<Relationships xmlns="http://schemas.openxmlformats.org/package/2006/relationships"><Relationship Id="rId3" Type="http://schemas.openxmlformats.org/officeDocument/2006/relationships/image" Target="../media/image105.emf"/><Relationship Id="rId2" Type="http://schemas.openxmlformats.org/officeDocument/2006/relationships/image" Target="../media/image104.emf"/><Relationship Id="rId1" Type="http://schemas.openxmlformats.org/officeDocument/2006/relationships/slideLayout" Target="../slideLayouts/slideLayout19.xml"/><Relationship Id="rId5" Type="http://schemas.openxmlformats.org/officeDocument/2006/relationships/image" Target="../media/image107.emf"/><Relationship Id="rId4" Type="http://schemas.openxmlformats.org/officeDocument/2006/relationships/image" Target="../media/image106.emf"/></Relationships>
</file>

<file path=ppt/slides/_rels/slide3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0.xml"/><Relationship Id="rId5" Type="http://schemas.openxmlformats.org/officeDocument/2006/relationships/image" Target="../media/image111.png"/><Relationship Id="rId4" Type="http://schemas.openxmlformats.org/officeDocument/2006/relationships/image" Target="../media/image110.png"/></Relationships>
</file>

<file path=ppt/slides/_rels/slide3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19.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0.xml"/><Relationship Id="rId5" Type="http://schemas.openxmlformats.org/officeDocument/2006/relationships/image" Target="../media/image21.png"/><Relationship Id="rId4" Type="http://schemas.openxmlformats.org/officeDocument/2006/relationships/image" Target="../media/image2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3" Type="http://schemas.openxmlformats.org/officeDocument/2006/relationships/image" Target="../media/image120.emf"/><Relationship Id="rId2" Type="http://schemas.openxmlformats.org/officeDocument/2006/relationships/image" Target="../media/image119.emf"/><Relationship Id="rId1" Type="http://schemas.openxmlformats.org/officeDocument/2006/relationships/slideLayout" Target="../slideLayouts/slideLayout20.xml"/><Relationship Id="rId4" Type="http://schemas.openxmlformats.org/officeDocument/2006/relationships/image" Target="../media/image121.emf"/></Relationships>
</file>

<file path=ppt/slides/_rels/slide44.xml.rels><?xml version="1.0" encoding="UTF-8" standalone="yes"?>
<Relationships xmlns="http://schemas.openxmlformats.org/package/2006/relationships"><Relationship Id="rId3" Type="http://schemas.openxmlformats.org/officeDocument/2006/relationships/image" Target="../media/image123.emf"/><Relationship Id="rId2" Type="http://schemas.openxmlformats.org/officeDocument/2006/relationships/image" Target="../media/image122.emf"/><Relationship Id="rId1" Type="http://schemas.openxmlformats.org/officeDocument/2006/relationships/slideLayout" Target="../slideLayouts/slideLayout19.xml"/><Relationship Id="rId4" Type="http://schemas.openxmlformats.org/officeDocument/2006/relationships/image" Target="../media/image124.emf"/></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emf"/><Relationship Id="rId1" Type="http://schemas.openxmlformats.org/officeDocument/2006/relationships/slideLayout" Target="../slideLayouts/slideLayout19.xml"/><Relationship Id="rId5" Type="http://schemas.openxmlformats.org/officeDocument/2006/relationships/image" Target="../media/image130.jpg"/><Relationship Id="rId4" Type="http://schemas.openxmlformats.org/officeDocument/2006/relationships/image" Target="../media/image129.jpg"/></Relationships>
</file>

<file path=ppt/slides/_rels/slide49.xml.rels><?xml version="1.0" encoding="UTF-8" standalone="yes"?>
<Relationships xmlns="http://schemas.openxmlformats.org/package/2006/relationships"><Relationship Id="rId3" Type="http://schemas.openxmlformats.org/officeDocument/2006/relationships/image" Target="../media/image132.emf"/><Relationship Id="rId2" Type="http://schemas.openxmlformats.org/officeDocument/2006/relationships/image" Target="../media/image131.emf"/><Relationship Id="rId1" Type="http://schemas.openxmlformats.org/officeDocument/2006/relationships/slideLayout" Target="../slideLayouts/slideLayout20.xml"/><Relationship Id="rId5" Type="http://schemas.openxmlformats.org/officeDocument/2006/relationships/image" Target="../media/image134.emf"/><Relationship Id="rId4" Type="http://schemas.openxmlformats.org/officeDocument/2006/relationships/image" Target="../media/image133.emf"/></Relationships>
</file>

<file path=ppt/slides/_rels/slide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jpeg"/><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2" Type="http://schemas.openxmlformats.org/officeDocument/2006/relationships/image" Target="../media/image137.emf"/><Relationship Id="rId1" Type="http://schemas.openxmlformats.org/officeDocument/2006/relationships/slideLayout" Target="../slideLayouts/slideLayout20.xml"/></Relationships>
</file>

<file path=ppt/slides/_rels/slide54.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3" Type="http://schemas.openxmlformats.org/officeDocument/2006/relationships/image" Target="../media/image139.emf"/><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56.xml.rels><?xml version="1.0" encoding="UTF-8" standalone="yes"?>
<Relationships xmlns="http://schemas.openxmlformats.org/package/2006/relationships"><Relationship Id="rId3" Type="http://schemas.openxmlformats.org/officeDocument/2006/relationships/image" Target="../media/image140.emf"/><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57.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20.xml"/><Relationship Id="rId4" Type="http://schemas.openxmlformats.org/officeDocument/2006/relationships/image" Target="../media/image143.png"/></Relationships>
</file>

<file path=ppt/slides/_rels/slide58.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19.xml"/><Relationship Id="rId4" Type="http://schemas.openxmlformats.org/officeDocument/2006/relationships/image" Target="../media/image146.png"/></Relationships>
</file>

<file path=ppt/slides/_rels/slide59.xml.rels><?xml version="1.0" encoding="UTF-8" standalone="yes"?>
<Relationships xmlns="http://schemas.openxmlformats.org/package/2006/relationships"><Relationship Id="rId3" Type="http://schemas.openxmlformats.org/officeDocument/2006/relationships/image" Target="../media/image147.png"/><Relationship Id="rId7" Type="http://schemas.openxmlformats.org/officeDocument/2006/relationships/image" Target="../media/image151.png"/><Relationship Id="rId2" Type="http://schemas.openxmlformats.org/officeDocument/2006/relationships/notesSlide" Target="../notesSlides/notesSlide12.xml"/><Relationship Id="rId1" Type="http://schemas.openxmlformats.org/officeDocument/2006/relationships/slideLayout" Target="../slideLayouts/slideLayout20.xml"/><Relationship Id="rId6" Type="http://schemas.openxmlformats.org/officeDocument/2006/relationships/image" Target="../media/image150.png"/><Relationship Id="rId5" Type="http://schemas.openxmlformats.org/officeDocument/2006/relationships/image" Target="../media/image149.png"/><Relationship Id="rId4" Type="http://schemas.openxmlformats.org/officeDocument/2006/relationships/image" Target="../media/image148.png"/></Relationships>
</file>

<file path=ppt/slides/_rels/slide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jpeg"/><Relationship Id="rId1" Type="http://schemas.openxmlformats.org/officeDocument/2006/relationships/slideLayout" Target="../slideLayouts/slideLayout19.xml"/></Relationships>
</file>

<file path=ppt/slides/_rels/slide60.xml.rels><?xml version="1.0" encoding="UTF-8" standalone="yes"?>
<Relationships xmlns="http://schemas.openxmlformats.org/package/2006/relationships"><Relationship Id="rId8" Type="http://schemas.openxmlformats.org/officeDocument/2006/relationships/image" Target="../media/image158.jpeg"/><Relationship Id="rId3" Type="http://schemas.openxmlformats.org/officeDocument/2006/relationships/image" Target="../media/image153.jpeg"/><Relationship Id="rId7" Type="http://schemas.openxmlformats.org/officeDocument/2006/relationships/image" Target="../media/image157.jpeg"/><Relationship Id="rId12" Type="http://schemas.openxmlformats.org/officeDocument/2006/relationships/image" Target="../media/image162.png"/><Relationship Id="rId2" Type="http://schemas.openxmlformats.org/officeDocument/2006/relationships/image" Target="../media/image152.png"/><Relationship Id="rId1" Type="http://schemas.openxmlformats.org/officeDocument/2006/relationships/slideLayout" Target="../slideLayouts/slideLayout19.xml"/><Relationship Id="rId6" Type="http://schemas.openxmlformats.org/officeDocument/2006/relationships/image" Target="../media/image156.jpeg"/><Relationship Id="rId11" Type="http://schemas.openxmlformats.org/officeDocument/2006/relationships/image" Target="../media/image161.jpeg"/><Relationship Id="rId5" Type="http://schemas.openxmlformats.org/officeDocument/2006/relationships/image" Target="../media/image155.tiff"/><Relationship Id="rId10" Type="http://schemas.openxmlformats.org/officeDocument/2006/relationships/image" Target="../media/image160.jpeg"/><Relationship Id="rId4" Type="http://schemas.openxmlformats.org/officeDocument/2006/relationships/image" Target="../media/image154.tiff"/><Relationship Id="rId9" Type="http://schemas.openxmlformats.org/officeDocument/2006/relationships/image" Target="../media/image159.jpeg"/></Relationships>
</file>

<file path=ppt/slides/_rels/slide61.xml.rels><?xml version="1.0" encoding="UTF-8" standalone="yes"?>
<Relationships xmlns="http://schemas.openxmlformats.org/package/2006/relationships"><Relationship Id="rId3" Type="http://schemas.openxmlformats.org/officeDocument/2006/relationships/image" Target="../media/image164.emf"/><Relationship Id="rId2" Type="http://schemas.openxmlformats.org/officeDocument/2006/relationships/image" Target="../media/image163.emf"/><Relationship Id="rId1" Type="http://schemas.openxmlformats.org/officeDocument/2006/relationships/slideLayout" Target="../slideLayouts/slideLayout20.xml"/><Relationship Id="rId6" Type="http://schemas.openxmlformats.org/officeDocument/2006/relationships/image" Target="../media/image167.jpeg"/><Relationship Id="rId5" Type="http://schemas.openxmlformats.org/officeDocument/2006/relationships/image" Target="../media/image166.jpeg"/><Relationship Id="rId4" Type="http://schemas.openxmlformats.org/officeDocument/2006/relationships/image" Target="../media/image165.emf"/></Relationships>
</file>

<file path=ppt/slides/_rels/slide62.xml.rels><?xml version="1.0" encoding="UTF-8" standalone="yes"?>
<Relationships xmlns="http://schemas.openxmlformats.org/package/2006/relationships"><Relationship Id="rId3" Type="http://schemas.openxmlformats.org/officeDocument/2006/relationships/image" Target="../media/image169.emf"/><Relationship Id="rId2" Type="http://schemas.openxmlformats.org/officeDocument/2006/relationships/image" Target="../media/image168.emf"/><Relationship Id="rId1" Type="http://schemas.openxmlformats.org/officeDocument/2006/relationships/slideLayout" Target="../slideLayouts/slideLayout19.xml"/></Relationships>
</file>

<file path=ppt/slides/_rels/slide63.xml.rels><?xml version="1.0" encoding="UTF-8" standalone="yes"?>
<Relationships xmlns="http://schemas.openxmlformats.org/package/2006/relationships"><Relationship Id="rId2" Type="http://schemas.openxmlformats.org/officeDocument/2006/relationships/image" Target="../media/image170.emf"/><Relationship Id="rId1" Type="http://schemas.openxmlformats.org/officeDocument/2006/relationships/slideLayout" Target="../slideLayouts/slideLayout20.xml"/></Relationships>
</file>

<file path=ppt/slides/_rels/slide64.xml.rels><?xml version="1.0" encoding="UTF-8" standalone="yes"?>
<Relationships xmlns="http://schemas.openxmlformats.org/package/2006/relationships"><Relationship Id="rId3" Type="http://schemas.openxmlformats.org/officeDocument/2006/relationships/image" Target="../media/image172.emf"/><Relationship Id="rId2" Type="http://schemas.openxmlformats.org/officeDocument/2006/relationships/image" Target="../media/image171.emf"/><Relationship Id="rId1" Type="http://schemas.openxmlformats.org/officeDocument/2006/relationships/slideLayout" Target="../slideLayouts/slideLayout19.xml"/><Relationship Id="rId5" Type="http://schemas.openxmlformats.org/officeDocument/2006/relationships/image" Target="../media/image174.emf"/><Relationship Id="rId4" Type="http://schemas.openxmlformats.org/officeDocument/2006/relationships/image" Target="../media/image173.emf"/></Relationships>
</file>

<file path=ppt/slides/_rels/slide65.xml.rels><?xml version="1.0" encoding="UTF-8" standalone="yes"?>
<Relationships xmlns="http://schemas.openxmlformats.org/package/2006/relationships"><Relationship Id="rId3" Type="http://schemas.openxmlformats.org/officeDocument/2006/relationships/image" Target="../media/image176.emf"/><Relationship Id="rId2" Type="http://schemas.openxmlformats.org/officeDocument/2006/relationships/image" Target="../media/image175.emf"/><Relationship Id="rId1" Type="http://schemas.openxmlformats.org/officeDocument/2006/relationships/slideLayout" Target="../slideLayouts/slideLayout20.xml"/><Relationship Id="rId6" Type="http://schemas.openxmlformats.org/officeDocument/2006/relationships/image" Target="../media/image179.jpg"/><Relationship Id="rId5" Type="http://schemas.openxmlformats.org/officeDocument/2006/relationships/image" Target="../media/image178.emf"/><Relationship Id="rId4" Type="http://schemas.openxmlformats.org/officeDocument/2006/relationships/image" Target="../media/image177.emf"/></Relationships>
</file>

<file path=ppt/slides/_rels/slide66.xml.rels><?xml version="1.0" encoding="UTF-8" standalone="yes"?>
<Relationships xmlns="http://schemas.openxmlformats.org/package/2006/relationships"><Relationship Id="rId3" Type="http://schemas.openxmlformats.org/officeDocument/2006/relationships/image" Target="../media/image180.png"/><Relationship Id="rId7" Type="http://schemas.openxmlformats.org/officeDocument/2006/relationships/image" Target="../media/image184.png"/><Relationship Id="rId2" Type="http://schemas.openxmlformats.org/officeDocument/2006/relationships/image" Target="../media/image179.jpg"/><Relationship Id="rId1" Type="http://schemas.openxmlformats.org/officeDocument/2006/relationships/slideLayout" Target="../slideLayouts/slideLayout20.xml"/><Relationship Id="rId6" Type="http://schemas.openxmlformats.org/officeDocument/2006/relationships/image" Target="../media/image183.png"/><Relationship Id="rId5" Type="http://schemas.openxmlformats.org/officeDocument/2006/relationships/image" Target="../media/image182.png"/><Relationship Id="rId4" Type="http://schemas.openxmlformats.org/officeDocument/2006/relationships/image" Target="../media/image181.png"/></Relationships>
</file>

<file path=ppt/slides/_rels/slide67.xml.rels><?xml version="1.0" encoding="UTF-8" standalone="yes"?>
<Relationships xmlns="http://schemas.openxmlformats.org/package/2006/relationships"><Relationship Id="rId3" Type="http://schemas.openxmlformats.org/officeDocument/2006/relationships/image" Target="../media/image186.emf"/><Relationship Id="rId2" Type="http://schemas.openxmlformats.org/officeDocument/2006/relationships/image" Target="../media/image185.emf"/><Relationship Id="rId1" Type="http://schemas.openxmlformats.org/officeDocument/2006/relationships/slideLayout" Target="../slideLayouts/slideLayout19.xml"/></Relationships>
</file>

<file path=ppt/slides/_rels/slide68.xml.rels><?xml version="1.0" encoding="UTF-8" standalone="yes"?>
<Relationships xmlns="http://schemas.openxmlformats.org/package/2006/relationships"><Relationship Id="rId3" Type="http://schemas.openxmlformats.org/officeDocument/2006/relationships/image" Target="../media/image188.emf"/><Relationship Id="rId7" Type="http://schemas.openxmlformats.org/officeDocument/2006/relationships/image" Target="../media/image192.jpeg"/><Relationship Id="rId2" Type="http://schemas.openxmlformats.org/officeDocument/2006/relationships/image" Target="../media/image187.emf"/><Relationship Id="rId1" Type="http://schemas.openxmlformats.org/officeDocument/2006/relationships/slideLayout" Target="../slideLayouts/slideLayout20.xml"/><Relationship Id="rId6" Type="http://schemas.openxmlformats.org/officeDocument/2006/relationships/image" Target="../media/image191.png"/><Relationship Id="rId5" Type="http://schemas.openxmlformats.org/officeDocument/2006/relationships/image" Target="../media/image190.png"/><Relationship Id="rId4" Type="http://schemas.openxmlformats.org/officeDocument/2006/relationships/image" Target="../media/image189.emf"/></Relationships>
</file>

<file path=ppt/slides/_rels/slide69.xml.rels><?xml version="1.0" encoding="UTF-8" standalone="yes"?>
<Relationships xmlns="http://schemas.openxmlformats.org/package/2006/relationships"><Relationship Id="rId3" Type="http://schemas.openxmlformats.org/officeDocument/2006/relationships/image" Target="../media/image193.emf"/><Relationship Id="rId2" Type="http://schemas.openxmlformats.org/officeDocument/2006/relationships/notesSlide" Target="../notesSlides/notesSlide13.xml"/><Relationship Id="rId1" Type="http://schemas.openxmlformats.org/officeDocument/2006/relationships/slideLayout" Target="../slideLayouts/slideLayout19.xml"/><Relationship Id="rId4" Type="http://schemas.openxmlformats.org/officeDocument/2006/relationships/image" Target="../media/image194.emf"/></Relationships>
</file>

<file path=ppt/slides/_rels/slide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9.xml"/></Relationships>
</file>

<file path=ppt/slides/_rels/slide70.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20.xml"/></Relationships>
</file>

<file path=ppt/slides/_rels/slide71.xml.rels><?xml version="1.0" encoding="UTF-8" standalone="yes"?>
<Relationships xmlns="http://schemas.openxmlformats.org/package/2006/relationships"><Relationship Id="rId8" Type="http://schemas.openxmlformats.org/officeDocument/2006/relationships/image" Target="../media/image202.emf"/><Relationship Id="rId3" Type="http://schemas.openxmlformats.org/officeDocument/2006/relationships/image" Target="../media/image197.emf"/><Relationship Id="rId7" Type="http://schemas.openxmlformats.org/officeDocument/2006/relationships/image" Target="../media/image201.emf"/><Relationship Id="rId2" Type="http://schemas.openxmlformats.org/officeDocument/2006/relationships/image" Target="../media/image196.jpg"/><Relationship Id="rId1" Type="http://schemas.openxmlformats.org/officeDocument/2006/relationships/slideLayout" Target="../slideLayouts/slideLayout19.xml"/><Relationship Id="rId6" Type="http://schemas.openxmlformats.org/officeDocument/2006/relationships/image" Target="../media/image200.emf"/><Relationship Id="rId5" Type="http://schemas.openxmlformats.org/officeDocument/2006/relationships/image" Target="../media/image199.emf"/><Relationship Id="rId4" Type="http://schemas.openxmlformats.org/officeDocument/2006/relationships/image" Target="../media/image198.emf"/></Relationships>
</file>

<file path=ppt/slides/_rels/slide72.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203.png"/><Relationship Id="rId1" Type="http://schemas.openxmlformats.org/officeDocument/2006/relationships/slideLayout" Target="../slideLayouts/slideLayout20.xml"/><Relationship Id="rId4" Type="http://schemas.openxmlformats.org/officeDocument/2006/relationships/image" Target="../media/image205.png"/></Relationships>
</file>

<file path=ppt/slides/_rels/slide73.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image" Target="../media/image206.emf"/><Relationship Id="rId1" Type="http://schemas.openxmlformats.org/officeDocument/2006/relationships/slideLayout" Target="../slideLayouts/slideLayout19.xml"/></Relationships>
</file>

<file path=ppt/slides/_rels/slide74.xml.rels><?xml version="1.0" encoding="UTF-8" standalone="yes"?>
<Relationships xmlns="http://schemas.openxmlformats.org/package/2006/relationships"><Relationship Id="rId3" Type="http://schemas.openxmlformats.org/officeDocument/2006/relationships/image" Target="../media/image209.tiff"/><Relationship Id="rId2" Type="http://schemas.openxmlformats.org/officeDocument/2006/relationships/image" Target="../media/image208.tiff"/><Relationship Id="rId1" Type="http://schemas.openxmlformats.org/officeDocument/2006/relationships/slideLayout" Target="../slideLayouts/slideLayout20.xml"/><Relationship Id="rId6" Type="http://schemas.openxmlformats.org/officeDocument/2006/relationships/image" Target="../media/image212.tiff"/><Relationship Id="rId5" Type="http://schemas.openxmlformats.org/officeDocument/2006/relationships/image" Target="../media/image211.tiff"/><Relationship Id="rId4" Type="http://schemas.openxmlformats.org/officeDocument/2006/relationships/image" Target="../media/image210.tiff"/></Relationships>
</file>

<file path=ppt/slides/_rels/slide75.xml.rels><?xml version="1.0" encoding="UTF-8" standalone="yes"?>
<Relationships xmlns="http://schemas.openxmlformats.org/package/2006/relationships"><Relationship Id="rId2" Type="http://schemas.openxmlformats.org/officeDocument/2006/relationships/image" Target="../media/image213.jpg"/><Relationship Id="rId1" Type="http://schemas.openxmlformats.org/officeDocument/2006/relationships/slideLayout" Target="../slideLayouts/slideLayout19.xml"/></Relationships>
</file>

<file path=ppt/slides/_rels/slide76.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image" Target="../media/image214.png"/><Relationship Id="rId1" Type="http://schemas.openxmlformats.org/officeDocument/2006/relationships/slideLayout" Target="../slideLayouts/slideLayout20.xml"/><Relationship Id="rId6" Type="http://schemas.openxmlformats.org/officeDocument/2006/relationships/image" Target="../media/image218.png"/><Relationship Id="rId5" Type="http://schemas.openxmlformats.org/officeDocument/2006/relationships/image" Target="../media/image217.jpg"/><Relationship Id="rId4" Type="http://schemas.openxmlformats.org/officeDocument/2006/relationships/image" Target="../media/image216.jpeg"/></Relationships>
</file>

<file path=ppt/slides/_rels/slide77.xml.rels><?xml version="1.0" encoding="UTF-8" standalone="yes"?>
<Relationships xmlns="http://schemas.openxmlformats.org/package/2006/relationships"><Relationship Id="rId3" Type="http://schemas.openxmlformats.org/officeDocument/2006/relationships/image" Target="../media/image220.emf"/><Relationship Id="rId2" Type="http://schemas.openxmlformats.org/officeDocument/2006/relationships/image" Target="../media/image219.emf"/><Relationship Id="rId1" Type="http://schemas.openxmlformats.org/officeDocument/2006/relationships/slideLayout" Target="../slideLayouts/slideLayout19.xml"/></Relationships>
</file>

<file path=ppt/slides/_rels/slide78.xml.rels><?xml version="1.0" encoding="UTF-8" standalone="yes"?>
<Relationships xmlns="http://schemas.openxmlformats.org/package/2006/relationships"><Relationship Id="rId2" Type="http://schemas.openxmlformats.org/officeDocument/2006/relationships/image" Target="../media/image221.png"/><Relationship Id="rId1" Type="http://schemas.openxmlformats.org/officeDocument/2006/relationships/slideLayout" Target="../slideLayouts/slideLayout20.xml"/></Relationships>
</file>

<file path=ppt/slides/_rels/slide79.xml.rels><?xml version="1.0" encoding="UTF-8" standalone="yes"?>
<Relationships xmlns="http://schemas.openxmlformats.org/package/2006/relationships"><Relationship Id="rId2" Type="http://schemas.openxmlformats.org/officeDocument/2006/relationships/image" Target="../media/image222.emf"/><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0.xml"/></Relationships>
</file>

<file path=ppt/slides/_rels/slide80.xml.rels><?xml version="1.0" encoding="UTF-8" standalone="yes"?>
<Relationships xmlns="http://schemas.openxmlformats.org/package/2006/relationships"><Relationship Id="rId3" Type="http://schemas.openxmlformats.org/officeDocument/2006/relationships/image" Target="../media/image224.tiff"/><Relationship Id="rId2" Type="http://schemas.openxmlformats.org/officeDocument/2006/relationships/image" Target="../media/image223.png"/><Relationship Id="rId1" Type="http://schemas.openxmlformats.org/officeDocument/2006/relationships/slideLayout" Target="../slideLayouts/slideLayout20.xml"/><Relationship Id="rId5" Type="http://schemas.openxmlformats.org/officeDocument/2006/relationships/image" Target="../media/image226.tiff"/><Relationship Id="rId4" Type="http://schemas.openxmlformats.org/officeDocument/2006/relationships/image" Target="../media/image225.jpeg"/></Relationships>
</file>

<file path=ppt/slides/_rels/slide81.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image" Target="../media/image227.jpeg"/><Relationship Id="rId1" Type="http://schemas.openxmlformats.org/officeDocument/2006/relationships/slideLayout" Target="../slideLayouts/slideLayout19.xml"/><Relationship Id="rId4" Type="http://schemas.openxmlformats.org/officeDocument/2006/relationships/image" Target="../media/image65.png"/></Relationships>
</file>

<file path=ppt/slides/_rels/slide82.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oleObject" Target="../embeddings/oleObject1.bin"/><Relationship Id="rId1" Type="http://schemas.openxmlformats.org/officeDocument/2006/relationships/slideLayout" Target="../slideLayouts/slideLayout20.xml"/><Relationship Id="rId5" Type="http://schemas.openxmlformats.org/officeDocument/2006/relationships/image" Target="../media/image231.png"/><Relationship Id="rId4" Type="http://schemas.openxmlformats.org/officeDocument/2006/relationships/image" Target="../media/image230.emf"/></Relationships>
</file>

<file path=ppt/slides/_rels/slide83.xml.rels><?xml version="1.0" encoding="UTF-8" standalone="yes"?>
<Relationships xmlns="http://schemas.openxmlformats.org/package/2006/relationships"><Relationship Id="rId2" Type="http://schemas.openxmlformats.org/officeDocument/2006/relationships/image" Target="../media/image232.png"/><Relationship Id="rId1" Type="http://schemas.openxmlformats.org/officeDocument/2006/relationships/slideLayout" Target="../slideLayouts/slideLayout19.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5.xml.rels><?xml version="1.0" encoding="UTF-8" standalone="yes"?>
<Relationships xmlns="http://schemas.openxmlformats.org/package/2006/relationships"><Relationship Id="rId2" Type="http://schemas.openxmlformats.org/officeDocument/2006/relationships/image" Target="../media/image233.jp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8" Type="http://schemas.openxmlformats.org/officeDocument/2006/relationships/image" Target="../media/image239.tiff"/><Relationship Id="rId3" Type="http://schemas.openxmlformats.org/officeDocument/2006/relationships/hyperlink" Target="mailto:fschmitt@ipatimup.pt" TargetMode="External"/><Relationship Id="rId7" Type="http://schemas.openxmlformats.org/officeDocument/2006/relationships/image" Target="../media/image238.png"/><Relationship Id="rId2" Type="http://schemas.openxmlformats.org/officeDocument/2006/relationships/image" Target="../media/image234.png"/><Relationship Id="rId1" Type="http://schemas.openxmlformats.org/officeDocument/2006/relationships/slideLayout" Target="../slideLayouts/slideLayout20.xml"/><Relationship Id="rId6" Type="http://schemas.openxmlformats.org/officeDocument/2006/relationships/image" Target="../media/image237.tiff"/><Relationship Id="rId5" Type="http://schemas.openxmlformats.org/officeDocument/2006/relationships/image" Target="../media/image236.tiff"/><Relationship Id="rId4" Type="http://schemas.openxmlformats.org/officeDocument/2006/relationships/image" Target="../media/image235.tiff"/><Relationship Id="rId9" Type="http://schemas.openxmlformats.org/officeDocument/2006/relationships/image" Target="../media/image240.jpeg"/></Relationships>
</file>

<file path=ppt/slides/_rels/slide87.xml.rels><?xml version="1.0" encoding="UTF-8" standalone="yes"?>
<Relationships xmlns="http://schemas.openxmlformats.org/package/2006/relationships"><Relationship Id="rId2" Type="http://schemas.openxmlformats.org/officeDocument/2006/relationships/image" Target="../media/image241.png"/><Relationship Id="rId1" Type="http://schemas.openxmlformats.org/officeDocument/2006/relationships/slideLayout" Target="../slideLayouts/slideLayout15.xml"/></Relationships>
</file>

<file path=ppt/slides/_rels/slide8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18.xml"/><Relationship Id="rId1" Type="http://schemas.openxmlformats.org/officeDocument/2006/relationships/customXml" Target="../../customXml/item7.xml"/></Relationships>
</file>

<file path=ppt/slides/_rels/slide8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18.xml"/><Relationship Id="rId1" Type="http://schemas.openxmlformats.org/officeDocument/2006/relationships/customXml" Target="../../customXml/item17.xml"/></Relationships>
</file>

<file path=ppt/slides/_rels/slide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png"/><Relationship Id="rId1" Type="http://schemas.openxmlformats.org/officeDocument/2006/relationships/slideLayout" Target="../slideLayouts/slideLayout19.xml"/></Relationships>
</file>

<file path=ppt/slides/_rels/slide90.xml.rels><?xml version="1.0" encoding="UTF-8" standalone="yes"?>
<Relationships xmlns="http://schemas.openxmlformats.org/package/2006/relationships"><Relationship Id="rId3" Type="http://schemas.openxmlformats.org/officeDocument/2006/relationships/image" Target="../media/image243.emf"/><Relationship Id="rId2" Type="http://schemas.openxmlformats.org/officeDocument/2006/relationships/image" Target="../media/image242.png"/><Relationship Id="rId1" Type="http://schemas.openxmlformats.org/officeDocument/2006/relationships/slideLayout" Target="../slideLayouts/slideLayout19.xml"/><Relationship Id="rId5" Type="http://schemas.openxmlformats.org/officeDocument/2006/relationships/image" Target="../media/image245.tiff"/><Relationship Id="rId4" Type="http://schemas.openxmlformats.org/officeDocument/2006/relationships/image" Target="../media/image244.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2.xml.rels><?xml version="1.0" encoding="UTF-8" standalone="yes"?>
<Relationships xmlns="http://schemas.openxmlformats.org/package/2006/relationships"><Relationship Id="rId3" Type="http://schemas.openxmlformats.org/officeDocument/2006/relationships/image" Target="../media/image247.emf"/><Relationship Id="rId2" Type="http://schemas.openxmlformats.org/officeDocument/2006/relationships/image" Target="../media/image246.png"/><Relationship Id="rId1" Type="http://schemas.openxmlformats.org/officeDocument/2006/relationships/slideLayout" Target="../slideLayouts/slideLayout19.xml"/><Relationship Id="rId4" Type="http://schemas.openxmlformats.org/officeDocument/2006/relationships/image" Target="../media/image248.emf"/></Relationships>
</file>

<file path=ppt/slides/_rels/slide93.xml.rels><?xml version="1.0" encoding="UTF-8" standalone="yes"?>
<Relationships xmlns="http://schemas.openxmlformats.org/package/2006/relationships"><Relationship Id="rId8" Type="http://schemas.openxmlformats.org/officeDocument/2006/relationships/image" Target="../media/image237.tiff"/><Relationship Id="rId3" Type="http://schemas.openxmlformats.org/officeDocument/2006/relationships/diagramLayout" Target="../diagrams/layout1.xml"/><Relationship Id="rId7" Type="http://schemas.openxmlformats.org/officeDocument/2006/relationships/image" Target="../media/image249.png"/><Relationship Id="rId2" Type="http://schemas.openxmlformats.org/officeDocument/2006/relationships/diagramData" Target="../diagrams/data1.xml"/><Relationship Id="rId1" Type="http://schemas.openxmlformats.org/officeDocument/2006/relationships/slideLayout" Target="../slideLayouts/slideLayout2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4.xml.rels><?xml version="1.0" encoding="UTF-8" standalone="yes"?>
<Relationships xmlns="http://schemas.openxmlformats.org/package/2006/relationships"><Relationship Id="rId2" Type="http://schemas.openxmlformats.org/officeDocument/2006/relationships/image" Target="../media/image250.tiff"/><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316872" y="2771927"/>
            <a:ext cx="6066512" cy="1017321"/>
          </a:xfrm>
        </p:spPr>
        <p:txBody>
          <a:bodyPr/>
          <a:lstStyle/>
          <a:p>
            <a:r>
              <a:rPr lang="en-US" sz="3200" b="1" dirty="0"/>
              <a:t>MOLECULAR CYTOPATHOLOGY</a:t>
            </a:r>
            <a:br>
              <a:rPr lang="en-US" sz="3200" dirty="0"/>
            </a:br>
            <a:r>
              <a:rPr lang="en-US" sz="3200" dirty="0"/>
              <a:t>	</a:t>
            </a:r>
            <a:r>
              <a:rPr lang="en-US" sz="2400" dirty="0"/>
              <a:t>NGS IN CYTOLOGY SPECIMENS</a:t>
            </a:r>
            <a:endParaRPr lang="en-US" sz="3200" dirty="0"/>
          </a:p>
        </p:txBody>
      </p:sp>
      <p:sp>
        <p:nvSpPr>
          <p:cNvPr id="3" name="Espaço Reservado para Texto 2"/>
          <p:cNvSpPr>
            <a:spLocks noGrp="1"/>
          </p:cNvSpPr>
          <p:nvPr>
            <p:ph type="body" sz="quarter" idx="10"/>
          </p:nvPr>
        </p:nvSpPr>
        <p:spPr/>
        <p:txBody>
          <a:bodyPr/>
          <a:lstStyle/>
          <a:p>
            <a:r>
              <a:rPr lang="pt-BR" dirty="0"/>
              <a:t>Fernando Schmitt</a:t>
            </a:r>
          </a:p>
        </p:txBody>
      </p:sp>
      <p:sp>
        <p:nvSpPr>
          <p:cNvPr id="4" name="Espaço Reservado para Texto 3"/>
          <p:cNvSpPr>
            <a:spLocks noGrp="1"/>
          </p:cNvSpPr>
          <p:nvPr>
            <p:ph type="body" sz="quarter" idx="11"/>
          </p:nvPr>
        </p:nvSpPr>
        <p:spPr/>
        <p:txBody>
          <a:bodyPr/>
          <a:lstStyle/>
          <a:p>
            <a:r>
              <a:rPr lang="pt-BR" dirty="0"/>
              <a:t>FMUP/RISE</a:t>
            </a:r>
          </a:p>
        </p:txBody>
      </p:sp>
      <p:pic>
        <p:nvPicPr>
          <p:cNvPr id="5" name="Imagem 4"/>
          <p:cNvPicPr>
            <a:picLocks noChangeAspect="1"/>
          </p:cNvPicPr>
          <p:nvPr>
            <p:custDataLst>
              <p:custData r:id="rId1"/>
            </p:custDataLst>
          </p:nvPr>
        </p:nvPicPr>
        <p:blipFill>
          <a:blip r:embed="rId4">
            <a:extLst>
              <a:ext uri="{28A0092B-C50C-407E-A947-70E740481C1C}">
                <a14:useLocalDpi xmlns:a14="http://schemas.microsoft.com/office/drawing/2010/main" val="0"/>
              </a:ext>
            </a:extLst>
          </a:blip>
          <a:stretch>
            <a:fillRect/>
          </a:stretch>
        </p:blipFill>
        <p:spPr>
          <a:xfrm>
            <a:off x="675005" y="2278622"/>
            <a:ext cx="2347595" cy="217153"/>
          </a:xfrm>
          <a:prstGeom prst="rect">
            <a:avLst/>
          </a:prstGeom>
        </p:spPr>
      </p:pic>
      <p:pic>
        <p:nvPicPr>
          <p:cNvPr id="6" name="Imagem 5"/>
          <p:cNvPicPr>
            <a:picLocks noChangeAspect="1"/>
          </p:cNvPicPr>
          <p:nvPr>
            <p:custDataLst>
              <p:custData r:id="rId2"/>
            </p:custDataLst>
          </p:nvPr>
        </p:nvPicPr>
        <p:blipFill>
          <a:blip r:embed="rId4">
            <a:extLst>
              <a:ext uri="{28A0092B-C50C-407E-A947-70E740481C1C}">
                <a14:useLocalDpi xmlns:a14="http://schemas.microsoft.com/office/drawing/2010/main" val="0"/>
              </a:ext>
            </a:extLst>
          </a:blip>
          <a:stretch>
            <a:fillRect/>
          </a:stretch>
        </p:blipFill>
        <p:spPr>
          <a:xfrm flipV="1">
            <a:off x="675005" y="4459410"/>
            <a:ext cx="2347595" cy="217153"/>
          </a:xfrm>
          <a:prstGeom prst="rect">
            <a:avLst/>
          </a:prstGeom>
        </p:spPr>
      </p:pic>
    </p:spTree>
    <p:extLst>
      <p:ext uri="{BB962C8B-B14F-4D97-AF65-F5344CB8AC3E}">
        <p14:creationId xmlns:p14="http://schemas.microsoft.com/office/powerpoint/2010/main" val="4436348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642267" y="5546596"/>
            <a:ext cx="2527295" cy="461665"/>
          </a:xfrm>
          <a:prstGeom prst="rect">
            <a:avLst/>
          </a:prstGeom>
          <a:noFill/>
          <a:ln w="38100">
            <a:solidFill>
              <a:srgbClr val="FFC000"/>
            </a:solidFill>
          </a:ln>
        </p:spPr>
        <p:txBody>
          <a:bodyPr wrap="none" rtlCol="0">
            <a:spAutoFit/>
          </a:bodyPr>
          <a:lstStyle/>
          <a:p>
            <a:r>
              <a:rPr lang="en-US" sz="2400" dirty="0">
                <a:solidFill>
                  <a:schemeClr val="tx2"/>
                </a:solidFill>
              </a:rPr>
              <a:t>Sanger sequencing</a:t>
            </a:r>
          </a:p>
        </p:txBody>
      </p:sp>
      <p:grpSp>
        <p:nvGrpSpPr>
          <p:cNvPr id="2" name="Group 6"/>
          <p:cNvGrpSpPr/>
          <p:nvPr/>
        </p:nvGrpSpPr>
        <p:grpSpPr>
          <a:xfrm>
            <a:off x="219810" y="769920"/>
            <a:ext cx="7416824" cy="4006577"/>
            <a:chOff x="251520" y="908720"/>
            <a:chExt cx="7416824" cy="4006577"/>
          </a:xfrm>
        </p:grpSpPr>
        <p:pic>
          <p:nvPicPr>
            <p:cNvPr id="2050" name="Picture 2"/>
            <p:cNvPicPr>
              <a:picLocks noChangeAspect="1" noChangeArrowheads="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251520" y="908720"/>
              <a:ext cx="7200800" cy="3168352"/>
            </a:xfrm>
            <a:prstGeom prst="rect">
              <a:avLst/>
            </a:prstGeom>
            <a:noFill/>
            <a:ln w="9525">
              <a:noFill/>
              <a:miter lim="800000"/>
              <a:headEnd/>
              <a:tailEnd/>
            </a:ln>
          </p:spPr>
        </p:pic>
        <p:sp>
          <p:nvSpPr>
            <p:cNvPr id="5" name="Rectangle 4"/>
            <p:cNvSpPr/>
            <p:nvPr/>
          </p:nvSpPr>
          <p:spPr>
            <a:xfrm>
              <a:off x="3851920" y="2636912"/>
              <a:ext cx="3816424" cy="17281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p:cNvPicPr>
              <a:picLocks noChangeAspect="1" noChangeArrowheads="1"/>
            </p:cNvPicPr>
            <p:nvPr/>
          </p:nvPicPr>
          <p:blipFill>
            <a:blip r:embed="rId3" cstate="print"/>
            <a:srcRect/>
            <a:stretch>
              <a:fillRect/>
            </a:stretch>
          </p:blipFill>
          <p:spPr bwMode="auto">
            <a:xfrm>
              <a:off x="4788024" y="2276872"/>
              <a:ext cx="2143125" cy="2638425"/>
            </a:xfrm>
            <a:prstGeom prst="rect">
              <a:avLst/>
            </a:prstGeom>
            <a:noFill/>
            <a:ln w="9525">
              <a:noFill/>
              <a:miter lim="800000"/>
              <a:headEnd/>
              <a:tailEnd/>
            </a:ln>
          </p:spPr>
        </p:pic>
      </p:grpSp>
      <p:pic>
        <p:nvPicPr>
          <p:cNvPr id="2051" name="Picture 3"/>
          <p:cNvPicPr>
            <a:picLocks noChangeAspect="1" noChangeArrowheads="1"/>
          </p:cNvPicPr>
          <p:nvPr/>
        </p:nvPicPr>
        <p:blipFill>
          <a:blip r:embed="rId4" cstate="print"/>
          <a:srcRect/>
          <a:stretch>
            <a:fillRect/>
          </a:stretch>
        </p:blipFill>
        <p:spPr bwMode="auto">
          <a:xfrm>
            <a:off x="7879086" y="1397684"/>
            <a:ext cx="3284042" cy="3949061"/>
          </a:xfrm>
          <a:prstGeom prst="rect">
            <a:avLst/>
          </a:prstGeom>
          <a:noFill/>
          <a:ln w="9525">
            <a:noFill/>
            <a:miter lim="800000"/>
            <a:headEnd/>
            <a:tailEnd/>
          </a:ln>
        </p:spPr>
      </p:pic>
      <p:pic>
        <p:nvPicPr>
          <p:cNvPr id="6" name="Picture 6">
            <a:extLst>
              <a:ext uri="{FF2B5EF4-FFF2-40B4-BE49-F238E27FC236}">
                <a16:creationId xmlns:a16="http://schemas.microsoft.com/office/drawing/2014/main" id="{72F6F02E-2877-AAC0-2982-F34242A0FC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2354" y="4906965"/>
            <a:ext cx="997744" cy="1026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23">
            <a:extLst>
              <a:ext uri="{FF2B5EF4-FFF2-40B4-BE49-F238E27FC236}">
                <a16:creationId xmlns:a16="http://schemas.microsoft.com/office/drawing/2014/main" id="{E3761815-1C22-BF2F-6019-1D79807B538C}"/>
              </a:ext>
            </a:extLst>
          </p:cNvPr>
          <p:cNvSpPr txBox="1">
            <a:spLocks noChangeArrowheads="1"/>
          </p:cNvSpPr>
          <p:nvPr/>
        </p:nvSpPr>
        <p:spPr bwMode="auto">
          <a:xfrm>
            <a:off x="2149314" y="5453036"/>
            <a:ext cx="978153"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pt-PT" altLang="en-US" sz="1350" dirty="0">
                <a:latin typeface="Calibri" panose="020F0502020204030204" pitchFamily="34" charset="0"/>
              </a:rPr>
              <a:t>KRAS G13D</a:t>
            </a:r>
          </a:p>
        </p:txBody>
      </p:sp>
    </p:spTree>
    <p:extLst>
      <p:ext uri="{BB962C8B-B14F-4D97-AF65-F5344CB8AC3E}">
        <p14:creationId xmlns:p14="http://schemas.microsoft.com/office/powerpoint/2010/main" val="10277763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4"/>
          <p:cNvGrpSpPr>
            <a:grpSpLocks/>
          </p:cNvGrpSpPr>
          <p:nvPr/>
        </p:nvGrpSpPr>
        <p:grpSpPr bwMode="auto">
          <a:xfrm>
            <a:off x="2338389" y="3473451"/>
            <a:ext cx="6891337" cy="588963"/>
            <a:chOff x="1839518" y="1821466"/>
            <a:chExt cx="3985158" cy="1312335"/>
          </a:xfrm>
        </p:grpSpPr>
        <p:sp>
          <p:nvSpPr>
            <p:cNvPr id="3" name="Rectangle 2"/>
            <p:cNvSpPr/>
            <p:nvPr/>
          </p:nvSpPr>
          <p:spPr>
            <a:xfrm>
              <a:off x="5368417" y="2320225"/>
              <a:ext cx="456259" cy="8135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sz="1600">
                <a:solidFill>
                  <a:schemeClr val="tx2"/>
                </a:solidFill>
              </a:endParaRPr>
            </a:p>
          </p:txBody>
        </p:sp>
        <p:sp>
          <p:nvSpPr>
            <p:cNvPr id="4" name="Rectangle 3"/>
            <p:cNvSpPr/>
            <p:nvPr/>
          </p:nvSpPr>
          <p:spPr>
            <a:xfrm>
              <a:off x="1839518" y="1821466"/>
              <a:ext cx="526948" cy="8135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sz="1600">
                <a:solidFill>
                  <a:schemeClr val="tx2"/>
                </a:solidFill>
              </a:endParaRPr>
            </a:p>
          </p:txBody>
        </p:sp>
      </p:grpSp>
      <p:grpSp>
        <p:nvGrpSpPr>
          <p:cNvPr id="5" name="Group 7"/>
          <p:cNvGrpSpPr>
            <a:grpSpLocks/>
          </p:cNvGrpSpPr>
          <p:nvPr/>
        </p:nvGrpSpPr>
        <p:grpSpPr bwMode="auto">
          <a:xfrm>
            <a:off x="4710158" y="3202547"/>
            <a:ext cx="5689599" cy="1368425"/>
            <a:chOff x="1653241" y="624224"/>
            <a:chExt cx="6489086" cy="847254"/>
          </a:xfrm>
        </p:grpSpPr>
        <p:pic>
          <p:nvPicPr>
            <p:cNvPr id="33821" name="Picture 4" descr="http://dnasequencing.files.wordpress.com/2007/10/sanger_sequencing_read_display.gif"/>
            <p:cNvPicPr>
              <a:picLocks noChangeAspect="1" noChangeArrowheads="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1677038" y="1389242"/>
              <a:ext cx="6465289" cy="82236"/>
            </a:xfrm>
            <a:prstGeom prst="rect">
              <a:avLst/>
            </a:prstGeom>
            <a:noFill/>
            <a:ln w="9525">
              <a:noFill/>
              <a:miter lim="800000"/>
              <a:headEnd/>
              <a:tailEnd/>
            </a:ln>
          </p:spPr>
        </p:pic>
        <p:pic>
          <p:nvPicPr>
            <p:cNvPr id="33822" name="Picture 4" descr="http://dnasequencing.files.wordpress.com/2007/10/sanger_sequencing_read_display.gif"/>
            <p:cNvPicPr>
              <a:picLocks noChangeAspect="1" noChangeArrowheads="1"/>
            </p:cNvPicPr>
            <p:nvPr/>
          </p:nvPicPr>
          <p:blipFill>
            <a:blip r:embed="rId3" cstate="hqprint">
              <a:extLst>
                <a:ext uri="{28A0092B-C50C-407E-A947-70E740481C1C}">
                  <a14:useLocalDpi xmlns:a14="http://schemas.microsoft.com/office/drawing/2010/main"/>
                </a:ext>
              </a:extLst>
            </a:blip>
            <a:srcRect b="-814"/>
            <a:stretch>
              <a:fillRect/>
            </a:stretch>
          </p:blipFill>
          <p:spPr bwMode="auto">
            <a:xfrm>
              <a:off x="1653241" y="624224"/>
              <a:ext cx="6465290" cy="755209"/>
            </a:xfrm>
            <a:prstGeom prst="rect">
              <a:avLst/>
            </a:prstGeom>
            <a:noFill/>
            <a:ln w="9525">
              <a:noFill/>
              <a:miter lim="800000"/>
              <a:headEnd/>
              <a:tailEnd/>
            </a:ln>
          </p:spPr>
        </p:pic>
      </p:grpSp>
      <p:sp>
        <p:nvSpPr>
          <p:cNvPr id="15365" name="TextBox 17"/>
          <p:cNvSpPr txBox="1">
            <a:spLocks noChangeArrowheads="1"/>
          </p:cNvSpPr>
          <p:nvPr/>
        </p:nvSpPr>
        <p:spPr bwMode="auto">
          <a:xfrm>
            <a:off x="3066960" y="5128337"/>
            <a:ext cx="7551738" cy="307777"/>
          </a:xfrm>
          <a:prstGeom prst="rect">
            <a:avLst/>
          </a:prstGeom>
          <a:noFill/>
          <a:ln w="9525">
            <a:noFill/>
            <a:miter lim="800000"/>
            <a:headEnd/>
            <a:tailEnd/>
          </a:ln>
        </p:spPr>
        <p:txBody>
          <a:bodyPr>
            <a:spAutoFit/>
          </a:bodyPr>
          <a:lstStyle/>
          <a:p>
            <a:r>
              <a:rPr lang="nl-NL" sz="1400" dirty="0">
                <a:solidFill>
                  <a:schemeClr val="tx2"/>
                </a:solidFill>
                <a:latin typeface="Calibri" pitchFamily="34" charset="0"/>
              </a:rPr>
              <a:t>….TCTCTACGACGATGATTTACACGCATGTGCTGTAAGTTGGCGGTGCCGGAGTGCGCTCACCGC…</a:t>
            </a:r>
          </a:p>
        </p:txBody>
      </p:sp>
      <p:sp>
        <p:nvSpPr>
          <p:cNvPr id="19" name="Down Arrow 18"/>
          <p:cNvSpPr/>
          <p:nvPr/>
        </p:nvSpPr>
        <p:spPr>
          <a:xfrm>
            <a:off x="6273846" y="4698998"/>
            <a:ext cx="203200" cy="314325"/>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nl-NL" sz="1600">
              <a:solidFill>
                <a:schemeClr val="tx2"/>
              </a:solidFill>
            </a:endParaRPr>
          </a:p>
        </p:txBody>
      </p:sp>
      <p:sp>
        <p:nvSpPr>
          <p:cNvPr id="15367" name="TextBox 19"/>
          <p:cNvSpPr txBox="1">
            <a:spLocks noChangeArrowheads="1"/>
          </p:cNvSpPr>
          <p:nvPr/>
        </p:nvSpPr>
        <p:spPr bwMode="auto">
          <a:xfrm>
            <a:off x="6672308" y="4716460"/>
            <a:ext cx="2698750" cy="307777"/>
          </a:xfrm>
          <a:prstGeom prst="rect">
            <a:avLst/>
          </a:prstGeom>
          <a:noFill/>
          <a:ln w="9525">
            <a:noFill/>
            <a:miter lim="800000"/>
            <a:headEnd/>
            <a:tailEnd/>
          </a:ln>
        </p:spPr>
        <p:txBody>
          <a:bodyPr>
            <a:spAutoFit/>
          </a:bodyPr>
          <a:lstStyle/>
          <a:p>
            <a:r>
              <a:rPr lang="nl-NL" sz="1400" i="1" dirty="0">
                <a:solidFill>
                  <a:schemeClr val="tx2"/>
                </a:solidFill>
                <a:latin typeface="Calibri" pitchFamily="34" charset="0"/>
              </a:rPr>
              <a:t>Generate sequence</a:t>
            </a:r>
          </a:p>
        </p:txBody>
      </p:sp>
      <p:sp>
        <p:nvSpPr>
          <p:cNvPr id="21" name="Down Arrow 20"/>
          <p:cNvSpPr/>
          <p:nvPr/>
        </p:nvSpPr>
        <p:spPr>
          <a:xfrm>
            <a:off x="6273846" y="5424737"/>
            <a:ext cx="203200" cy="314325"/>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nl-NL" sz="1600">
              <a:solidFill>
                <a:schemeClr val="tx2"/>
              </a:solidFill>
            </a:endParaRPr>
          </a:p>
        </p:txBody>
      </p:sp>
      <p:sp>
        <p:nvSpPr>
          <p:cNvPr id="15369" name="TextBox 21"/>
          <p:cNvSpPr txBox="1">
            <a:spLocks noChangeArrowheads="1"/>
          </p:cNvSpPr>
          <p:nvPr/>
        </p:nvSpPr>
        <p:spPr bwMode="auto">
          <a:xfrm>
            <a:off x="6731047" y="5416798"/>
            <a:ext cx="3451225" cy="307777"/>
          </a:xfrm>
          <a:prstGeom prst="rect">
            <a:avLst/>
          </a:prstGeom>
          <a:noFill/>
          <a:ln w="9525">
            <a:noFill/>
            <a:miter lim="800000"/>
            <a:headEnd/>
            <a:tailEnd/>
          </a:ln>
        </p:spPr>
        <p:txBody>
          <a:bodyPr>
            <a:spAutoFit/>
          </a:bodyPr>
          <a:lstStyle/>
          <a:p>
            <a:r>
              <a:rPr lang="nl-NL" sz="1400" i="1" dirty="0">
                <a:solidFill>
                  <a:schemeClr val="tx2"/>
                </a:solidFill>
                <a:latin typeface="Calibri" pitchFamily="34" charset="0"/>
              </a:rPr>
              <a:t>Compare to reference genome</a:t>
            </a:r>
          </a:p>
        </p:txBody>
      </p:sp>
      <p:grpSp>
        <p:nvGrpSpPr>
          <p:cNvPr id="6" name="Group 24"/>
          <p:cNvGrpSpPr>
            <a:grpSpLocks/>
          </p:cNvGrpSpPr>
          <p:nvPr/>
        </p:nvGrpSpPr>
        <p:grpSpPr bwMode="auto">
          <a:xfrm>
            <a:off x="2738337" y="5759341"/>
            <a:ext cx="6715325" cy="565765"/>
            <a:chOff x="476636" y="4800601"/>
            <a:chExt cx="7541931" cy="955410"/>
          </a:xfrm>
        </p:grpSpPr>
        <p:sp>
          <p:nvSpPr>
            <p:cNvPr id="17" name="TextBox 16"/>
            <p:cNvSpPr txBox="1"/>
            <p:nvPr/>
          </p:nvSpPr>
          <p:spPr>
            <a:xfrm>
              <a:off x="491067" y="4800601"/>
              <a:ext cx="7527500" cy="519744"/>
            </a:xfrm>
            <a:prstGeom prst="rect">
              <a:avLst/>
            </a:prstGeom>
            <a:noFill/>
          </p:spPr>
          <p:txBody>
            <a:bodyPr wrap="none">
              <a:spAutoFit/>
            </a:bodyPr>
            <a:lstStyle/>
            <a:p>
              <a:pPr>
                <a:defRPr/>
              </a:pPr>
              <a:r>
                <a:rPr lang="nl-NL" sz="1400" dirty="0">
                  <a:solidFill>
                    <a:schemeClr val="tx2"/>
                  </a:solidFill>
                </a:rPr>
                <a:t>….TCTCTACGACGATGATTTACACGCATGTGCTG</a:t>
              </a:r>
              <a:r>
                <a:rPr lang="nl-NL" sz="1400" u="sng" dirty="0">
                  <a:solidFill>
                    <a:schemeClr val="tx2"/>
                  </a:solidFill>
                </a:rPr>
                <a:t>AAA</a:t>
              </a:r>
              <a:r>
                <a:rPr lang="nl-NL" sz="1400" dirty="0">
                  <a:solidFill>
                    <a:schemeClr val="tx2"/>
                  </a:solidFill>
                </a:rPr>
                <a:t>GTTGGCGGTGCCGGAGTGCGCTCACCGC…</a:t>
              </a:r>
            </a:p>
          </p:txBody>
        </p:sp>
        <p:sp>
          <p:nvSpPr>
            <p:cNvPr id="15375" name="TextBox 22"/>
            <p:cNvSpPr txBox="1">
              <a:spLocks noChangeArrowheads="1"/>
            </p:cNvSpPr>
            <p:nvPr/>
          </p:nvSpPr>
          <p:spPr bwMode="auto">
            <a:xfrm>
              <a:off x="476636" y="5236267"/>
              <a:ext cx="7509497" cy="519744"/>
            </a:xfrm>
            <a:prstGeom prst="rect">
              <a:avLst/>
            </a:prstGeom>
            <a:noFill/>
            <a:ln w="9525">
              <a:noFill/>
              <a:miter lim="800000"/>
              <a:headEnd/>
              <a:tailEnd/>
            </a:ln>
          </p:spPr>
          <p:txBody>
            <a:bodyPr wrap="none">
              <a:spAutoFit/>
            </a:bodyPr>
            <a:lstStyle/>
            <a:p>
              <a:pPr>
                <a:defRPr/>
              </a:pPr>
              <a:r>
                <a:rPr lang="nl-NL" sz="1400" dirty="0">
                  <a:solidFill>
                    <a:schemeClr val="tx2"/>
                  </a:solidFill>
                </a:rPr>
                <a:t>….TCTCTACGACGATGATTTACACGCATGTGCTG</a:t>
              </a:r>
              <a:r>
                <a:rPr lang="nl-NL" sz="1400" b="1" u="sng" dirty="0">
                  <a:solidFill>
                    <a:srgbClr val="FF0000"/>
                  </a:solidFill>
                </a:rPr>
                <a:t>T</a:t>
              </a:r>
              <a:r>
                <a:rPr lang="nl-NL" sz="1400" u="sng" dirty="0">
                  <a:solidFill>
                    <a:schemeClr val="tx2"/>
                  </a:solidFill>
                </a:rPr>
                <a:t>AA</a:t>
              </a:r>
              <a:r>
                <a:rPr lang="nl-NL" sz="1400" dirty="0">
                  <a:solidFill>
                    <a:schemeClr val="tx2"/>
                  </a:solidFill>
                </a:rPr>
                <a:t>GTTGGCGGTGCCGGAGTGCGCTCACCGC…</a:t>
              </a:r>
            </a:p>
          </p:txBody>
        </p:sp>
      </p:grpSp>
      <p:pic>
        <p:nvPicPr>
          <p:cNvPr id="33807" name="Picture 1"/>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2392719" y="1629384"/>
            <a:ext cx="7688520" cy="668458"/>
          </a:xfrm>
          <a:prstGeom prst="rect">
            <a:avLst/>
          </a:prstGeom>
          <a:noFill/>
          <a:ln w="9525">
            <a:noFill/>
            <a:miter lim="800000"/>
            <a:headEnd/>
            <a:tailEnd/>
          </a:ln>
        </p:spPr>
      </p:pic>
      <p:cxnSp>
        <p:nvCxnSpPr>
          <p:cNvPr id="33808" name="Straight Arrow Connector 29"/>
          <p:cNvCxnSpPr>
            <a:cxnSpLocks noChangeShapeType="1"/>
          </p:cNvCxnSpPr>
          <p:nvPr/>
        </p:nvCxnSpPr>
        <p:spPr bwMode="auto">
          <a:xfrm>
            <a:off x="5773115" y="1540933"/>
            <a:ext cx="304800" cy="1588"/>
          </a:xfrm>
          <a:prstGeom prst="straightConnector1">
            <a:avLst/>
          </a:prstGeom>
          <a:noFill/>
          <a:ln w="25400" algn="ctr">
            <a:solidFill>
              <a:schemeClr val="tx1"/>
            </a:solidFill>
            <a:round/>
            <a:headEnd/>
            <a:tailEnd type="arrow" w="med" len="med"/>
          </a:ln>
        </p:spPr>
      </p:cxnSp>
      <p:cxnSp>
        <p:nvCxnSpPr>
          <p:cNvPr id="33809" name="Straight Arrow Connector 31"/>
          <p:cNvCxnSpPr>
            <a:cxnSpLocks noChangeShapeType="1"/>
          </p:cNvCxnSpPr>
          <p:nvPr/>
        </p:nvCxnSpPr>
        <p:spPr bwMode="auto">
          <a:xfrm flipH="1" flipV="1">
            <a:off x="5736916" y="2333568"/>
            <a:ext cx="304800" cy="12273"/>
          </a:xfrm>
          <a:prstGeom prst="straightConnector1">
            <a:avLst/>
          </a:prstGeom>
          <a:noFill/>
          <a:ln w="25400" algn="ctr">
            <a:solidFill>
              <a:schemeClr val="tx1"/>
            </a:solidFill>
            <a:round/>
            <a:headEnd/>
            <a:tailEnd type="arrow" w="med" len="med"/>
          </a:ln>
        </p:spPr>
      </p:cxnSp>
      <p:sp>
        <p:nvSpPr>
          <p:cNvPr id="33812" name="TextBox 36"/>
          <p:cNvSpPr txBox="1">
            <a:spLocks noChangeArrowheads="1"/>
          </p:cNvSpPr>
          <p:nvPr/>
        </p:nvSpPr>
        <p:spPr bwMode="auto">
          <a:xfrm>
            <a:off x="4934818" y="1065213"/>
            <a:ext cx="2335212" cy="369332"/>
          </a:xfrm>
          <a:prstGeom prst="rect">
            <a:avLst/>
          </a:prstGeom>
          <a:noFill/>
          <a:ln w="9525">
            <a:noFill/>
            <a:miter lim="800000"/>
            <a:headEnd/>
            <a:tailEnd/>
          </a:ln>
        </p:spPr>
        <p:txBody>
          <a:bodyPr wrap="square">
            <a:spAutoFit/>
          </a:bodyPr>
          <a:lstStyle/>
          <a:p>
            <a:pPr algn="ctr"/>
            <a:r>
              <a:rPr lang="en-US" dirty="0">
                <a:solidFill>
                  <a:schemeClr val="tx2"/>
                </a:solidFill>
              </a:rPr>
              <a:t>Forward Primer</a:t>
            </a:r>
          </a:p>
        </p:txBody>
      </p:sp>
      <p:sp>
        <p:nvSpPr>
          <p:cNvPr id="33813" name="TextBox 37"/>
          <p:cNvSpPr txBox="1">
            <a:spLocks noChangeArrowheads="1"/>
          </p:cNvSpPr>
          <p:nvPr/>
        </p:nvSpPr>
        <p:spPr bwMode="auto">
          <a:xfrm>
            <a:off x="4882127" y="2428875"/>
            <a:ext cx="1828800" cy="338554"/>
          </a:xfrm>
          <a:prstGeom prst="rect">
            <a:avLst/>
          </a:prstGeom>
          <a:noFill/>
          <a:ln w="9525">
            <a:noFill/>
            <a:miter lim="800000"/>
            <a:headEnd/>
            <a:tailEnd/>
          </a:ln>
        </p:spPr>
        <p:txBody>
          <a:bodyPr>
            <a:spAutoFit/>
          </a:bodyPr>
          <a:lstStyle/>
          <a:p>
            <a:pPr algn="ctr"/>
            <a:r>
              <a:rPr lang="en-US" sz="1600" dirty="0">
                <a:solidFill>
                  <a:schemeClr val="tx2"/>
                </a:solidFill>
              </a:rPr>
              <a:t>Reverse Primer</a:t>
            </a:r>
          </a:p>
        </p:txBody>
      </p:sp>
      <p:sp>
        <p:nvSpPr>
          <p:cNvPr id="33814" name="TextBox 38"/>
          <p:cNvSpPr txBox="1">
            <a:spLocks noChangeArrowheads="1"/>
          </p:cNvSpPr>
          <p:nvPr/>
        </p:nvSpPr>
        <p:spPr bwMode="auto">
          <a:xfrm>
            <a:off x="579524" y="1362990"/>
            <a:ext cx="2335213" cy="338554"/>
          </a:xfrm>
          <a:prstGeom prst="rect">
            <a:avLst/>
          </a:prstGeom>
          <a:noFill/>
          <a:ln w="9525">
            <a:noFill/>
            <a:miter lim="800000"/>
            <a:headEnd/>
            <a:tailEnd/>
          </a:ln>
        </p:spPr>
        <p:txBody>
          <a:bodyPr>
            <a:spAutoFit/>
          </a:bodyPr>
          <a:lstStyle/>
          <a:p>
            <a:r>
              <a:rPr lang="en-US" sz="1600" b="1" dirty="0">
                <a:solidFill>
                  <a:srgbClr val="FF0000"/>
                </a:solidFill>
              </a:rPr>
              <a:t>1. Primer design</a:t>
            </a:r>
          </a:p>
        </p:txBody>
      </p:sp>
      <p:sp>
        <p:nvSpPr>
          <p:cNvPr id="40" name="TextBox 39"/>
          <p:cNvSpPr txBox="1">
            <a:spLocks noChangeArrowheads="1"/>
          </p:cNvSpPr>
          <p:nvPr/>
        </p:nvSpPr>
        <p:spPr bwMode="auto">
          <a:xfrm>
            <a:off x="579524" y="2712940"/>
            <a:ext cx="1600200" cy="338554"/>
          </a:xfrm>
          <a:prstGeom prst="rect">
            <a:avLst/>
          </a:prstGeom>
          <a:noFill/>
          <a:ln w="9525">
            <a:noFill/>
            <a:miter lim="800000"/>
            <a:headEnd/>
            <a:tailEnd/>
          </a:ln>
        </p:spPr>
        <p:txBody>
          <a:bodyPr>
            <a:spAutoFit/>
          </a:bodyPr>
          <a:lstStyle/>
          <a:p>
            <a:r>
              <a:rPr lang="en-US" sz="1600" b="1" dirty="0">
                <a:solidFill>
                  <a:srgbClr val="FF0000"/>
                </a:solidFill>
              </a:rPr>
              <a:t>2. PCR</a:t>
            </a:r>
          </a:p>
        </p:txBody>
      </p:sp>
      <p:sp>
        <p:nvSpPr>
          <p:cNvPr id="41" name="TextBox 40"/>
          <p:cNvSpPr txBox="1">
            <a:spLocks noChangeArrowheads="1"/>
          </p:cNvSpPr>
          <p:nvPr/>
        </p:nvSpPr>
        <p:spPr bwMode="auto">
          <a:xfrm>
            <a:off x="4185692" y="2768306"/>
            <a:ext cx="6372225" cy="338554"/>
          </a:xfrm>
          <a:prstGeom prst="rect">
            <a:avLst/>
          </a:prstGeom>
          <a:noFill/>
          <a:ln w="9525">
            <a:noFill/>
            <a:miter lim="800000"/>
            <a:headEnd/>
            <a:tailEnd/>
          </a:ln>
        </p:spPr>
        <p:txBody>
          <a:bodyPr>
            <a:spAutoFit/>
          </a:bodyPr>
          <a:lstStyle/>
          <a:p>
            <a:pPr algn="ctr"/>
            <a:r>
              <a:rPr lang="en-US" sz="1600" b="1" dirty="0">
                <a:solidFill>
                  <a:srgbClr val="FF0000"/>
                </a:solidFill>
              </a:rPr>
              <a:t>3. Sanger Sequencing </a:t>
            </a:r>
            <a:r>
              <a:rPr lang="en-US" sz="1200" b="1" dirty="0"/>
              <a:t>(based on terminator </a:t>
            </a:r>
            <a:r>
              <a:rPr lang="en-US" sz="1200" b="1" dirty="0" err="1"/>
              <a:t>di-deoxy</a:t>
            </a:r>
            <a:r>
              <a:rPr lang="en-US" sz="1200" b="1" dirty="0"/>
              <a:t> nucleotides)</a:t>
            </a:r>
          </a:p>
        </p:txBody>
      </p:sp>
      <p:sp>
        <p:nvSpPr>
          <p:cNvPr id="42" name="TextBox 41"/>
          <p:cNvSpPr txBox="1">
            <a:spLocks noChangeArrowheads="1"/>
          </p:cNvSpPr>
          <p:nvPr/>
        </p:nvSpPr>
        <p:spPr bwMode="auto">
          <a:xfrm>
            <a:off x="630326" y="4801991"/>
            <a:ext cx="3127375" cy="369332"/>
          </a:xfrm>
          <a:prstGeom prst="rect">
            <a:avLst/>
          </a:prstGeom>
          <a:noFill/>
          <a:ln w="9525">
            <a:noFill/>
            <a:miter lim="800000"/>
            <a:headEnd/>
            <a:tailEnd/>
          </a:ln>
        </p:spPr>
        <p:txBody>
          <a:bodyPr>
            <a:spAutoFit/>
          </a:bodyPr>
          <a:lstStyle/>
          <a:p>
            <a:r>
              <a:rPr lang="en-US" sz="1600" b="1" dirty="0">
                <a:solidFill>
                  <a:srgbClr val="FF0000"/>
                </a:solidFill>
              </a:rPr>
              <a:t>4. </a:t>
            </a:r>
            <a:r>
              <a:rPr lang="en-US" b="1" dirty="0">
                <a:solidFill>
                  <a:srgbClr val="FF0000"/>
                </a:solidFill>
              </a:rPr>
              <a:t>Mutation detection</a:t>
            </a:r>
          </a:p>
        </p:txBody>
      </p:sp>
      <p:sp>
        <p:nvSpPr>
          <p:cNvPr id="34" name="TextBox 23"/>
          <p:cNvSpPr txBox="1"/>
          <p:nvPr/>
        </p:nvSpPr>
        <p:spPr>
          <a:xfrm>
            <a:off x="5645348" y="6234417"/>
            <a:ext cx="1291829" cy="307777"/>
          </a:xfrm>
          <a:prstGeom prst="rect">
            <a:avLst/>
          </a:prstGeom>
          <a:noFill/>
        </p:spPr>
        <p:txBody>
          <a:bodyPr wrap="none">
            <a:spAutoFit/>
          </a:bodyPr>
          <a:lstStyle/>
          <a:p>
            <a:pPr>
              <a:defRPr/>
            </a:pPr>
            <a:r>
              <a:rPr lang="nl-NL" sz="1400" b="1" dirty="0">
                <a:solidFill>
                  <a:schemeClr val="tx2"/>
                </a:solidFill>
              </a:rPr>
              <a:t>Lysine </a:t>
            </a:r>
            <a:r>
              <a:rPr lang="nl-NL" sz="1400" b="1" dirty="0">
                <a:solidFill>
                  <a:schemeClr val="tx2"/>
                </a:solidFill>
                <a:sym typeface="Wingdings" pitchFamily="2" charset="2"/>
              </a:rPr>
              <a:t> Stop!</a:t>
            </a:r>
            <a:endParaRPr lang="nl-NL" sz="1400" b="1" dirty="0">
              <a:solidFill>
                <a:schemeClr val="tx2"/>
              </a:solidFill>
            </a:endParaRPr>
          </a:p>
        </p:txBody>
      </p:sp>
      <p:pic>
        <p:nvPicPr>
          <p:cNvPr id="7" name="Picture 6">
            <a:extLst>
              <a:ext uri="{FF2B5EF4-FFF2-40B4-BE49-F238E27FC236}">
                <a16:creationId xmlns:a16="http://schemas.microsoft.com/office/drawing/2014/main" id="{DB3D1166-7297-7FA3-DC99-F25730E8BAB0}"/>
              </a:ext>
            </a:extLst>
          </p:cNvPr>
          <p:cNvPicPr>
            <a:picLocks noChangeAspect="1"/>
          </p:cNvPicPr>
          <p:nvPr/>
        </p:nvPicPr>
        <p:blipFill>
          <a:blip r:embed="rId5"/>
          <a:stretch>
            <a:fillRect/>
          </a:stretch>
        </p:blipFill>
        <p:spPr>
          <a:xfrm>
            <a:off x="294959" y="3180555"/>
            <a:ext cx="2028036" cy="1305101"/>
          </a:xfrm>
          <a:prstGeom prst="rect">
            <a:avLst/>
          </a:prstGeom>
        </p:spPr>
      </p:pic>
      <p:grpSp>
        <p:nvGrpSpPr>
          <p:cNvPr id="11" name="Group 10">
            <a:extLst>
              <a:ext uri="{FF2B5EF4-FFF2-40B4-BE49-F238E27FC236}">
                <a16:creationId xmlns:a16="http://schemas.microsoft.com/office/drawing/2014/main" id="{11CD8A23-E2D1-B1C5-4580-50ECBE3F7AC9}"/>
              </a:ext>
            </a:extLst>
          </p:cNvPr>
          <p:cNvGrpSpPr/>
          <p:nvPr/>
        </p:nvGrpSpPr>
        <p:grpSpPr>
          <a:xfrm>
            <a:off x="2429524" y="3458307"/>
            <a:ext cx="1615348" cy="861397"/>
            <a:chOff x="8387509" y="4337602"/>
            <a:chExt cx="2784797" cy="1124320"/>
          </a:xfrm>
        </p:grpSpPr>
        <p:pic>
          <p:nvPicPr>
            <p:cNvPr id="12" name="Picture 3">
              <a:extLst>
                <a:ext uri="{FF2B5EF4-FFF2-40B4-BE49-F238E27FC236}">
                  <a16:creationId xmlns:a16="http://schemas.microsoft.com/office/drawing/2014/main" id="{90D56331-C783-55C6-CA10-83BF1ACBC3B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5862"/>
            <a:stretch/>
          </p:blipFill>
          <p:spPr bwMode="auto">
            <a:xfrm rot="10800000">
              <a:off x="8387509" y="4337602"/>
              <a:ext cx="2543727" cy="839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a:extLst>
                <a:ext uri="{FF2B5EF4-FFF2-40B4-BE49-F238E27FC236}">
                  <a16:creationId xmlns:a16="http://schemas.microsoft.com/office/drawing/2014/main" id="{2ECDEA92-2DAB-8C6F-D199-8D870C2AECC8}"/>
                </a:ext>
              </a:extLst>
            </p:cNvPr>
            <p:cNvSpPr txBox="1"/>
            <p:nvPr/>
          </p:nvSpPr>
          <p:spPr>
            <a:xfrm>
              <a:off x="8545482" y="4919602"/>
              <a:ext cx="2626824" cy="542320"/>
            </a:xfrm>
            <a:prstGeom prst="rect">
              <a:avLst/>
            </a:prstGeom>
            <a:noFill/>
          </p:spPr>
          <p:txBody>
            <a:bodyPr wrap="square" rtlCol="0">
              <a:spAutoFit/>
            </a:bodyPr>
            <a:lstStyle/>
            <a:p>
              <a:r>
                <a:rPr lang="pt-PT" sz="1050" b="1" dirty="0"/>
                <a:t>M          B       C1      C2         B       C1      C2 </a:t>
              </a:r>
            </a:p>
          </p:txBody>
        </p:sp>
      </p:grpSp>
      <p:sp>
        <p:nvSpPr>
          <p:cNvPr id="8" name="Título 7">
            <a:extLst>
              <a:ext uri="{FF2B5EF4-FFF2-40B4-BE49-F238E27FC236}">
                <a16:creationId xmlns:a16="http://schemas.microsoft.com/office/drawing/2014/main" id="{10CD8325-9CDC-4274-BB69-6A0B7A9975C8}"/>
              </a:ext>
            </a:extLst>
          </p:cNvPr>
          <p:cNvSpPr>
            <a:spLocks noGrp="1"/>
          </p:cNvSpPr>
          <p:nvPr>
            <p:ph type="ctrTitle"/>
          </p:nvPr>
        </p:nvSpPr>
        <p:spPr>
          <a:xfrm>
            <a:off x="95795" y="-70240"/>
            <a:ext cx="8342872" cy="1450925"/>
          </a:xfrm>
        </p:spPr>
        <p:txBody>
          <a:bodyPr/>
          <a:lstStyle/>
          <a:p>
            <a:pPr>
              <a:lnSpc>
                <a:spcPct val="100000"/>
              </a:lnSpc>
            </a:pPr>
            <a:r>
              <a:rPr lang="nl-NL" sz="4400" b="1" dirty="0">
                <a:solidFill>
                  <a:schemeClr val="tx2"/>
                </a:solidFill>
                <a:latin typeface="Calibri" pitchFamily="34" charset="0"/>
              </a:rPr>
              <a:t>Studying genes for mutations: Sanger sequencing</a:t>
            </a:r>
            <a:endParaRPr lang="pt-PT" sz="4400" dirty="0"/>
          </a:p>
        </p:txBody>
      </p:sp>
    </p:spTree>
    <p:extLst>
      <p:ext uri="{BB962C8B-B14F-4D97-AF65-F5344CB8AC3E}">
        <p14:creationId xmlns:p14="http://schemas.microsoft.com/office/powerpoint/2010/main" val="6425341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a:ext>
            </a:extLst>
          </a:blip>
          <a:srcRect/>
          <a:stretch/>
        </p:blipFill>
        <p:spPr bwMode="auto">
          <a:xfrm>
            <a:off x="2474872" y="901166"/>
            <a:ext cx="6015985" cy="36601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640796" y="4719498"/>
            <a:ext cx="2305555" cy="1719027"/>
          </a:xfrm>
          <a:prstGeom prst="rect">
            <a:avLst/>
          </a:prstGeom>
          <a:effectLst>
            <a:outerShdw blurRad="50800" dist="38100" dir="2700000" algn="tl" rotWithShape="0">
              <a:prstClr val="black">
                <a:alpha val="40000"/>
              </a:prstClr>
            </a:outerShdw>
          </a:effectLst>
        </p:spPr>
      </p:pic>
      <p:pic>
        <p:nvPicPr>
          <p:cNvPr id="3" name="Picture 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941975" y="4715540"/>
            <a:ext cx="2305556" cy="1645860"/>
          </a:xfrm>
          <a:prstGeom prst="rect">
            <a:avLst/>
          </a:prstGeom>
          <a:effectLst>
            <a:outerShdw blurRad="50800" dist="38100" dir="2700000" algn="tl" rotWithShape="0">
              <a:prstClr val="black">
                <a:alpha val="40000"/>
              </a:prstClr>
            </a:outerShdw>
          </a:effectLst>
        </p:spPr>
      </p:pic>
      <p:sp>
        <p:nvSpPr>
          <p:cNvPr id="8" name="Down Arrow 7"/>
          <p:cNvSpPr/>
          <p:nvPr/>
        </p:nvSpPr>
        <p:spPr>
          <a:xfrm rot="16200000">
            <a:off x="5379865" y="5343506"/>
            <a:ext cx="205999" cy="431568"/>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pt-PT"/>
          </a:p>
        </p:txBody>
      </p:sp>
      <p:sp>
        <p:nvSpPr>
          <p:cNvPr id="10" name="Down Arrow 9"/>
          <p:cNvSpPr/>
          <p:nvPr/>
        </p:nvSpPr>
        <p:spPr>
          <a:xfrm>
            <a:off x="5315112" y="2726129"/>
            <a:ext cx="276949" cy="55912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pt-PT"/>
          </a:p>
        </p:txBody>
      </p:sp>
      <p:sp>
        <p:nvSpPr>
          <p:cNvPr id="4" name="Rectangle 3"/>
          <p:cNvSpPr/>
          <p:nvPr/>
        </p:nvSpPr>
        <p:spPr>
          <a:xfrm>
            <a:off x="2474872" y="4602930"/>
            <a:ext cx="6015985" cy="19127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6" name="Title 8"/>
          <p:cNvSpPr txBox="1">
            <a:spLocks/>
          </p:cNvSpPr>
          <p:nvPr/>
        </p:nvSpPr>
        <p:spPr>
          <a:xfrm>
            <a:off x="378691" y="196638"/>
            <a:ext cx="11434617" cy="42667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pt-PT" sz="3200" b="1" dirty="0">
              <a:solidFill>
                <a:schemeClr val="tx2"/>
              </a:solidFill>
              <a:latin typeface="Calibri" pitchFamily="34" charset="0"/>
              <a:ea typeface="+mn-ea"/>
              <a:cs typeface="+mn-cs"/>
            </a:endParaRPr>
          </a:p>
        </p:txBody>
      </p:sp>
      <p:sp>
        <p:nvSpPr>
          <p:cNvPr id="6" name="TextBox 5"/>
          <p:cNvSpPr txBox="1"/>
          <p:nvPr/>
        </p:nvSpPr>
        <p:spPr>
          <a:xfrm>
            <a:off x="2757659" y="1826661"/>
            <a:ext cx="806631" cy="461665"/>
          </a:xfrm>
          <a:prstGeom prst="rect">
            <a:avLst/>
          </a:prstGeom>
          <a:noFill/>
        </p:spPr>
        <p:txBody>
          <a:bodyPr wrap="square" rtlCol="0">
            <a:spAutoFit/>
          </a:bodyPr>
          <a:lstStyle/>
          <a:p>
            <a:r>
              <a:rPr lang="pt-PT" sz="2400" b="1" dirty="0">
                <a:solidFill>
                  <a:srgbClr val="FF0000"/>
                </a:solidFill>
              </a:rPr>
              <a:t>1977</a:t>
            </a:r>
          </a:p>
        </p:txBody>
      </p:sp>
      <p:sp>
        <p:nvSpPr>
          <p:cNvPr id="17" name="TextBox 16"/>
          <p:cNvSpPr txBox="1"/>
          <p:nvPr/>
        </p:nvSpPr>
        <p:spPr>
          <a:xfrm>
            <a:off x="2757659" y="3285253"/>
            <a:ext cx="806631" cy="461665"/>
          </a:xfrm>
          <a:prstGeom prst="rect">
            <a:avLst/>
          </a:prstGeom>
          <a:noFill/>
        </p:spPr>
        <p:txBody>
          <a:bodyPr wrap="square" rtlCol="0">
            <a:spAutoFit/>
          </a:bodyPr>
          <a:lstStyle/>
          <a:p>
            <a:r>
              <a:rPr lang="pt-PT" sz="2400" b="1" dirty="0">
                <a:solidFill>
                  <a:srgbClr val="FF0000"/>
                </a:solidFill>
              </a:rPr>
              <a:t>2005</a:t>
            </a:r>
          </a:p>
        </p:txBody>
      </p:sp>
      <p:sp>
        <p:nvSpPr>
          <p:cNvPr id="5" name="Título 4">
            <a:extLst>
              <a:ext uri="{FF2B5EF4-FFF2-40B4-BE49-F238E27FC236}">
                <a16:creationId xmlns:a16="http://schemas.microsoft.com/office/drawing/2014/main" id="{8282D24E-EF82-42F6-AFCF-E72B8934503E}"/>
              </a:ext>
            </a:extLst>
          </p:cNvPr>
          <p:cNvSpPr>
            <a:spLocks noGrp="1"/>
          </p:cNvSpPr>
          <p:nvPr>
            <p:ph type="ctrTitle"/>
          </p:nvPr>
        </p:nvSpPr>
        <p:spPr>
          <a:xfrm>
            <a:off x="291605" y="145247"/>
            <a:ext cx="8112166" cy="810754"/>
          </a:xfrm>
        </p:spPr>
        <p:txBody>
          <a:bodyPr/>
          <a:lstStyle/>
          <a:p>
            <a:r>
              <a:rPr lang="pt-PT" sz="4400" b="1" dirty="0">
                <a:solidFill>
                  <a:schemeClr val="tx2"/>
                </a:solidFill>
                <a:latin typeface="Calibri" pitchFamily="34" charset="0"/>
                <a:ea typeface="+mn-ea"/>
                <a:cs typeface="+mn-cs"/>
              </a:rPr>
              <a:t>NGS – a </a:t>
            </a:r>
            <a:r>
              <a:rPr lang="pt-PT" sz="4400" b="1" dirty="0" err="1">
                <a:solidFill>
                  <a:schemeClr val="tx2"/>
                </a:solidFill>
                <a:latin typeface="Calibri" pitchFamily="34" charset="0"/>
                <a:ea typeface="+mn-ea"/>
                <a:cs typeface="+mn-cs"/>
              </a:rPr>
              <a:t>technological</a:t>
            </a:r>
            <a:r>
              <a:rPr lang="pt-PT" sz="4400" b="1" dirty="0">
                <a:solidFill>
                  <a:schemeClr val="tx2"/>
                </a:solidFill>
                <a:latin typeface="Calibri" pitchFamily="34" charset="0"/>
                <a:ea typeface="+mn-ea"/>
                <a:cs typeface="+mn-cs"/>
              </a:rPr>
              <a:t> </a:t>
            </a:r>
            <a:r>
              <a:rPr lang="pt-PT" sz="4400" b="1" dirty="0" err="1">
                <a:solidFill>
                  <a:schemeClr val="tx2"/>
                </a:solidFill>
                <a:latin typeface="Calibri" pitchFamily="34" charset="0"/>
                <a:ea typeface="+mn-ea"/>
                <a:cs typeface="+mn-cs"/>
              </a:rPr>
              <a:t>revolution</a:t>
            </a:r>
            <a:br>
              <a:rPr lang="pt-PT" sz="4800" b="1" dirty="0">
                <a:solidFill>
                  <a:schemeClr val="tx2"/>
                </a:solidFill>
                <a:latin typeface="Calibri" pitchFamily="34" charset="0"/>
                <a:ea typeface="+mn-ea"/>
                <a:cs typeface="+mn-cs"/>
              </a:rPr>
            </a:br>
            <a:endParaRPr lang="pt-PT" dirty="0"/>
          </a:p>
        </p:txBody>
      </p:sp>
    </p:spTree>
    <p:extLst>
      <p:ext uri="{BB962C8B-B14F-4D97-AF65-F5344CB8AC3E}">
        <p14:creationId xmlns:p14="http://schemas.microsoft.com/office/powerpoint/2010/main" val="13163192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7" name="Group 225"/>
          <p:cNvGrpSpPr>
            <a:grpSpLocks/>
          </p:cNvGrpSpPr>
          <p:nvPr/>
        </p:nvGrpSpPr>
        <p:grpSpPr bwMode="auto">
          <a:xfrm>
            <a:off x="5248770" y="4652245"/>
            <a:ext cx="910765" cy="703773"/>
            <a:chOff x="214282" y="3643314"/>
            <a:chExt cx="1428760" cy="933457"/>
          </a:xfrm>
          <a:solidFill>
            <a:srgbClr val="FFC000"/>
          </a:solidFill>
        </p:grpSpPr>
        <p:pic>
          <p:nvPicPr>
            <p:cNvPr id="77" name="Picture 5" descr="http://www.nature.com/nbt/journal/v21/n12/thumbs/nbt1203-1425-F1.jpg"/>
            <p:cNvPicPr>
              <a:picLocks noChangeAspect="1" noChangeArrowheads="1"/>
            </p:cNvPicPr>
            <p:nvPr/>
          </p:nvPicPr>
          <p:blipFill>
            <a:blip r:embed="rId2" cstate="print">
              <a:duotone>
                <a:srgbClr val="3D168B">
                  <a:shade val="45000"/>
                  <a:satMod val="135000"/>
                </a:srgbClr>
                <a:prstClr val="white"/>
              </a:duotone>
            </a:blip>
            <a:srcRect/>
            <a:stretch>
              <a:fillRect/>
            </a:stretch>
          </p:blipFill>
          <p:spPr bwMode="auto">
            <a:xfrm>
              <a:off x="214282" y="3643314"/>
              <a:ext cx="1428760" cy="933457"/>
            </a:xfrm>
            <a:prstGeom prst="rect">
              <a:avLst/>
            </a:prstGeom>
            <a:grpFill/>
            <a:ln>
              <a:solidFill>
                <a:schemeClr val="tx2"/>
              </a:solidFill>
            </a:ln>
          </p:spPr>
        </p:pic>
        <p:grpSp>
          <p:nvGrpSpPr>
            <p:cNvPr id="48" name="Group 87"/>
            <p:cNvGrpSpPr>
              <a:grpSpLocks/>
            </p:cNvGrpSpPr>
            <p:nvPr/>
          </p:nvGrpSpPr>
          <p:grpSpPr bwMode="auto">
            <a:xfrm>
              <a:off x="857050" y="3858072"/>
              <a:ext cx="286315" cy="278235"/>
              <a:chOff x="4062672" y="3200015"/>
              <a:chExt cx="1744557" cy="1738911"/>
            </a:xfrm>
            <a:grpFill/>
          </p:grpSpPr>
          <p:sp>
            <p:nvSpPr>
              <p:cNvPr id="175" name="Oval 174"/>
              <p:cNvSpPr/>
              <p:nvPr/>
            </p:nvSpPr>
            <p:spPr>
              <a:xfrm>
                <a:off x="4710072" y="3848220"/>
                <a:ext cx="492442" cy="495697"/>
              </a:xfrm>
              <a:prstGeom prst="ellipse">
                <a:avLst/>
              </a:prstGeom>
              <a:grpFill/>
              <a:ln w="25400" cap="flat" cmpd="sng" algn="ctr">
                <a:solidFill>
                  <a:schemeClr val="tx2"/>
                </a:solidFill>
                <a:prstDash val="solid"/>
              </a:ln>
              <a:effectLst/>
            </p:spPr>
            <p:txBody>
              <a:bodyPr anchor="ctr"/>
              <a:lstStyle/>
              <a:p>
                <a:pPr algn="ctr">
                  <a:defRPr/>
                </a:pPr>
                <a:endParaRPr lang="nl-NL" kern="0">
                  <a:solidFill>
                    <a:srgbClr val="FFFFFF"/>
                  </a:solidFill>
                  <a:latin typeface="Calibri"/>
                </a:endParaRPr>
              </a:p>
            </p:txBody>
          </p:sp>
          <p:grpSp>
            <p:nvGrpSpPr>
              <p:cNvPr id="49" name="Group 45"/>
              <p:cNvGrpSpPr>
                <a:grpSpLocks/>
              </p:cNvGrpSpPr>
              <p:nvPr/>
            </p:nvGrpSpPr>
            <p:grpSpPr bwMode="auto">
              <a:xfrm rot="-692702">
                <a:off x="5161922" y="3870372"/>
                <a:ext cx="641706" cy="106764"/>
                <a:chOff x="5196778" y="4043769"/>
                <a:chExt cx="641706" cy="106764"/>
              </a:xfrm>
              <a:grpFill/>
            </p:grpSpPr>
            <p:cxnSp>
              <p:nvCxnSpPr>
                <p:cNvPr id="204" name="Straight Connector 203"/>
                <p:cNvCxnSpPr/>
                <p:nvPr/>
              </p:nvCxnSpPr>
              <p:spPr>
                <a:xfrm>
                  <a:off x="5222930" y="4084689"/>
                  <a:ext cx="615554" cy="0"/>
                </a:xfrm>
                <a:prstGeom prst="line">
                  <a:avLst/>
                </a:prstGeom>
                <a:grpFill/>
                <a:ln w="44450" cap="flat" cmpd="sng" algn="ctr">
                  <a:solidFill>
                    <a:schemeClr val="tx2"/>
                  </a:solidFill>
                  <a:prstDash val="solid"/>
                </a:ln>
                <a:effectLst/>
              </p:spPr>
            </p:cxnSp>
            <p:sp>
              <p:nvSpPr>
                <p:cNvPr id="205" name="Freeform 204"/>
                <p:cNvSpPr/>
                <p:nvPr/>
              </p:nvSpPr>
              <p:spPr>
                <a:xfrm>
                  <a:off x="5196778" y="4043769"/>
                  <a:ext cx="105524" cy="106764"/>
                </a:xfrm>
                <a:custGeom>
                  <a:avLst/>
                  <a:gdLst>
                    <a:gd name="connsiteX0" fmla="*/ 0 w 294881"/>
                    <a:gd name="connsiteY0" fmla="*/ 0 h 181257"/>
                    <a:gd name="connsiteX1" fmla="*/ 0 w 294881"/>
                    <a:gd name="connsiteY1" fmla="*/ 0 h 181257"/>
                    <a:gd name="connsiteX2" fmla="*/ 0 w 294881"/>
                    <a:gd name="connsiteY2" fmla="*/ 181257 h 181257"/>
                    <a:gd name="connsiteX3" fmla="*/ 294881 w 294881"/>
                    <a:gd name="connsiteY3" fmla="*/ 175846 h 181257"/>
                    <a:gd name="connsiteX4" fmla="*/ 192079 w 294881"/>
                    <a:gd name="connsiteY4" fmla="*/ 91981 h 181257"/>
                    <a:gd name="connsiteX5" fmla="*/ 289470 w 294881"/>
                    <a:gd name="connsiteY5" fmla="*/ 5411 h 181257"/>
                    <a:gd name="connsiteX6" fmla="*/ 0 w 294881"/>
                    <a:gd name="connsiteY6" fmla="*/ 0 h 18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4881" h="181257">
                      <a:moveTo>
                        <a:pt x="0" y="0"/>
                      </a:moveTo>
                      <a:lnTo>
                        <a:pt x="0" y="0"/>
                      </a:lnTo>
                      <a:lnTo>
                        <a:pt x="0" y="181257"/>
                      </a:lnTo>
                      <a:lnTo>
                        <a:pt x="294881" y="175846"/>
                      </a:lnTo>
                      <a:lnTo>
                        <a:pt x="192079" y="91981"/>
                      </a:lnTo>
                      <a:lnTo>
                        <a:pt x="289470" y="5411"/>
                      </a:lnTo>
                      <a:lnTo>
                        <a:pt x="0" y="0"/>
                      </a:lnTo>
                      <a:close/>
                    </a:path>
                  </a:pathLst>
                </a:custGeom>
                <a:grpFill/>
                <a:ln w="25400" cap="flat" cmpd="sng" algn="ctr">
                  <a:solidFill>
                    <a:schemeClr val="tx2"/>
                  </a:solidFill>
                  <a:prstDash val="solid"/>
                </a:ln>
                <a:effectLst/>
              </p:spPr>
              <p:txBody>
                <a:bodyPr anchor="ctr"/>
                <a:lstStyle/>
                <a:p>
                  <a:pPr algn="ctr">
                    <a:defRPr/>
                  </a:pPr>
                  <a:endParaRPr lang="nl-NL" kern="0">
                    <a:solidFill>
                      <a:srgbClr val="FFFFFF"/>
                    </a:solidFill>
                    <a:latin typeface="Calibri"/>
                  </a:endParaRPr>
                </a:p>
              </p:txBody>
            </p:sp>
          </p:grpSp>
          <p:grpSp>
            <p:nvGrpSpPr>
              <p:cNvPr id="50" name="Group 46"/>
              <p:cNvGrpSpPr>
                <a:grpSpLocks/>
              </p:cNvGrpSpPr>
              <p:nvPr/>
            </p:nvGrpSpPr>
            <p:grpSpPr bwMode="auto">
              <a:xfrm rot="1007147">
                <a:off x="5190404" y="4151137"/>
                <a:ext cx="616825" cy="137268"/>
                <a:chOff x="5218065" y="4009608"/>
                <a:chExt cx="616825" cy="137268"/>
              </a:xfrm>
              <a:grpFill/>
            </p:grpSpPr>
            <p:cxnSp>
              <p:nvCxnSpPr>
                <p:cNvPr id="202" name="Straight Connector 115"/>
                <p:cNvCxnSpPr/>
                <p:nvPr/>
              </p:nvCxnSpPr>
              <p:spPr>
                <a:xfrm>
                  <a:off x="5272098" y="4097580"/>
                  <a:ext cx="562792" cy="0"/>
                </a:xfrm>
                <a:prstGeom prst="line">
                  <a:avLst/>
                </a:prstGeom>
                <a:grpFill/>
                <a:ln w="44450" cap="flat" cmpd="sng" algn="ctr">
                  <a:solidFill>
                    <a:schemeClr val="tx2"/>
                  </a:solidFill>
                  <a:prstDash val="solid"/>
                </a:ln>
                <a:effectLst/>
              </p:spPr>
            </p:cxnSp>
            <p:sp>
              <p:nvSpPr>
                <p:cNvPr id="203" name="Freeform 202"/>
                <p:cNvSpPr/>
                <p:nvPr/>
              </p:nvSpPr>
              <p:spPr>
                <a:xfrm>
                  <a:off x="5218065" y="4009608"/>
                  <a:ext cx="87936" cy="137268"/>
                </a:xfrm>
                <a:custGeom>
                  <a:avLst/>
                  <a:gdLst>
                    <a:gd name="connsiteX0" fmla="*/ 0 w 294881"/>
                    <a:gd name="connsiteY0" fmla="*/ 0 h 181257"/>
                    <a:gd name="connsiteX1" fmla="*/ 0 w 294881"/>
                    <a:gd name="connsiteY1" fmla="*/ 0 h 181257"/>
                    <a:gd name="connsiteX2" fmla="*/ 0 w 294881"/>
                    <a:gd name="connsiteY2" fmla="*/ 181257 h 181257"/>
                    <a:gd name="connsiteX3" fmla="*/ 294881 w 294881"/>
                    <a:gd name="connsiteY3" fmla="*/ 175846 h 181257"/>
                    <a:gd name="connsiteX4" fmla="*/ 192079 w 294881"/>
                    <a:gd name="connsiteY4" fmla="*/ 91981 h 181257"/>
                    <a:gd name="connsiteX5" fmla="*/ 289470 w 294881"/>
                    <a:gd name="connsiteY5" fmla="*/ 5411 h 181257"/>
                    <a:gd name="connsiteX6" fmla="*/ 0 w 294881"/>
                    <a:gd name="connsiteY6" fmla="*/ 0 h 18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4881" h="181257">
                      <a:moveTo>
                        <a:pt x="0" y="0"/>
                      </a:moveTo>
                      <a:lnTo>
                        <a:pt x="0" y="0"/>
                      </a:lnTo>
                      <a:lnTo>
                        <a:pt x="0" y="181257"/>
                      </a:lnTo>
                      <a:lnTo>
                        <a:pt x="294881" y="175846"/>
                      </a:lnTo>
                      <a:lnTo>
                        <a:pt x="192079" y="91981"/>
                      </a:lnTo>
                      <a:lnTo>
                        <a:pt x="289470" y="5411"/>
                      </a:lnTo>
                      <a:lnTo>
                        <a:pt x="0" y="0"/>
                      </a:lnTo>
                      <a:close/>
                    </a:path>
                  </a:pathLst>
                </a:custGeom>
                <a:grpFill/>
                <a:ln w="25400" cap="flat" cmpd="sng" algn="ctr">
                  <a:solidFill>
                    <a:schemeClr val="tx2"/>
                  </a:solidFill>
                  <a:prstDash val="solid"/>
                </a:ln>
                <a:effectLst/>
              </p:spPr>
              <p:txBody>
                <a:bodyPr anchor="ctr"/>
                <a:lstStyle/>
                <a:p>
                  <a:pPr algn="ctr">
                    <a:defRPr/>
                  </a:pPr>
                  <a:endParaRPr lang="nl-NL" kern="0">
                    <a:solidFill>
                      <a:srgbClr val="FFFFFF"/>
                    </a:solidFill>
                    <a:latin typeface="Calibri"/>
                  </a:endParaRPr>
                </a:p>
              </p:txBody>
            </p:sp>
          </p:grpSp>
          <p:grpSp>
            <p:nvGrpSpPr>
              <p:cNvPr id="51" name="Group 49"/>
              <p:cNvGrpSpPr>
                <a:grpSpLocks/>
              </p:cNvGrpSpPr>
              <p:nvPr/>
            </p:nvGrpSpPr>
            <p:grpSpPr bwMode="auto">
              <a:xfrm rot="2980077">
                <a:off x="4973759" y="4479930"/>
                <a:ext cx="601527" cy="105524"/>
                <a:chOff x="5201345" y="4046786"/>
                <a:chExt cx="601527" cy="105524"/>
              </a:xfrm>
              <a:grpFill/>
            </p:grpSpPr>
            <p:cxnSp>
              <p:nvCxnSpPr>
                <p:cNvPr id="200" name="Straight Connector 113"/>
                <p:cNvCxnSpPr/>
                <p:nvPr/>
              </p:nvCxnSpPr>
              <p:spPr>
                <a:xfrm>
                  <a:off x="5269048" y="4098023"/>
                  <a:ext cx="533824" cy="0"/>
                </a:xfrm>
                <a:prstGeom prst="line">
                  <a:avLst/>
                </a:prstGeom>
                <a:grpFill/>
                <a:ln w="44450" cap="flat" cmpd="sng" algn="ctr">
                  <a:solidFill>
                    <a:schemeClr val="tx2"/>
                  </a:solidFill>
                  <a:prstDash val="solid"/>
                </a:ln>
                <a:effectLst/>
              </p:spPr>
            </p:cxnSp>
            <p:sp>
              <p:nvSpPr>
                <p:cNvPr id="201" name="Freeform 114"/>
                <p:cNvSpPr/>
                <p:nvPr/>
              </p:nvSpPr>
              <p:spPr>
                <a:xfrm>
                  <a:off x="5201345" y="4046786"/>
                  <a:ext cx="106765" cy="105524"/>
                </a:xfrm>
                <a:custGeom>
                  <a:avLst/>
                  <a:gdLst>
                    <a:gd name="connsiteX0" fmla="*/ 0 w 294881"/>
                    <a:gd name="connsiteY0" fmla="*/ 0 h 181257"/>
                    <a:gd name="connsiteX1" fmla="*/ 0 w 294881"/>
                    <a:gd name="connsiteY1" fmla="*/ 0 h 181257"/>
                    <a:gd name="connsiteX2" fmla="*/ 0 w 294881"/>
                    <a:gd name="connsiteY2" fmla="*/ 181257 h 181257"/>
                    <a:gd name="connsiteX3" fmla="*/ 294881 w 294881"/>
                    <a:gd name="connsiteY3" fmla="*/ 175846 h 181257"/>
                    <a:gd name="connsiteX4" fmla="*/ 192079 w 294881"/>
                    <a:gd name="connsiteY4" fmla="*/ 91981 h 181257"/>
                    <a:gd name="connsiteX5" fmla="*/ 289470 w 294881"/>
                    <a:gd name="connsiteY5" fmla="*/ 5411 h 181257"/>
                    <a:gd name="connsiteX6" fmla="*/ 0 w 294881"/>
                    <a:gd name="connsiteY6" fmla="*/ 0 h 18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4881" h="181257">
                      <a:moveTo>
                        <a:pt x="0" y="0"/>
                      </a:moveTo>
                      <a:lnTo>
                        <a:pt x="0" y="0"/>
                      </a:lnTo>
                      <a:lnTo>
                        <a:pt x="0" y="181257"/>
                      </a:lnTo>
                      <a:lnTo>
                        <a:pt x="294881" y="175846"/>
                      </a:lnTo>
                      <a:lnTo>
                        <a:pt x="192079" y="91981"/>
                      </a:lnTo>
                      <a:lnTo>
                        <a:pt x="289470" y="5411"/>
                      </a:lnTo>
                      <a:lnTo>
                        <a:pt x="0" y="0"/>
                      </a:lnTo>
                      <a:close/>
                    </a:path>
                  </a:pathLst>
                </a:custGeom>
                <a:grpFill/>
                <a:ln w="25400" cap="flat" cmpd="sng" algn="ctr">
                  <a:solidFill>
                    <a:schemeClr val="tx2"/>
                  </a:solidFill>
                  <a:prstDash val="solid"/>
                </a:ln>
                <a:effectLst/>
              </p:spPr>
              <p:txBody>
                <a:bodyPr anchor="ctr"/>
                <a:lstStyle/>
                <a:p>
                  <a:pPr algn="ctr">
                    <a:defRPr/>
                  </a:pPr>
                  <a:endParaRPr lang="nl-NL" kern="0">
                    <a:solidFill>
                      <a:srgbClr val="FFFFFF"/>
                    </a:solidFill>
                    <a:latin typeface="Calibri"/>
                  </a:endParaRPr>
                </a:p>
              </p:txBody>
            </p:sp>
          </p:grpSp>
          <p:grpSp>
            <p:nvGrpSpPr>
              <p:cNvPr id="52" name="Group 52"/>
              <p:cNvGrpSpPr>
                <a:grpSpLocks/>
              </p:cNvGrpSpPr>
              <p:nvPr/>
            </p:nvGrpSpPr>
            <p:grpSpPr bwMode="auto">
              <a:xfrm rot="5691117">
                <a:off x="4622578" y="4611118"/>
                <a:ext cx="550093" cy="105524"/>
                <a:chOff x="5243264" y="4042701"/>
                <a:chExt cx="550093" cy="105524"/>
              </a:xfrm>
              <a:grpFill/>
            </p:grpSpPr>
            <p:cxnSp>
              <p:nvCxnSpPr>
                <p:cNvPr id="198" name="Straight Connector 111"/>
                <p:cNvCxnSpPr/>
                <p:nvPr/>
              </p:nvCxnSpPr>
              <p:spPr>
                <a:xfrm>
                  <a:off x="5274785" y="4096827"/>
                  <a:ext cx="518572" cy="0"/>
                </a:xfrm>
                <a:prstGeom prst="line">
                  <a:avLst/>
                </a:prstGeom>
                <a:grpFill/>
                <a:ln w="44450" cap="flat" cmpd="sng" algn="ctr">
                  <a:solidFill>
                    <a:schemeClr val="tx2"/>
                  </a:solidFill>
                  <a:prstDash val="solid"/>
                </a:ln>
                <a:effectLst/>
              </p:spPr>
            </p:cxnSp>
            <p:sp>
              <p:nvSpPr>
                <p:cNvPr id="199" name="Freeform 112"/>
                <p:cNvSpPr/>
                <p:nvPr/>
              </p:nvSpPr>
              <p:spPr>
                <a:xfrm>
                  <a:off x="5243264" y="4042701"/>
                  <a:ext cx="68632" cy="105524"/>
                </a:xfrm>
                <a:custGeom>
                  <a:avLst/>
                  <a:gdLst>
                    <a:gd name="connsiteX0" fmla="*/ 0 w 294881"/>
                    <a:gd name="connsiteY0" fmla="*/ 0 h 181257"/>
                    <a:gd name="connsiteX1" fmla="*/ 0 w 294881"/>
                    <a:gd name="connsiteY1" fmla="*/ 0 h 181257"/>
                    <a:gd name="connsiteX2" fmla="*/ 0 w 294881"/>
                    <a:gd name="connsiteY2" fmla="*/ 181257 h 181257"/>
                    <a:gd name="connsiteX3" fmla="*/ 294881 w 294881"/>
                    <a:gd name="connsiteY3" fmla="*/ 175846 h 181257"/>
                    <a:gd name="connsiteX4" fmla="*/ 192079 w 294881"/>
                    <a:gd name="connsiteY4" fmla="*/ 91981 h 181257"/>
                    <a:gd name="connsiteX5" fmla="*/ 289470 w 294881"/>
                    <a:gd name="connsiteY5" fmla="*/ 5411 h 181257"/>
                    <a:gd name="connsiteX6" fmla="*/ 0 w 294881"/>
                    <a:gd name="connsiteY6" fmla="*/ 0 h 18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4881" h="181257">
                      <a:moveTo>
                        <a:pt x="0" y="0"/>
                      </a:moveTo>
                      <a:lnTo>
                        <a:pt x="0" y="0"/>
                      </a:lnTo>
                      <a:lnTo>
                        <a:pt x="0" y="181257"/>
                      </a:lnTo>
                      <a:lnTo>
                        <a:pt x="294881" y="175846"/>
                      </a:lnTo>
                      <a:lnTo>
                        <a:pt x="192079" y="91981"/>
                      </a:lnTo>
                      <a:lnTo>
                        <a:pt x="289470" y="5411"/>
                      </a:lnTo>
                      <a:lnTo>
                        <a:pt x="0" y="0"/>
                      </a:lnTo>
                      <a:close/>
                    </a:path>
                  </a:pathLst>
                </a:custGeom>
                <a:grpFill/>
                <a:ln w="25400" cap="flat" cmpd="sng" algn="ctr">
                  <a:solidFill>
                    <a:schemeClr val="tx2"/>
                  </a:solidFill>
                  <a:prstDash val="solid"/>
                </a:ln>
                <a:effectLst/>
              </p:spPr>
              <p:txBody>
                <a:bodyPr anchor="ctr"/>
                <a:lstStyle/>
                <a:p>
                  <a:pPr algn="ctr">
                    <a:defRPr/>
                  </a:pPr>
                  <a:endParaRPr lang="nl-NL" kern="0">
                    <a:solidFill>
                      <a:srgbClr val="FFFFFF"/>
                    </a:solidFill>
                    <a:latin typeface="Calibri"/>
                  </a:endParaRPr>
                </a:p>
              </p:txBody>
            </p:sp>
          </p:grpSp>
          <p:grpSp>
            <p:nvGrpSpPr>
              <p:cNvPr id="53" name="Group 55"/>
              <p:cNvGrpSpPr>
                <a:grpSpLocks/>
              </p:cNvGrpSpPr>
              <p:nvPr/>
            </p:nvGrpSpPr>
            <p:grpSpPr bwMode="auto">
              <a:xfrm rot="7873029">
                <a:off x="4251584" y="4463918"/>
                <a:ext cx="626401" cy="105524"/>
                <a:chOff x="5199801" y="4042270"/>
                <a:chExt cx="626401" cy="105524"/>
              </a:xfrm>
              <a:grpFill/>
            </p:grpSpPr>
            <p:cxnSp>
              <p:nvCxnSpPr>
                <p:cNvPr id="196" name="Straight Connector 109"/>
                <p:cNvCxnSpPr/>
                <p:nvPr/>
              </p:nvCxnSpPr>
              <p:spPr>
                <a:xfrm>
                  <a:off x="5300007" y="4109315"/>
                  <a:ext cx="526195" cy="0"/>
                </a:xfrm>
                <a:prstGeom prst="line">
                  <a:avLst/>
                </a:prstGeom>
                <a:grpFill/>
                <a:ln w="44450" cap="flat" cmpd="sng" algn="ctr">
                  <a:solidFill>
                    <a:schemeClr val="tx2"/>
                  </a:solidFill>
                  <a:prstDash val="solid"/>
                </a:ln>
                <a:effectLst/>
              </p:spPr>
            </p:cxnSp>
            <p:sp>
              <p:nvSpPr>
                <p:cNvPr id="197" name="Freeform 110"/>
                <p:cNvSpPr/>
                <p:nvPr/>
              </p:nvSpPr>
              <p:spPr>
                <a:xfrm>
                  <a:off x="5199801" y="4042270"/>
                  <a:ext cx="106765" cy="105524"/>
                </a:xfrm>
                <a:custGeom>
                  <a:avLst/>
                  <a:gdLst>
                    <a:gd name="connsiteX0" fmla="*/ 0 w 294881"/>
                    <a:gd name="connsiteY0" fmla="*/ 0 h 181257"/>
                    <a:gd name="connsiteX1" fmla="*/ 0 w 294881"/>
                    <a:gd name="connsiteY1" fmla="*/ 0 h 181257"/>
                    <a:gd name="connsiteX2" fmla="*/ 0 w 294881"/>
                    <a:gd name="connsiteY2" fmla="*/ 181257 h 181257"/>
                    <a:gd name="connsiteX3" fmla="*/ 294881 w 294881"/>
                    <a:gd name="connsiteY3" fmla="*/ 175846 h 181257"/>
                    <a:gd name="connsiteX4" fmla="*/ 192079 w 294881"/>
                    <a:gd name="connsiteY4" fmla="*/ 91981 h 181257"/>
                    <a:gd name="connsiteX5" fmla="*/ 289470 w 294881"/>
                    <a:gd name="connsiteY5" fmla="*/ 5411 h 181257"/>
                    <a:gd name="connsiteX6" fmla="*/ 0 w 294881"/>
                    <a:gd name="connsiteY6" fmla="*/ 0 h 18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4881" h="181257">
                      <a:moveTo>
                        <a:pt x="0" y="0"/>
                      </a:moveTo>
                      <a:lnTo>
                        <a:pt x="0" y="0"/>
                      </a:lnTo>
                      <a:lnTo>
                        <a:pt x="0" y="181257"/>
                      </a:lnTo>
                      <a:lnTo>
                        <a:pt x="294881" y="175846"/>
                      </a:lnTo>
                      <a:lnTo>
                        <a:pt x="192079" y="91981"/>
                      </a:lnTo>
                      <a:lnTo>
                        <a:pt x="289470" y="5411"/>
                      </a:lnTo>
                      <a:lnTo>
                        <a:pt x="0" y="0"/>
                      </a:lnTo>
                      <a:close/>
                    </a:path>
                  </a:pathLst>
                </a:custGeom>
                <a:grpFill/>
                <a:ln w="25400" cap="flat" cmpd="sng" algn="ctr">
                  <a:solidFill>
                    <a:schemeClr val="tx2"/>
                  </a:solidFill>
                  <a:prstDash val="solid"/>
                </a:ln>
                <a:effectLst/>
              </p:spPr>
              <p:txBody>
                <a:bodyPr anchor="ctr"/>
                <a:lstStyle/>
                <a:p>
                  <a:pPr algn="ctr">
                    <a:defRPr/>
                  </a:pPr>
                  <a:endParaRPr lang="nl-NL" kern="0">
                    <a:solidFill>
                      <a:srgbClr val="FFFFFF"/>
                    </a:solidFill>
                    <a:latin typeface="Calibri"/>
                  </a:endParaRPr>
                </a:p>
              </p:txBody>
            </p:sp>
          </p:grpSp>
          <p:grpSp>
            <p:nvGrpSpPr>
              <p:cNvPr id="54" name="Group 58"/>
              <p:cNvGrpSpPr>
                <a:grpSpLocks/>
              </p:cNvGrpSpPr>
              <p:nvPr/>
            </p:nvGrpSpPr>
            <p:grpSpPr bwMode="auto">
              <a:xfrm rot="9998023">
                <a:off x="4062672" y="4153191"/>
                <a:ext cx="637001" cy="106764"/>
                <a:chOff x="5201903" y="4043577"/>
                <a:chExt cx="637001" cy="106764"/>
              </a:xfrm>
              <a:grpFill/>
            </p:grpSpPr>
            <p:cxnSp>
              <p:nvCxnSpPr>
                <p:cNvPr id="194" name="Straight Connector 107"/>
                <p:cNvCxnSpPr/>
                <p:nvPr/>
              </p:nvCxnSpPr>
              <p:spPr>
                <a:xfrm>
                  <a:off x="5293699" y="4114147"/>
                  <a:ext cx="545205" cy="0"/>
                </a:xfrm>
                <a:prstGeom prst="line">
                  <a:avLst/>
                </a:prstGeom>
                <a:grpFill/>
                <a:ln w="44450" cap="flat" cmpd="sng" algn="ctr">
                  <a:solidFill>
                    <a:schemeClr val="tx2"/>
                  </a:solidFill>
                  <a:prstDash val="solid"/>
                </a:ln>
                <a:effectLst/>
              </p:spPr>
            </p:cxnSp>
            <p:sp>
              <p:nvSpPr>
                <p:cNvPr id="195" name="Freeform 108"/>
                <p:cNvSpPr/>
                <p:nvPr/>
              </p:nvSpPr>
              <p:spPr>
                <a:xfrm>
                  <a:off x="5201903" y="4043577"/>
                  <a:ext cx="105524" cy="106764"/>
                </a:xfrm>
                <a:custGeom>
                  <a:avLst/>
                  <a:gdLst>
                    <a:gd name="connsiteX0" fmla="*/ 0 w 294881"/>
                    <a:gd name="connsiteY0" fmla="*/ 0 h 181257"/>
                    <a:gd name="connsiteX1" fmla="*/ 0 w 294881"/>
                    <a:gd name="connsiteY1" fmla="*/ 0 h 181257"/>
                    <a:gd name="connsiteX2" fmla="*/ 0 w 294881"/>
                    <a:gd name="connsiteY2" fmla="*/ 181257 h 181257"/>
                    <a:gd name="connsiteX3" fmla="*/ 294881 w 294881"/>
                    <a:gd name="connsiteY3" fmla="*/ 175846 h 181257"/>
                    <a:gd name="connsiteX4" fmla="*/ 192079 w 294881"/>
                    <a:gd name="connsiteY4" fmla="*/ 91981 h 181257"/>
                    <a:gd name="connsiteX5" fmla="*/ 289470 w 294881"/>
                    <a:gd name="connsiteY5" fmla="*/ 5411 h 181257"/>
                    <a:gd name="connsiteX6" fmla="*/ 0 w 294881"/>
                    <a:gd name="connsiteY6" fmla="*/ 0 h 18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4881" h="181257">
                      <a:moveTo>
                        <a:pt x="0" y="0"/>
                      </a:moveTo>
                      <a:lnTo>
                        <a:pt x="0" y="0"/>
                      </a:lnTo>
                      <a:lnTo>
                        <a:pt x="0" y="181257"/>
                      </a:lnTo>
                      <a:lnTo>
                        <a:pt x="294881" y="175846"/>
                      </a:lnTo>
                      <a:lnTo>
                        <a:pt x="192079" y="91981"/>
                      </a:lnTo>
                      <a:lnTo>
                        <a:pt x="289470" y="5411"/>
                      </a:lnTo>
                      <a:lnTo>
                        <a:pt x="0" y="0"/>
                      </a:lnTo>
                      <a:close/>
                    </a:path>
                  </a:pathLst>
                </a:custGeom>
                <a:grpFill/>
                <a:ln w="25400" cap="flat" cmpd="sng" algn="ctr">
                  <a:solidFill>
                    <a:schemeClr val="tx2"/>
                  </a:solidFill>
                  <a:prstDash val="solid"/>
                </a:ln>
                <a:effectLst/>
              </p:spPr>
              <p:txBody>
                <a:bodyPr anchor="ctr"/>
                <a:lstStyle/>
                <a:p>
                  <a:pPr algn="ctr">
                    <a:defRPr/>
                  </a:pPr>
                  <a:endParaRPr lang="nl-NL" kern="0">
                    <a:solidFill>
                      <a:srgbClr val="FFFFFF"/>
                    </a:solidFill>
                    <a:latin typeface="Calibri"/>
                  </a:endParaRPr>
                </a:p>
              </p:txBody>
            </p:sp>
          </p:grpSp>
          <p:grpSp>
            <p:nvGrpSpPr>
              <p:cNvPr id="55" name="Group 61"/>
              <p:cNvGrpSpPr>
                <a:grpSpLocks/>
              </p:cNvGrpSpPr>
              <p:nvPr/>
            </p:nvGrpSpPr>
            <p:grpSpPr bwMode="auto">
              <a:xfrm rot="-9405003">
                <a:off x="4096284" y="3807884"/>
                <a:ext cx="590911" cy="76260"/>
                <a:chOff x="5252594" y="4042199"/>
                <a:chExt cx="590911" cy="76260"/>
              </a:xfrm>
              <a:grpFill/>
            </p:grpSpPr>
            <p:cxnSp>
              <p:nvCxnSpPr>
                <p:cNvPr id="192" name="Straight Connector 191"/>
                <p:cNvCxnSpPr/>
                <p:nvPr/>
              </p:nvCxnSpPr>
              <p:spPr>
                <a:xfrm>
                  <a:off x="5289509" y="4056091"/>
                  <a:ext cx="553996" cy="0"/>
                </a:xfrm>
                <a:prstGeom prst="line">
                  <a:avLst/>
                </a:prstGeom>
                <a:grpFill/>
                <a:ln w="44450" cap="flat" cmpd="sng" algn="ctr">
                  <a:solidFill>
                    <a:schemeClr val="tx2"/>
                  </a:solidFill>
                  <a:prstDash val="solid"/>
                </a:ln>
                <a:effectLst/>
              </p:spPr>
            </p:cxnSp>
            <p:sp>
              <p:nvSpPr>
                <p:cNvPr id="193" name="Freeform 106"/>
                <p:cNvSpPr/>
                <p:nvPr/>
              </p:nvSpPr>
              <p:spPr>
                <a:xfrm>
                  <a:off x="5252594" y="4042199"/>
                  <a:ext cx="96733" cy="76260"/>
                </a:xfrm>
                <a:custGeom>
                  <a:avLst/>
                  <a:gdLst>
                    <a:gd name="connsiteX0" fmla="*/ 0 w 294881"/>
                    <a:gd name="connsiteY0" fmla="*/ 0 h 181257"/>
                    <a:gd name="connsiteX1" fmla="*/ 0 w 294881"/>
                    <a:gd name="connsiteY1" fmla="*/ 0 h 181257"/>
                    <a:gd name="connsiteX2" fmla="*/ 0 w 294881"/>
                    <a:gd name="connsiteY2" fmla="*/ 181257 h 181257"/>
                    <a:gd name="connsiteX3" fmla="*/ 294881 w 294881"/>
                    <a:gd name="connsiteY3" fmla="*/ 175846 h 181257"/>
                    <a:gd name="connsiteX4" fmla="*/ 192079 w 294881"/>
                    <a:gd name="connsiteY4" fmla="*/ 91981 h 181257"/>
                    <a:gd name="connsiteX5" fmla="*/ 289470 w 294881"/>
                    <a:gd name="connsiteY5" fmla="*/ 5411 h 181257"/>
                    <a:gd name="connsiteX6" fmla="*/ 0 w 294881"/>
                    <a:gd name="connsiteY6" fmla="*/ 0 h 18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4881" h="181257">
                      <a:moveTo>
                        <a:pt x="0" y="0"/>
                      </a:moveTo>
                      <a:lnTo>
                        <a:pt x="0" y="0"/>
                      </a:lnTo>
                      <a:lnTo>
                        <a:pt x="0" y="181257"/>
                      </a:lnTo>
                      <a:lnTo>
                        <a:pt x="294881" y="175846"/>
                      </a:lnTo>
                      <a:lnTo>
                        <a:pt x="192079" y="91981"/>
                      </a:lnTo>
                      <a:lnTo>
                        <a:pt x="289470" y="5411"/>
                      </a:lnTo>
                      <a:lnTo>
                        <a:pt x="0" y="0"/>
                      </a:lnTo>
                      <a:close/>
                    </a:path>
                  </a:pathLst>
                </a:custGeom>
                <a:grpFill/>
                <a:ln w="25400" cap="flat" cmpd="sng" algn="ctr">
                  <a:solidFill>
                    <a:schemeClr val="tx2"/>
                  </a:solidFill>
                  <a:prstDash val="solid"/>
                </a:ln>
                <a:effectLst/>
              </p:spPr>
              <p:txBody>
                <a:bodyPr anchor="ctr"/>
                <a:lstStyle/>
                <a:p>
                  <a:pPr algn="ctr">
                    <a:defRPr/>
                  </a:pPr>
                  <a:endParaRPr lang="nl-NL" kern="0">
                    <a:solidFill>
                      <a:srgbClr val="FFFFFF"/>
                    </a:solidFill>
                    <a:latin typeface="Calibri"/>
                  </a:endParaRPr>
                </a:p>
              </p:txBody>
            </p:sp>
          </p:grpSp>
          <p:grpSp>
            <p:nvGrpSpPr>
              <p:cNvPr id="76" name="Group 64"/>
              <p:cNvGrpSpPr>
                <a:grpSpLocks/>
              </p:cNvGrpSpPr>
              <p:nvPr/>
            </p:nvGrpSpPr>
            <p:grpSpPr bwMode="auto">
              <a:xfrm rot="-7306123">
                <a:off x="4322793" y="3537365"/>
                <a:ext cx="648390" cy="114314"/>
                <a:chOff x="5197598" y="4048423"/>
                <a:chExt cx="648390" cy="114314"/>
              </a:xfrm>
              <a:grpFill/>
            </p:grpSpPr>
            <p:cxnSp>
              <p:nvCxnSpPr>
                <p:cNvPr id="190" name="Straight Connector 189"/>
                <p:cNvCxnSpPr/>
                <p:nvPr/>
              </p:nvCxnSpPr>
              <p:spPr>
                <a:xfrm>
                  <a:off x="5266408" y="4121836"/>
                  <a:ext cx="579580" cy="0"/>
                </a:xfrm>
                <a:prstGeom prst="line">
                  <a:avLst/>
                </a:prstGeom>
                <a:grpFill/>
                <a:ln w="44450" cap="flat" cmpd="sng" algn="ctr">
                  <a:solidFill>
                    <a:schemeClr val="tx2"/>
                  </a:solidFill>
                  <a:prstDash val="solid"/>
                </a:ln>
                <a:effectLst/>
              </p:spPr>
            </p:cxnSp>
            <p:sp>
              <p:nvSpPr>
                <p:cNvPr id="191" name="Freeform 190"/>
                <p:cNvSpPr/>
                <p:nvPr/>
              </p:nvSpPr>
              <p:spPr>
                <a:xfrm>
                  <a:off x="5197598" y="4048423"/>
                  <a:ext cx="106765" cy="114314"/>
                </a:xfrm>
                <a:custGeom>
                  <a:avLst/>
                  <a:gdLst>
                    <a:gd name="connsiteX0" fmla="*/ 0 w 294881"/>
                    <a:gd name="connsiteY0" fmla="*/ 0 h 181257"/>
                    <a:gd name="connsiteX1" fmla="*/ 0 w 294881"/>
                    <a:gd name="connsiteY1" fmla="*/ 0 h 181257"/>
                    <a:gd name="connsiteX2" fmla="*/ 0 w 294881"/>
                    <a:gd name="connsiteY2" fmla="*/ 181257 h 181257"/>
                    <a:gd name="connsiteX3" fmla="*/ 294881 w 294881"/>
                    <a:gd name="connsiteY3" fmla="*/ 175846 h 181257"/>
                    <a:gd name="connsiteX4" fmla="*/ 192079 w 294881"/>
                    <a:gd name="connsiteY4" fmla="*/ 91981 h 181257"/>
                    <a:gd name="connsiteX5" fmla="*/ 289470 w 294881"/>
                    <a:gd name="connsiteY5" fmla="*/ 5411 h 181257"/>
                    <a:gd name="connsiteX6" fmla="*/ 0 w 294881"/>
                    <a:gd name="connsiteY6" fmla="*/ 0 h 18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4881" h="181257">
                      <a:moveTo>
                        <a:pt x="0" y="0"/>
                      </a:moveTo>
                      <a:lnTo>
                        <a:pt x="0" y="0"/>
                      </a:lnTo>
                      <a:lnTo>
                        <a:pt x="0" y="181257"/>
                      </a:lnTo>
                      <a:lnTo>
                        <a:pt x="294881" y="175846"/>
                      </a:lnTo>
                      <a:lnTo>
                        <a:pt x="192079" y="91981"/>
                      </a:lnTo>
                      <a:lnTo>
                        <a:pt x="289470" y="5411"/>
                      </a:lnTo>
                      <a:lnTo>
                        <a:pt x="0" y="0"/>
                      </a:lnTo>
                      <a:close/>
                    </a:path>
                  </a:pathLst>
                </a:custGeom>
                <a:grpFill/>
                <a:ln w="25400" cap="flat" cmpd="sng" algn="ctr">
                  <a:solidFill>
                    <a:schemeClr val="tx2"/>
                  </a:solidFill>
                  <a:prstDash val="solid"/>
                </a:ln>
                <a:effectLst/>
              </p:spPr>
              <p:txBody>
                <a:bodyPr anchor="ctr"/>
                <a:lstStyle/>
                <a:p>
                  <a:pPr algn="ctr">
                    <a:defRPr/>
                  </a:pPr>
                  <a:endParaRPr lang="nl-NL" kern="0">
                    <a:solidFill>
                      <a:srgbClr val="FFFFFF"/>
                    </a:solidFill>
                    <a:latin typeface="Calibri"/>
                  </a:endParaRPr>
                </a:p>
              </p:txBody>
            </p:sp>
          </p:grpSp>
          <p:grpSp>
            <p:nvGrpSpPr>
              <p:cNvPr id="78" name="Group 67"/>
              <p:cNvGrpSpPr>
                <a:grpSpLocks/>
              </p:cNvGrpSpPr>
              <p:nvPr/>
            </p:nvGrpSpPr>
            <p:grpSpPr bwMode="auto">
              <a:xfrm rot="-5400000">
                <a:off x="4652110" y="3486611"/>
                <a:ext cx="678716" cy="105524"/>
                <a:chOff x="5156248" y="4096048"/>
                <a:chExt cx="678716" cy="105524"/>
              </a:xfrm>
              <a:grpFill/>
            </p:grpSpPr>
            <p:cxnSp>
              <p:nvCxnSpPr>
                <p:cNvPr id="188" name="Straight Connector 187"/>
                <p:cNvCxnSpPr/>
                <p:nvPr/>
              </p:nvCxnSpPr>
              <p:spPr>
                <a:xfrm>
                  <a:off x="5278265" y="4148809"/>
                  <a:ext cx="556699" cy="0"/>
                </a:xfrm>
                <a:prstGeom prst="line">
                  <a:avLst/>
                </a:prstGeom>
                <a:grpFill/>
                <a:ln w="44450" cap="flat" cmpd="sng" algn="ctr">
                  <a:solidFill>
                    <a:schemeClr val="tx2"/>
                  </a:solidFill>
                  <a:prstDash val="solid"/>
                </a:ln>
                <a:effectLst/>
              </p:spPr>
            </p:cxnSp>
            <p:sp>
              <p:nvSpPr>
                <p:cNvPr id="189" name="Freeform 188"/>
                <p:cNvSpPr/>
                <p:nvPr/>
              </p:nvSpPr>
              <p:spPr>
                <a:xfrm>
                  <a:off x="5156248" y="4096048"/>
                  <a:ext cx="106765" cy="105524"/>
                </a:xfrm>
                <a:custGeom>
                  <a:avLst/>
                  <a:gdLst>
                    <a:gd name="connsiteX0" fmla="*/ 0 w 294881"/>
                    <a:gd name="connsiteY0" fmla="*/ 0 h 181257"/>
                    <a:gd name="connsiteX1" fmla="*/ 0 w 294881"/>
                    <a:gd name="connsiteY1" fmla="*/ 0 h 181257"/>
                    <a:gd name="connsiteX2" fmla="*/ 0 w 294881"/>
                    <a:gd name="connsiteY2" fmla="*/ 181257 h 181257"/>
                    <a:gd name="connsiteX3" fmla="*/ 294881 w 294881"/>
                    <a:gd name="connsiteY3" fmla="*/ 175846 h 181257"/>
                    <a:gd name="connsiteX4" fmla="*/ 192079 w 294881"/>
                    <a:gd name="connsiteY4" fmla="*/ 91981 h 181257"/>
                    <a:gd name="connsiteX5" fmla="*/ 289470 w 294881"/>
                    <a:gd name="connsiteY5" fmla="*/ 5411 h 181257"/>
                    <a:gd name="connsiteX6" fmla="*/ 0 w 294881"/>
                    <a:gd name="connsiteY6" fmla="*/ 0 h 18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4881" h="181257">
                      <a:moveTo>
                        <a:pt x="0" y="0"/>
                      </a:moveTo>
                      <a:lnTo>
                        <a:pt x="0" y="0"/>
                      </a:lnTo>
                      <a:lnTo>
                        <a:pt x="0" y="181257"/>
                      </a:lnTo>
                      <a:lnTo>
                        <a:pt x="294881" y="175846"/>
                      </a:lnTo>
                      <a:lnTo>
                        <a:pt x="192079" y="91981"/>
                      </a:lnTo>
                      <a:lnTo>
                        <a:pt x="289470" y="5411"/>
                      </a:lnTo>
                      <a:lnTo>
                        <a:pt x="0" y="0"/>
                      </a:lnTo>
                      <a:close/>
                    </a:path>
                  </a:pathLst>
                </a:custGeom>
                <a:grpFill/>
                <a:ln w="25400" cap="flat" cmpd="sng" algn="ctr">
                  <a:solidFill>
                    <a:schemeClr val="tx2"/>
                  </a:solidFill>
                  <a:prstDash val="solid"/>
                </a:ln>
                <a:effectLst/>
              </p:spPr>
              <p:txBody>
                <a:bodyPr anchor="ctr"/>
                <a:lstStyle/>
                <a:p>
                  <a:pPr algn="ctr">
                    <a:defRPr/>
                  </a:pPr>
                  <a:endParaRPr lang="nl-NL" kern="0">
                    <a:solidFill>
                      <a:srgbClr val="FFFFFF"/>
                    </a:solidFill>
                    <a:latin typeface="Calibri"/>
                  </a:endParaRPr>
                </a:p>
              </p:txBody>
            </p:sp>
          </p:grpSp>
          <p:grpSp>
            <p:nvGrpSpPr>
              <p:cNvPr id="79" name="Group 70"/>
              <p:cNvGrpSpPr>
                <a:grpSpLocks/>
              </p:cNvGrpSpPr>
              <p:nvPr/>
            </p:nvGrpSpPr>
            <p:grpSpPr bwMode="auto">
              <a:xfrm rot="-3948688">
                <a:off x="4868908" y="3525067"/>
                <a:ext cx="653870" cy="114320"/>
                <a:chOff x="5186270" y="4017893"/>
                <a:chExt cx="653870" cy="114320"/>
              </a:xfrm>
              <a:grpFill/>
            </p:grpSpPr>
            <p:cxnSp>
              <p:nvCxnSpPr>
                <p:cNvPr id="186" name="Straight Connector 185"/>
                <p:cNvCxnSpPr/>
                <p:nvPr/>
              </p:nvCxnSpPr>
              <p:spPr>
                <a:xfrm>
                  <a:off x="5275812" y="4098156"/>
                  <a:ext cx="564328" cy="0"/>
                </a:xfrm>
                <a:prstGeom prst="line">
                  <a:avLst/>
                </a:prstGeom>
                <a:grpFill/>
                <a:ln w="44450" cap="flat" cmpd="sng" algn="ctr">
                  <a:solidFill>
                    <a:schemeClr val="tx2"/>
                  </a:solidFill>
                  <a:prstDash val="solid"/>
                </a:ln>
                <a:effectLst/>
              </p:spPr>
            </p:cxnSp>
            <p:sp>
              <p:nvSpPr>
                <p:cNvPr id="187" name="Freeform 186"/>
                <p:cNvSpPr/>
                <p:nvPr/>
              </p:nvSpPr>
              <p:spPr>
                <a:xfrm>
                  <a:off x="5186270" y="4017893"/>
                  <a:ext cx="106765" cy="114320"/>
                </a:xfrm>
                <a:custGeom>
                  <a:avLst/>
                  <a:gdLst>
                    <a:gd name="connsiteX0" fmla="*/ 0 w 294881"/>
                    <a:gd name="connsiteY0" fmla="*/ 0 h 181257"/>
                    <a:gd name="connsiteX1" fmla="*/ 0 w 294881"/>
                    <a:gd name="connsiteY1" fmla="*/ 0 h 181257"/>
                    <a:gd name="connsiteX2" fmla="*/ 0 w 294881"/>
                    <a:gd name="connsiteY2" fmla="*/ 181257 h 181257"/>
                    <a:gd name="connsiteX3" fmla="*/ 294881 w 294881"/>
                    <a:gd name="connsiteY3" fmla="*/ 175846 h 181257"/>
                    <a:gd name="connsiteX4" fmla="*/ 192079 w 294881"/>
                    <a:gd name="connsiteY4" fmla="*/ 91981 h 181257"/>
                    <a:gd name="connsiteX5" fmla="*/ 289470 w 294881"/>
                    <a:gd name="connsiteY5" fmla="*/ 5411 h 181257"/>
                    <a:gd name="connsiteX6" fmla="*/ 0 w 294881"/>
                    <a:gd name="connsiteY6" fmla="*/ 0 h 18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4881" h="181257">
                      <a:moveTo>
                        <a:pt x="0" y="0"/>
                      </a:moveTo>
                      <a:lnTo>
                        <a:pt x="0" y="0"/>
                      </a:lnTo>
                      <a:lnTo>
                        <a:pt x="0" y="181257"/>
                      </a:lnTo>
                      <a:lnTo>
                        <a:pt x="294881" y="175846"/>
                      </a:lnTo>
                      <a:lnTo>
                        <a:pt x="192079" y="91981"/>
                      </a:lnTo>
                      <a:lnTo>
                        <a:pt x="289470" y="5411"/>
                      </a:lnTo>
                      <a:lnTo>
                        <a:pt x="0" y="0"/>
                      </a:lnTo>
                      <a:close/>
                    </a:path>
                  </a:pathLst>
                </a:custGeom>
                <a:grpFill/>
                <a:ln w="25400" cap="flat" cmpd="sng" algn="ctr">
                  <a:solidFill>
                    <a:schemeClr val="tx2"/>
                  </a:solidFill>
                  <a:prstDash val="solid"/>
                </a:ln>
                <a:effectLst/>
              </p:spPr>
              <p:txBody>
                <a:bodyPr anchor="ctr"/>
                <a:lstStyle/>
                <a:p>
                  <a:pPr algn="ctr">
                    <a:defRPr/>
                  </a:pPr>
                  <a:endParaRPr lang="nl-NL" kern="0">
                    <a:solidFill>
                      <a:srgbClr val="FFFFFF"/>
                    </a:solidFill>
                    <a:latin typeface="Calibri"/>
                  </a:endParaRPr>
                </a:p>
              </p:txBody>
            </p:sp>
          </p:grpSp>
        </p:grpSp>
        <p:grpSp>
          <p:nvGrpSpPr>
            <p:cNvPr id="80" name="Group 129"/>
            <p:cNvGrpSpPr>
              <a:grpSpLocks/>
            </p:cNvGrpSpPr>
            <p:nvPr/>
          </p:nvGrpSpPr>
          <p:grpSpPr bwMode="auto">
            <a:xfrm>
              <a:off x="636022" y="4213382"/>
              <a:ext cx="287615" cy="281584"/>
              <a:chOff x="4021795" y="3188255"/>
              <a:chExt cx="1752495" cy="1759843"/>
            </a:xfrm>
            <a:grpFill/>
          </p:grpSpPr>
          <p:sp>
            <p:nvSpPr>
              <p:cNvPr id="144" name="Oval 143"/>
              <p:cNvSpPr/>
              <p:nvPr/>
            </p:nvSpPr>
            <p:spPr>
              <a:xfrm>
                <a:off x="4696877" y="3842662"/>
                <a:ext cx="501239" cy="503321"/>
              </a:xfrm>
              <a:prstGeom prst="ellipse">
                <a:avLst/>
              </a:prstGeom>
              <a:grpFill/>
              <a:ln w="25400" cap="flat" cmpd="sng" algn="ctr">
                <a:solidFill>
                  <a:schemeClr val="tx2"/>
                </a:solidFill>
                <a:prstDash val="solid"/>
              </a:ln>
              <a:effectLst/>
            </p:spPr>
            <p:txBody>
              <a:bodyPr anchor="ctr"/>
              <a:lstStyle/>
              <a:p>
                <a:pPr algn="ctr">
                  <a:defRPr/>
                </a:pPr>
                <a:endParaRPr lang="nl-NL" kern="0">
                  <a:solidFill>
                    <a:srgbClr val="FFFFFF"/>
                  </a:solidFill>
                  <a:latin typeface="Calibri"/>
                </a:endParaRPr>
              </a:p>
            </p:txBody>
          </p:sp>
          <p:grpSp>
            <p:nvGrpSpPr>
              <p:cNvPr id="81" name="Group 45"/>
              <p:cNvGrpSpPr>
                <a:grpSpLocks/>
              </p:cNvGrpSpPr>
              <p:nvPr/>
            </p:nvGrpSpPr>
            <p:grpSpPr bwMode="auto">
              <a:xfrm rot="-692702">
                <a:off x="5123269" y="3865526"/>
                <a:ext cx="651021" cy="68632"/>
                <a:chOff x="5163599" y="4032604"/>
                <a:chExt cx="651021" cy="68632"/>
              </a:xfrm>
              <a:grpFill/>
            </p:grpSpPr>
            <p:cxnSp>
              <p:nvCxnSpPr>
                <p:cNvPr id="173" name="Straight Connector 172"/>
                <p:cNvCxnSpPr/>
                <p:nvPr/>
              </p:nvCxnSpPr>
              <p:spPr>
                <a:xfrm>
                  <a:off x="5225449" y="4053778"/>
                  <a:ext cx="589171" cy="0"/>
                </a:xfrm>
                <a:prstGeom prst="line">
                  <a:avLst/>
                </a:prstGeom>
                <a:grpFill/>
                <a:ln w="44450" cap="flat" cmpd="sng" algn="ctr">
                  <a:solidFill>
                    <a:schemeClr val="tx2"/>
                  </a:solidFill>
                  <a:prstDash val="solid"/>
                </a:ln>
                <a:effectLst/>
              </p:spPr>
            </p:cxnSp>
            <p:sp>
              <p:nvSpPr>
                <p:cNvPr id="174" name="Freeform 173"/>
                <p:cNvSpPr/>
                <p:nvPr/>
              </p:nvSpPr>
              <p:spPr>
                <a:xfrm>
                  <a:off x="5163599" y="4032604"/>
                  <a:ext cx="114314" cy="68632"/>
                </a:xfrm>
                <a:custGeom>
                  <a:avLst/>
                  <a:gdLst>
                    <a:gd name="connsiteX0" fmla="*/ 0 w 294881"/>
                    <a:gd name="connsiteY0" fmla="*/ 0 h 181257"/>
                    <a:gd name="connsiteX1" fmla="*/ 0 w 294881"/>
                    <a:gd name="connsiteY1" fmla="*/ 0 h 181257"/>
                    <a:gd name="connsiteX2" fmla="*/ 0 w 294881"/>
                    <a:gd name="connsiteY2" fmla="*/ 181257 h 181257"/>
                    <a:gd name="connsiteX3" fmla="*/ 294881 w 294881"/>
                    <a:gd name="connsiteY3" fmla="*/ 175846 h 181257"/>
                    <a:gd name="connsiteX4" fmla="*/ 192079 w 294881"/>
                    <a:gd name="connsiteY4" fmla="*/ 91981 h 181257"/>
                    <a:gd name="connsiteX5" fmla="*/ 289470 w 294881"/>
                    <a:gd name="connsiteY5" fmla="*/ 5411 h 181257"/>
                    <a:gd name="connsiteX6" fmla="*/ 0 w 294881"/>
                    <a:gd name="connsiteY6" fmla="*/ 0 h 18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4881" h="181257">
                      <a:moveTo>
                        <a:pt x="0" y="0"/>
                      </a:moveTo>
                      <a:lnTo>
                        <a:pt x="0" y="0"/>
                      </a:lnTo>
                      <a:lnTo>
                        <a:pt x="0" y="181257"/>
                      </a:lnTo>
                      <a:lnTo>
                        <a:pt x="294881" y="175846"/>
                      </a:lnTo>
                      <a:lnTo>
                        <a:pt x="192079" y="91981"/>
                      </a:lnTo>
                      <a:lnTo>
                        <a:pt x="289470" y="5411"/>
                      </a:lnTo>
                      <a:lnTo>
                        <a:pt x="0" y="0"/>
                      </a:lnTo>
                      <a:close/>
                    </a:path>
                  </a:pathLst>
                </a:custGeom>
                <a:grpFill/>
                <a:ln w="25400" cap="flat" cmpd="sng" algn="ctr">
                  <a:solidFill>
                    <a:schemeClr val="tx2"/>
                  </a:solidFill>
                  <a:prstDash val="solid"/>
                </a:ln>
                <a:effectLst/>
              </p:spPr>
              <p:txBody>
                <a:bodyPr anchor="ctr"/>
                <a:lstStyle/>
                <a:p>
                  <a:pPr algn="ctr">
                    <a:defRPr/>
                  </a:pPr>
                  <a:endParaRPr lang="nl-NL" kern="0">
                    <a:solidFill>
                      <a:srgbClr val="FFFFFF"/>
                    </a:solidFill>
                    <a:latin typeface="Calibri"/>
                  </a:endParaRPr>
                </a:p>
              </p:txBody>
            </p:sp>
          </p:grpSp>
          <p:grpSp>
            <p:nvGrpSpPr>
              <p:cNvPr id="83" name="Group 46"/>
              <p:cNvGrpSpPr>
                <a:grpSpLocks/>
              </p:cNvGrpSpPr>
              <p:nvPr/>
            </p:nvGrpSpPr>
            <p:grpSpPr bwMode="auto">
              <a:xfrm rot="1007147">
                <a:off x="5170330" y="4176443"/>
                <a:ext cx="585927" cy="106764"/>
                <a:chOff x="5202408" y="4044744"/>
                <a:chExt cx="585927" cy="106764"/>
              </a:xfrm>
              <a:grpFill/>
            </p:grpSpPr>
            <p:cxnSp>
              <p:nvCxnSpPr>
                <p:cNvPr id="171" name="Straight Connector 170"/>
                <p:cNvCxnSpPr/>
                <p:nvPr/>
              </p:nvCxnSpPr>
              <p:spPr>
                <a:xfrm>
                  <a:off x="5269513" y="4106170"/>
                  <a:ext cx="518822" cy="0"/>
                </a:xfrm>
                <a:prstGeom prst="line">
                  <a:avLst/>
                </a:prstGeom>
                <a:grpFill/>
                <a:ln w="44450" cap="flat" cmpd="sng" algn="ctr">
                  <a:solidFill>
                    <a:schemeClr val="tx2"/>
                  </a:solidFill>
                  <a:prstDash val="solid"/>
                </a:ln>
                <a:effectLst/>
              </p:spPr>
            </p:cxnSp>
            <p:sp>
              <p:nvSpPr>
                <p:cNvPr id="172" name="Freeform 171"/>
                <p:cNvSpPr/>
                <p:nvPr/>
              </p:nvSpPr>
              <p:spPr>
                <a:xfrm>
                  <a:off x="5202408" y="4044744"/>
                  <a:ext cx="105524" cy="106764"/>
                </a:xfrm>
                <a:custGeom>
                  <a:avLst/>
                  <a:gdLst>
                    <a:gd name="connsiteX0" fmla="*/ 0 w 294881"/>
                    <a:gd name="connsiteY0" fmla="*/ 0 h 181257"/>
                    <a:gd name="connsiteX1" fmla="*/ 0 w 294881"/>
                    <a:gd name="connsiteY1" fmla="*/ 0 h 181257"/>
                    <a:gd name="connsiteX2" fmla="*/ 0 w 294881"/>
                    <a:gd name="connsiteY2" fmla="*/ 181257 h 181257"/>
                    <a:gd name="connsiteX3" fmla="*/ 294881 w 294881"/>
                    <a:gd name="connsiteY3" fmla="*/ 175846 h 181257"/>
                    <a:gd name="connsiteX4" fmla="*/ 192079 w 294881"/>
                    <a:gd name="connsiteY4" fmla="*/ 91981 h 181257"/>
                    <a:gd name="connsiteX5" fmla="*/ 289470 w 294881"/>
                    <a:gd name="connsiteY5" fmla="*/ 5411 h 181257"/>
                    <a:gd name="connsiteX6" fmla="*/ 0 w 294881"/>
                    <a:gd name="connsiteY6" fmla="*/ 0 h 18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4881" h="181257">
                      <a:moveTo>
                        <a:pt x="0" y="0"/>
                      </a:moveTo>
                      <a:lnTo>
                        <a:pt x="0" y="0"/>
                      </a:lnTo>
                      <a:lnTo>
                        <a:pt x="0" y="181257"/>
                      </a:lnTo>
                      <a:lnTo>
                        <a:pt x="294881" y="175846"/>
                      </a:lnTo>
                      <a:lnTo>
                        <a:pt x="192079" y="91981"/>
                      </a:lnTo>
                      <a:lnTo>
                        <a:pt x="289470" y="5411"/>
                      </a:lnTo>
                      <a:lnTo>
                        <a:pt x="0" y="0"/>
                      </a:lnTo>
                      <a:close/>
                    </a:path>
                  </a:pathLst>
                </a:custGeom>
                <a:grpFill/>
                <a:ln w="25400" cap="flat" cmpd="sng" algn="ctr">
                  <a:solidFill>
                    <a:schemeClr val="tx2"/>
                  </a:solidFill>
                  <a:prstDash val="solid"/>
                </a:ln>
                <a:effectLst/>
              </p:spPr>
              <p:txBody>
                <a:bodyPr anchor="ctr"/>
                <a:lstStyle/>
                <a:p>
                  <a:pPr algn="ctr">
                    <a:defRPr/>
                  </a:pPr>
                  <a:endParaRPr lang="nl-NL" kern="0">
                    <a:solidFill>
                      <a:srgbClr val="FFFFFF"/>
                    </a:solidFill>
                    <a:latin typeface="Calibri"/>
                  </a:endParaRPr>
                </a:p>
              </p:txBody>
            </p:sp>
          </p:grpSp>
          <p:grpSp>
            <p:nvGrpSpPr>
              <p:cNvPr id="84" name="Group 49"/>
              <p:cNvGrpSpPr>
                <a:grpSpLocks/>
              </p:cNvGrpSpPr>
              <p:nvPr/>
            </p:nvGrpSpPr>
            <p:grpSpPr bwMode="auto">
              <a:xfrm rot="2980077">
                <a:off x="4925250" y="4467891"/>
                <a:ext cx="653305" cy="114314"/>
                <a:chOff x="5154988" y="4054687"/>
                <a:chExt cx="653305" cy="114314"/>
              </a:xfrm>
              <a:grpFill/>
            </p:grpSpPr>
            <p:cxnSp>
              <p:nvCxnSpPr>
                <p:cNvPr id="169" name="Straight Connector 168"/>
                <p:cNvCxnSpPr/>
                <p:nvPr/>
              </p:nvCxnSpPr>
              <p:spPr>
                <a:xfrm>
                  <a:off x="5228713" y="4098238"/>
                  <a:ext cx="579580" cy="0"/>
                </a:xfrm>
                <a:prstGeom prst="line">
                  <a:avLst/>
                </a:prstGeom>
                <a:grpFill/>
                <a:ln w="44450" cap="flat" cmpd="sng" algn="ctr">
                  <a:solidFill>
                    <a:schemeClr val="tx2"/>
                  </a:solidFill>
                  <a:prstDash val="solid"/>
                </a:ln>
                <a:effectLst/>
              </p:spPr>
            </p:cxnSp>
            <p:sp>
              <p:nvSpPr>
                <p:cNvPr id="170" name="Freeform 169"/>
                <p:cNvSpPr/>
                <p:nvPr/>
              </p:nvSpPr>
              <p:spPr>
                <a:xfrm>
                  <a:off x="5154988" y="4054687"/>
                  <a:ext cx="106765" cy="114314"/>
                </a:xfrm>
                <a:custGeom>
                  <a:avLst/>
                  <a:gdLst>
                    <a:gd name="connsiteX0" fmla="*/ 0 w 294881"/>
                    <a:gd name="connsiteY0" fmla="*/ 0 h 181257"/>
                    <a:gd name="connsiteX1" fmla="*/ 0 w 294881"/>
                    <a:gd name="connsiteY1" fmla="*/ 0 h 181257"/>
                    <a:gd name="connsiteX2" fmla="*/ 0 w 294881"/>
                    <a:gd name="connsiteY2" fmla="*/ 181257 h 181257"/>
                    <a:gd name="connsiteX3" fmla="*/ 294881 w 294881"/>
                    <a:gd name="connsiteY3" fmla="*/ 175846 h 181257"/>
                    <a:gd name="connsiteX4" fmla="*/ 192079 w 294881"/>
                    <a:gd name="connsiteY4" fmla="*/ 91981 h 181257"/>
                    <a:gd name="connsiteX5" fmla="*/ 289470 w 294881"/>
                    <a:gd name="connsiteY5" fmla="*/ 5411 h 181257"/>
                    <a:gd name="connsiteX6" fmla="*/ 0 w 294881"/>
                    <a:gd name="connsiteY6" fmla="*/ 0 h 18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4881" h="181257">
                      <a:moveTo>
                        <a:pt x="0" y="0"/>
                      </a:moveTo>
                      <a:lnTo>
                        <a:pt x="0" y="0"/>
                      </a:lnTo>
                      <a:lnTo>
                        <a:pt x="0" y="181257"/>
                      </a:lnTo>
                      <a:lnTo>
                        <a:pt x="294881" y="175846"/>
                      </a:lnTo>
                      <a:lnTo>
                        <a:pt x="192079" y="91981"/>
                      </a:lnTo>
                      <a:lnTo>
                        <a:pt x="289470" y="5411"/>
                      </a:lnTo>
                      <a:lnTo>
                        <a:pt x="0" y="0"/>
                      </a:lnTo>
                      <a:close/>
                    </a:path>
                  </a:pathLst>
                </a:custGeom>
                <a:grpFill/>
                <a:ln w="25400" cap="flat" cmpd="sng" algn="ctr">
                  <a:solidFill>
                    <a:schemeClr val="tx2"/>
                  </a:solidFill>
                  <a:prstDash val="solid"/>
                </a:ln>
                <a:effectLst/>
              </p:spPr>
              <p:txBody>
                <a:bodyPr anchor="ctr"/>
                <a:lstStyle/>
                <a:p>
                  <a:pPr algn="ctr">
                    <a:defRPr/>
                  </a:pPr>
                  <a:endParaRPr lang="nl-NL" kern="0">
                    <a:solidFill>
                      <a:srgbClr val="FFFFFF"/>
                    </a:solidFill>
                    <a:latin typeface="Calibri"/>
                  </a:endParaRPr>
                </a:p>
              </p:txBody>
            </p:sp>
          </p:grpSp>
          <p:grpSp>
            <p:nvGrpSpPr>
              <p:cNvPr id="85" name="Group 52"/>
              <p:cNvGrpSpPr>
                <a:grpSpLocks/>
              </p:cNvGrpSpPr>
              <p:nvPr/>
            </p:nvGrpSpPr>
            <p:grpSpPr bwMode="auto">
              <a:xfrm rot="5691117">
                <a:off x="4556095" y="4578412"/>
                <a:ext cx="633848" cy="105524"/>
                <a:chOff x="5170879" y="4069984"/>
                <a:chExt cx="633848" cy="105524"/>
              </a:xfrm>
              <a:grpFill/>
            </p:grpSpPr>
            <p:cxnSp>
              <p:nvCxnSpPr>
                <p:cNvPr id="167" name="Straight Connector 166"/>
                <p:cNvCxnSpPr/>
                <p:nvPr/>
              </p:nvCxnSpPr>
              <p:spPr>
                <a:xfrm>
                  <a:off x="5232771" y="4120399"/>
                  <a:ext cx="571956" cy="0"/>
                </a:xfrm>
                <a:prstGeom prst="line">
                  <a:avLst/>
                </a:prstGeom>
                <a:grpFill/>
                <a:ln w="44450" cap="flat" cmpd="sng" algn="ctr">
                  <a:solidFill>
                    <a:schemeClr val="tx2"/>
                  </a:solidFill>
                  <a:prstDash val="solid"/>
                </a:ln>
                <a:effectLst/>
              </p:spPr>
            </p:cxnSp>
            <p:sp>
              <p:nvSpPr>
                <p:cNvPr id="168" name="Freeform 167"/>
                <p:cNvSpPr/>
                <p:nvPr/>
              </p:nvSpPr>
              <p:spPr>
                <a:xfrm>
                  <a:off x="5170879" y="4069984"/>
                  <a:ext cx="106765" cy="105524"/>
                </a:xfrm>
                <a:custGeom>
                  <a:avLst/>
                  <a:gdLst>
                    <a:gd name="connsiteX0" fmla="*/ 0 w 294881"/>
                    <a:gd name="connsiteY0" fmla="*/ 0 h 181257"/>
                    <a:gd name="connsiteX1" fmla="*/ 0 w 294881"/>
                    <a:gd name="connsiteY1" fmla="*/ 0 h 181257"/>
                    <a:gd name="connsiteX2" fmla="*/ 0 w 294881"/>
                    <a:gd name="connsiteY2" fmla="*/ 181257 h 181257"/>
                    <a:gd name="connsiteX3" fmla="*/ 294881 w 294881"/>
                    <a:gd name="connsiteY3" fmla="*/ 175846 h 181257"/>
                    <a:gd name="connsiteX4" fmla="*/ 192079 w 294881"/>
                    <a:gd name="connsiteY4" fmla="*/ 91981 h 181257"/>
                    <a:gd name="connsiteX5" fmla="*/ 289470 w 294881"/>
                    <a:gd name="connsiteY5" fmla="*/ 5411 h 181257"/>
                    <a:gd name="connsiteX6" fmla="*/ 0 w 294881"/>
                    <a:gd name="connsiteY6" fmla="*/ 0 h 18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4881" h="181257">
                      <a:moveTo>
                        <a:pt x="0" y="0"/>
                      </a:moveTo>
                      <a:lnTo>
                        <a:pt x="0" y="0"/>
                      </a:lnTo>
                      <a:lnTo>
                        <a:pt x="0" y="181257"/>
                      </a:lnTo>
                      <a:lnTo>
                        <a:pt x="294881" y="175846"/>
                      </a:lnTo>
                      <a:lnTo>
                        <a:pt x="192079" y="91981"/>
                      </a:lnTo>
                      <a:lnTo>
                        <a:pt x="289470" y="5411"/>
                      </a:lnTo>
                      <a:lnTo>
                        <a:pt x="0" y="0"/>
                      </a:lnTo>
                      <a:close/>
                    </a:path>
                  </a:pathLst>
                </a:custGeom>
                <a:grpFill/>
                <a:ln w="25400" cap="flat" cmpd="sng" algn="ctr">
                  <a:solidFill>
                    <a:schemeClr val="tx2"/>
                  </a:solidFill>
                  <a:prstDash val="solid"/>
                </a:ln>
                <a:effectLst/>
              </p:spPr>
              <p:txBody>
                <a:bodyPr anchor="ctr"/>
                <a:lstStyle/>
                <a:p>
                  <a:pPr algn="ctr">
                    <a:defRPr/>
                  </a:pPr>
                  <a:endParaRPr lang="nl-NL" kern="0">
                    <a:solidFill>
                      <a:srgbClr val="FFFFFF"/>
                    </a:solidFill>
                    <a:latin typeface="Calibri"/>
                  </a:endParaRPr>
                </a:p>
              </p:txBody>
            </p:sp>
          </p:grpSp>
          <p:grpSp>
            <p:nvGrpSpPr>
              <p:cNvPr id="86" name="Group 55"/>
              <p:cNvGrpSpPr>
                <a:grpSpLocks/>
              </p:cNvGrpSpPr>
              <p:nvPr/>
            </p:nvGrpSpPr>
            <p:grpSpPr bwMode="auto">
              <a:xfrm rot="7873029">
                <a:off x="4211225" y="4469593"/>
                <a:ext cx="659558" cy="105524"/>
                <a:chOff x="5203160" y="4056418"/>
                <a:chExt cx="659558" cy="105524"/>
              </a:xfrm>
              <a:grpFill/>
            </p:grpSpPr>
            <p:cxnSp>
              <p:nvCxnSpPr>
                <p:cNvPr id="165" name="Straight Connector 164"/>
                <p:cNvCxnSpPr/>
                <p:nvPr/>
              </p:nvCxnSpPr>
              <p:spPr>
                <a:xfrm>
                  <a:off x="5283138" y="4151997"/>
                  <a:ext cx="579580" cy="0"/>
                </a:xfrm>
                <a:prstGeom prst="line">
                  <a:avLst/>
                </a:prstGeom>
                <a:grpFill/>
                <a:ln w="44450" cap="flat" cmpd="sng" algn="ctr">
                  <a:solidFill>
                    <a:schemeClr val="tx2"/>
                  </a:solidFill>
                  <a:prstDash val="solid"/>
                </a:ln>
                <a:effectLst/>
              </p:spPr>
            </p:cxnSp>
            <p:sp>
              <p:nvSpPr>
                <p:cNvPr id="166" name="Freeform 165"/>
                <p:cNvSpPr/>
                <p:nvPr/>
              </p:nvSpPr>
              <p:spPr>
                <a:xfrm>
                  <a:off x="5203160" y="4056418"/>
                  <a:ext cx="106765" cy="105524"/>
                </a:xfrm>
                <a:custGeom>
                  <a:avLst/>
                  <a:gdLst>
                    <a:gd name="connsiteX0" fmla="*/ 0 w 294881"/>
                    <a:gd name="connsiteY0" fmla="*/ 0 h 181257"/>
                    <a:gd name="connsiteX1" fmla="*/ 0 w 294881"/>
                    <a:gd name="connsiteY1" fmla="*/ 0 h 181257"/>
                    <a:gd name="connsiteX2" fmla="*/ 0 w 294881"/>
                    <a:gd name="connsiteY2" fmla="*/ 181257 h 181257"/>
                    <a:gd name="connsiteX3" fmla="*/ 294881 w 294881"/>
                    <a:gd name="connsiteY3" fmla="*/ 175846 h 181257"/>
                    <a:gd name="connsiteX4" fmla="*/ 192079 w 294881"/>
                    <a:gd name="connsiteY4" fmla="*/ 91981 h 181257"/>
                    <a:gd name="connsiteX5" fmla="*/ 289470 w 294881"/>
                    <a:gd name="connsiteY5" fmla="*/ 5411 h 181257"/>
                    <a:gd name="connsiteX6" fmla="*/ 0 w 294881"/>
                    <a:gd name="connsiteY6" fmla="*/ 0 h 18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4881" h="181257">
                      <a:moveTo>
                        <a:pt x="0" y="0"/>
                      </a:moveTo>
                      <a:lnTo>
                        <a:pt x="0" y="0"/>
                      </a:lnTo>
                      <a:lnTo>
                        <a:pt x="0" y="181257"/>
                      </a:lnTo>
                      <a:lnTo>
                        <a:pt x="294881" y="175846"/>
                      </a:lnTo>
                      <a:lnTo>
                        <a:pt x="192079" y="91981"/>
                      </a:lnTo>
                      <a:lnTo>
                        <a:pt x="289470" y="5411"/>
                      </a:lnTo>
                      <a:lnTo>
                        <a:pt x="0" y="0"/>
                      </a:lnTo>
                      <a:close/>
                    </a:path>
                  </a:pathLst>
                </a:custGeom>
                <a:grpFill/>
                <a:ln w="25400" cap="flat" cmpd="sng" algn="ctr">
                  <a:solidFill>
                    <a:schemeClr val="tx2"/>
                  </a:solidFill>
                  <a:prstDash val="solid"/>
                </a:ln>
                <a:effectLst/>
              </p:spPr>
              <p:txBody>
                <a:bodyPr anchor="ctr"/>
                <a:lstStyle/>
                <a:p>
                  <a:pPr algn="ctr">
                    <a:defRPr/>
                  </a:pPr>
                  <a:endParaRPr lang="nl-NL" kern="0">
                    <a:solidFill>
                      <a:srgbClr val="FFFFFF"/>
                    </a:solidFill>
                    <a:latin typeface="Calibri"/>
                  </a:endParaRPr>
                </a:p>
              </p:txBody>
            </p:sp>
          </p:grpSp>
          <p:grpSp>
            <p:nvGrpSpPr>
              <p:cNvPr id="87" name="Group 58"/>
              <p:cNvGrpSpPr>
                <a:grpSpLocks/>
              </p:cNvGrpSpPr>
              <p:nvPr/>
            </p:nvGrpSpPr>
            <p:grpSpPr bwMode="auto">
              <a:xfrm rot="9998023">
                <a:off x="4021795" y="4139947"/>
                <a:ext cx="612468" cy="114392"/>
                <a:chOff x="5263693" y="4061222"/>
                <a:chExt cx="612468" cy="114392"/>
              </a:xfrm>
              <a:grpFill/>
            </p:grpSpPr>
            <p:cxnSp>
              <p:nvCxnSpPr>
                <p:cNvPr id="163" name="Straight Connector 162"/>
                <p:cNvCxnSpPr/>
                <p:nvPr/>
              </p:nvCxnSpPr>
              <p:spPr>
                <a:xfrm>
                  <a:off x="5313369" y="4125725"/>
                  <a:ext cx="562792" cy="0"/>
                </a:xfrm>
                <a:prstGeom prst="line">
                  <a:avLst/>
                </a:prstGeom>
                <a:grpFill/>
                <a:ln w="44450" cap="flat" cmpd="sng" algn="ctr">
                  <a:solidFill>
                    <a:schemeClr val="tx2"/>
                  </a:solidFill>
                  <a:prstDash val="solid"/>
                </a:ln>
                <a:effectLst/>
              </p:spPr>
            </p:cxnSp>
            <p:sp>
              <p:nvSpPr>
                <p:cNvPr id="164" name="Freeform 163"/>
                <p:cNvSpPr/>
                <p:nvPr/>
              </p:nvSpPr>
              <p:spPr>
                <a:xfrm>
                  <a:off x="5263693" y="4061222"/>
                  <a:ext cx="96727" cy="114392"/>
                </a:xfrm>
                <a:custGeom>
                  <a:avLst/>
                  <a:gdLst>
                    <a:gd name="connsiteX0" fmla="*/ 0 w 294881"/>
                    <a:gd name="connsiteY0" fmla="*/ 0 h 181257"/>
                    <a:gd name="connsiteX1" fmla="*/ 0 w 294881"/>
                    <a:gd name="connsiteY1" fmla="*/ 0 h 181257"/>
                    <a:gd name="connsiteX2" fmla="*/ 0 w 294881"/>
                    <a:gd name="connsiteY2" fmla="*/ 181257 h 181257"/>
                    <a:gd name="connsiteX3" fmla="*/ 294881 w 294881"/>
                    <a:gd name="connsiteY3" fmla="*/ 175846 h 181257"/>
                    <a:gd name="connsiteX4" fmla="*/ 192079 w 294881"/>
                    <a:gd name="connsiteY4" fmla="*/ 91981 h 181257"/>
                    <a:gd name="connsiteX5" fmla="*/ 289470 w 294881"/>
                    <a:gd name="connsiteY5" fmla="*/ 5411 h 181257"/>
                    <a:gd name="connsiteX6" fmla="*/ 0 w 294881"/>
                    <a:gd name="connsiteY6" fmla="*/ 0 h 18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4881" h="181257">
                      <a:moveTo>
                        <a:pt x="0" y="0"/>
                      </a:moveTo>
                      <a:lnTo>
                        <a:pt x="0" y="0"/>
                      </a:lnTo>
                      <a:lnTo>
                        <a:pt x="0" y="181257"/>
                      </a:lnTo>
                      <a:lnTo>
                        <a:pt x="294881" y="175846"/>
                      </a:lnTo>
                      <a:lnTo>
                        <a:pt x="192079" y="91981"/>
                      </a:lnTo>
                      <a:lnTo>
                        <a:pt x="289470" y="5411"/>
                      </a:lnTo>
                      <a:lnTo>
                        <a:pt x="0" y="0"/>
                      </a:lnTo>
                      <a:close/>
                    </a:path>
                  </a:pathLst>
                </a:custGeom>
                <a:grpFill/>
                <a:ln w="25400" cap="flat" cmpd="sng" algn="ctr">
                  <a:solidFill>
                    <a:schemeClr val="tx2"/>
                  </a:solidFill>
                  <a:prstDash val="solid"/>
                </a:ln>
                <a:effectLst/>
              </p:spPr>
              <p:txBody>
                <a:bodyPr anchor="ctr"/>
                <a:lstStyle/>
                <a:p>
                  <a:pPr algn="ctr">
                    <a:defRPr/>
                  </a:pPr>
                  <a:endParaRPr lang="nl-NL" kern="0">
                    <a:solidFill>
                      <a:srgbClr val="FFFFFF"/>
                    </a:solidFill>
                    <a:latin typeface="Calibri"/>
                  </a:endParaRPr>
                </a:p>
              </p:txBody>
            </p:sp>
          </p:grpSp>
          <p:grpSp>
            <p:nvGrpSpPr>
              <p:cNvPr id="88" name="Group 61"/>
              <p:cNvGrpSpPr>
                <a:grpSpLocks/>
              </p:cNvGrpSpPr>
              <p:nvPr/>
            </p:nvGrpSpPr>
            <p:grpSpPr bwMode="auto">
              <a:xfrm rot="-9405003">
                <a:off x="4096481" y="3723534"/>
                <a:ext cx="609232" cy="114392"/>
                <a:chOff x="5260606" y="4086809"/>
                <a:chExt cx="609232" cy="114392"/>
              </a:xfrm>
              <a:grpFill/>
            </p:grpSpPr>
            <p:cxnSp>
              <p:nvCxnSpPr>
                <p:cNvPr id="161" name="Straight Connector 160"/>
                <p:cNvCxnSpPr/>
                <p:nvPr/>
              </p:nvCxnSpPr>
              <p:spPr>
                <a:xfrm>
                  <a:off x="5342220" y="4097215"/>
                  <a:ext cx="527618" cy="0"/>
                </a:xfrm>
                <a:prstGeom prst="line">
                  <a:avLst/>
                </a:prstGeom>
                <a:grpFill/>
                <a:ln w="44450" cap="flat" cmpd="sng" algn="ctr">
                  <a:solidFill>
                    <a:schemeClr val="tx2"/>
                  </a:solidFill>
                  <a:prstDash val="solid"/>
                </a:ln>
                <a:effectLst/>
              </p:spPr>
            </p:cxnSp>
            <p:sp>
              <p:nvSpPr>
                <p:cNvPr id="162" name="Freeform 161"/>
                <p:cNvSpPr/>
                <p:nvPr/>
              </p:nvSpPr>
              <p:spPr>
                <a:xfrm>
                  <a:off x="5260606" y="4086809"/>
                  <a:ext cx="105524" cy="114392"/>
                </a:xfrm>
                <a:custGeom>
                  <a:avLst/>
                  <a:gdLst>
                    <a:gd name="connsiteX0" fmla="*/ 0 w 294881"/>
                    <a:gd name="connsiteY0" fmla="*/ 0 h 181257"/>
                    <a:gd name="connsiteX1" fmla="*/ 0 w 294881"/>
                    <a:gd name="connsiteY1" fmla="*/ 0 h 181257"/>
                    <a:gd name="connsiteX2" fmla="*/ 0 w 294881"/>
                    <a:gd name="connsiteY2" fmla="*/ 181257 h 181257"/>
                    <a:gd name="connsiteX3" fmla="*/ 294881 w 294881"/>
                    <a:gd name="connsiteY3" fmla="*/ 175846 h 181257"/>
                    <a:gd name="connsiteX4" fmla="*/ 192079 w 294881"/>
                    <a:gd name="connsiteY4" fmla="*/ 91981 h 181257"/>
                    <a:gd name="connsiteX5" fmla="*/ 289470 w 294881"/>
                    <a:gd name="connsiteY5" fmla="*/ 5411 h 181257"/>
                    <a:gd name="connsiteX6" fmla="*/ 0 w 294881"/>
                    <a:gd name="connsiteY6" fmla="*/ 0 h 18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4881" h="181257">
                      <a:moveTo>
                        <a:pt x="0" y="0"/>
                      </a:moveTo>
                      <a:lnTo>
                        <a:pt x="0" y="0"/>
                      </a:lnTo>
                      <a:lnTo>
                        <a:pt x="0" y="181257"/>
                      </a:lnTo>
                      <a:lnTo>
                        <a:pt x="294881" y="175846"/>
                      </a:lnTo>
                      <a:lnTo>
                        <a:pt x="192079" y="91981"/>
                      </a:lnTo>
                      <a:lnTo>
                        <a:pt x="289470" y="5411"/>
                      </a:lnTo>
                      <a:lnTo>
                        <a:pt x="0" y="0"/>
                      </a:lnTo>
                      <a:close/>
                    </a:path>
                  </a:pathLst>
                </a:custGeom>
                <a:grpFill/>
                <a:ln w="25400" cap="flat" cmpd="sng" algn="ctr">
                  <a:solidFill>
                    <a:schemeClr val="tx2"/>
                  </a:solidFill>
                  <a:prstDash val="solid"/>
                </a:ln>
                <a:effectLst/>
              </p:spPr>
              <p:txBody>
                <a:bodyPr anchor="ctr"/>
                <a:lstStyle/>
                <a:p>
                  <a:pPr algn="ctr">
                    <a:defRPr/>
                  </a:pPr>
                  <a:endParaRPr lang="nl-NL" kern="0">
                    <a:solidFill>
                      <a:srgbClr val="FFFFFF"/>
                    </a:solidFill>
                    <a:latin typeface="Calibri"/>
                  </a:endParaRPr>
                </a:p>
              </p:txBody>
            </p:sp>
          </p:grpSp>
          <p:grpSp>
            <p:nvGrpSpPr>
              <p:cNvPr id="89" name="Group 64"/>
              <p:cNvGrpSpPr>
                <a:grpSpLocks/>
              </p:cNvGrpSpPr>
              <p:nvPr/>
            </p:nvGrpSpPr>
            <p:grpSpPr bwMode="auto">
              <a:xfrm rot="-7306123">
                <a:off x="4311896" y="3491951"/>
                <a:ext cx="649938" cy="114314"/>
                <a:chOff x="5240764" y="4063727"/>
                <a:chExt cx="649938" cy="114314"/>
              </a:xfrm>
              <a:grpFill/>
            </p:grpSpPr>
            <p:cxnSp>
              <p:nvCxnSpPr>
                <p:cNvPr id="159" name="Straight Connector 158"/>
                <p:cNvCxnSpPr/>
                <p:nvPr/>
              </p:nvCxnSpPr>
              <p:spPr>
                <a:xfrm>
                  <a:off x="5311122" y="4117559"/>
                  <a:ext cx="579580" cy="0"/>
                </a:xfrm>
                <a:prstGeom prst="line">
                  <a:avLst/>
                </a:prstGeom>
                <a:grpFill/>
                <a:ln w="44450" cap="flat" cmpd="sng" algn="ctr">
                  <a:solidFill>
                    <a:schemeClr val="tx2"/>
                  </a:solidFill>
                  <a:prstDash val="solid"/>
                </a:ln>
                <a:effectLst/>
              </p:spPr>
            </p:cxnSp>
            <p:sp>
              <p:nvSpPr>
                <p:cNvPr id="160" name="Freeform 159"/>
                <p:cNvSpPr/>
                <p:nvPr/>
              </p:nvSpPr>
              <p:spPr>
                <a:xfrm>
                  <a:off x="5240764" y="4063727"/>
                  <a:ext cx="106765" cy="114314"/>
                </a:xfrm>
                <a:custGeom>
                  <a:avLst/>
                  <a:gdLst>
                    <a:gd name="connsiteX0" fmla="*/ 0 w 294881"/>
                    <a:gd name="connsiteY0" fmla="*/ 0 h 181257"/>
                    <a:gd name="connsiteX1" fmla="*/ 0 w 294881"/>
                    <a:gd name="connsiteY1" fmla="*/ 0 h 181257"/>
                    <a:gd name="connsiteX2" fmla="*/ 0 w 294881"/>
                    <a:gd name="connsiteY2" fmla="*/ 181257 h 181257"/>
                    <a:gd name="connsiteX3" fmla="*/ 294881 w 294881"/>
                    <a:gd name="connsiteY3" fmla="*/ 175846 h 181257"/>
                    <a:gd name="connsiteX4" fmla="*/ 192079 w 294881"/>
                    <a:gd name="connsiteY4" fmla="*/ 91981 h 181257"/>
                    <a:gd name="connsiteX5" fmla="*/ 289470 w 294881"/>
                    <a:gd name="connsiteY5" fmla="*/ 5411 h 181257"/>
                    <a:gd name="connsiteX6" fmla="*/ 0 w 294881"/>
                    <a:gd name="connsiteY6" fmla="*/ 0 h 18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4881" h="181257">
                      <a:moveTo>
                        <a:pt x="0" y="0"/>
                      </a:moveTo>
                      <a:lnTo>
                        <a:pt x="0" y="0"/>
                      </a:lnTo>
                      <a:lnTo>
                        <a:pt x="0" y="181257"/>
                      </a:lnTo>
                      <a:lnTo>
                        <a:pt x="294881" y="175846"/>
                      </a:lnTo>
                      <a:lnTo>
                        <a:pt x="192079" y="91981"/>
                      </a:lnTo>
                      <a:lnTo>
                        <a:pt x="289470" y="5411"/>
                      </a:lnTo>
                      <a:lnTo>
                        <a:pt x="0" y="0"/>
                      </a:lnTo>
                      <a:close/>
                    </a:path>
                  </a:pathLst>
                </a:custGeom>
                <a:grpFill/>
                <a:ln w="25400" cap="flat" cmpd="sng" algn="ctr">
                  <a:solidFill>
                    <a:schemeClr val="tx2"/>
                  </a:solidFill>
                  <a:prstDash val="solid"/>
                </a:ln>
                <a:effectLst/>
              </p:spPr>
              <p:txBody>
                <a:bodyPr anchor="ctr"/>
                <a:lstStyle/>
                <a:p>
                  <a:pPr algn="ctr">
                    <a:defRPr/>
                  </a:pPr>
                  <a:endParaRPr lang="nl-NL" kern="0">
                    <a:solidFill>
                      <a:srgbClr val="FFFFFF"/>
                    </a:solidFill>
                    <a:latin typeface="Calibri"/>
                  </a:endParaRPr>
                </a:p>
              </p:txBody>
            </p:sp>
          </p:grpSp>
          <p:grpSp>
            <p:nvGrpSpPr>
              <p:cNvPr id="90" name="Group 67"/>
              <p:cNvGrpSpPr>
                <a:grpSpLocks/>
              </p:cNvGrpSpPr>
              <p:nvPr/>
            </p:nvGrpSpPr>
            <p:grpSpPr bwMode="auto">
              <a:xfrm rot="-5400000">
                <a:off x="4622800" y="3461985"/>
                <a:ext cx="640588" cy="105524"/>
                <a:chOff x="5199934" y="4047678"/>
                <a:chExt cx="640588" cy="105524"/>
              </a:xfrm>
              <a:grpFill/>
            </p:grpSpPr>
            <p:cxnSp>
              <p:nvCxnSpPr>
                <p:cNvPr id="157" name="Straight Connector 156"/>
                <p:cNvCxnSpPr/>
                <p:nvPr/>
              </p:nvCxnSpPr>
              <p:spPr>
                <a:xfrm>
                  <a:off x="5276194" y="4100440"/>
                  <a:ext cx="564328" cy="0"/>
                </a:xfrm>
                <a:prstGeom prst="line">
                  <a:avLst/>
                </a:prstGeom>
                <a:grpFill/>
                <a:ln w="44450" cap="flat" cmpd="sng" algn="ctr">
                  <a:solidFill>
                    <a:schemeClr val="tx2"/>
                  </a:solidFill>
                  <a:prstDash val="solid"/>
                </a:ln>
                <a:effectLst/>
              </p:spPr>
            </p:cxnSp>
            <p:sp>
              <p:nvSpPr>
                <p:cNvPr id="158" name="Freeform 157"/>
                <p:cNvSpPr/>
                <p:nvPr/>
              </p:nvSpPr>
              <p:spPr>
                <a:xfrm>
                  <a:off x="5199934" y="4047678"/>
                  <a:ext cx="106765" cy="105524"/>
                </a:xfrm>
                <a:custGeom>
                  <a:avLst/>
                  <a:gdLst>
                    <a:gd name="connsiteX0" fmla="*/ 0 w 294881"/>
                    <a:gd name="connsiteY0" fmla="*/ 0 h 181257"/>
                    <a:gd name="connsiteX1" fmla="*/ 0 w 294881"/>
                    <a:gd name="connsiteY1" fmla="*/ 0 h 181257"/>
                    <a:gd name="connsiteX2" fmla="*/ 0 w 294881"/>
                    <a:gd name="connsiteY2" fmla="*/ 181257 h 181257"/>
                    <a:gd name="connsiteX3" fmla="*/ 294881 w 294881"/>
                    <a:gd name="connsiteY3" fmla="*/ 175846 h 181257"/>
                    <a:gd name="connsiteX4" fmla="*/ 192079 w 294881"/>
                    <a:gd name="connsiteY4" fmla="*/ 91981 h 181257"/>
                    <a:gd name="connsiteX5" fmla="*/ 289470 w 294881"/>
                    <a:gd name="connsiteY5" fmla="*/ 5411 h 181257"/>
                    <a:gd name="connsiteX6" fmla="*/ 0 w 294881"/>
                    <a:gd name="connsiteY6" fmla="*/ 0 h 18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4881" h="181257">
                      <a:moveTo>
                        <a:pt x="0" y="0"/>
                      </a:moveTo>
                      <a:lnTo>
                        <a:pt x="0" y="0"/>
                      </a:lnTo>
                      <a:lnTo>
                        <a:pt x="0" y="181257"/>
                      </a:lnTo>
                      <a:lnTo>
                        <a:pt x="294881" y="175846"/>
                      </a:lnTo>
                      <a:lnTo>
                        <a:pt x="192079" y="91981"/>
                      </a:lnTo>
                      <a:lnTo>
                        <a:pt x="289470" y="5411"/>
                      </a:lnTo>
                      <a:lnTo>
                        <a:pt x="0" y="0"/>
                      </a:lnTo>
                      <a:close/>
                    </a:path>
                  </a:pathLst>
                </a:custGeom>
                <a:grpFill/>
                <a:ln w="25400" cap="flat" cmpd="sng" algn="ctr">
                  <a:solidFill>
                    <a:schemeClr val="tx2"/>
                  </a:solidFill>
                  <a:prstDash val="solid"/>
                </a:ln>
                <a:effectLst/>
              </p:spPr>
              <p:txBody>
                <a:bodyPr anchor="ctr"/>
                <a:lstStyle/>
                <a:p>
                  <a:pPr algn="ctr">
                    <a:defRPr/>
                  </a:pPr>
                  <a:endParaRPr lang="nl-NL" kern="0">
                    <a:solidFill>
                      <a:srgbClr val="FFFFFF"/>
                    </a:solidFill>
                    <a:latin typeface="Calibri"/>
                  </a:endParaRPr>
                </a:p>
              </p:txBody>
            </p:sp>
          </p:grpSp>
          <p:grpSp>
            <p:nvGrpSpPr>
              <p:cNvPr id="91" name="Group 70"/>
              <p:cNvGrpSpPr>
                <a:grpSpLocks/>
              </p:cNvGrpSpPr>
              <p:nvPr/>
            </p:nvGrpSpPr>
            <p:grpSpPr bwMode="auto">
              <a:xfrm rot="-3948688">
                <a:off x="4865811" y="3457460"/>
                <a:ext cx="643934" cy="105524"/>
                <a:chOff x="5253617" y="3985431"/>
                <a:chExt cx="643934" cy="105524"/>
              </a:xfrm>
              <a:grpFill/>
            </p:grpSpPr>
            <p:cxnSp>
              <p:nvCxnSpPr>
                <p:cNvPr id="155" name="Straight Connector 154"/>
                <p:cNvCxnSpPr/>
                <p:nvPr/>
              </p:nvCxnSpPr>
              <p:spPr>
                <a:xfrm>
                  <a:off x="5317971" y="4038628"/>
                  <a:ext cx="579580" cy="0"/>
                </a:xfrm>
                <a:prstGeom prst="line">
                  <a:avLst/>
                </a:prstGeom>
                <a:grpFill/>
                <a:ln w="44450" cap="flat" cmpd="sng" algn="ctr">
                  <a:solidFill>
                    <a:schemeClr val="tx2"/>
                  </a:solidFill>
                  <a:prstDash val="solid"/>
                </a:ln>
                <a:effectLst/>
              </p:spPr>
            </p:cxnSp>
            <p:sp>
              <p:nvSpPr>
                <p:cNvPr id="156" name="Freeform 155"/>
                <p:cNvSpPr/>
                <p:nvPr/>
              </p:nvSpPr>
              <p:spPr>
                <a:xfrm>
                  <a:off x="5253617" y="3985431"/>
                  <a:ext cx="114388" cy="105524"/>
                </a:xfrm>
                <a:custGeom>
                  <a:avLst/>
                  <a:gdLst>
                    <a:gd name="connsiteX0" fmla="*/ 0 w 294881"/>
                    <a:gd name="connsiteY0" fmla="*/ 0 h 181257"/>
                    <a:gd name="connsiteX1" fmla="*/ 0 w 294881"/>
                    <a:gd name="connsiteY1" fmla="*/ 0 h 181257"/>
                    <a:gd name="connsiteX2" fmla="*/ 0 w 294881"/>
                    <a:gd name="connsiteY2" fmla="*/ 181257 h 181257"/>
                    <a:gd name="connsiteX3" fmla="*/ 294881 w 294881"/>
                    <a:gd name="connsiteY3" fmla="*/ 175846 h 181257"/>
                    <a:gd name="connsiteX4" fmla="*/ 192079 w 294881"/>
                    <a:gd name="connsiteY4" fmla="*/ 91981 h 181257"/>
                    <a:gd name="connsiteX5" fmla="*/ 289470 w 294881"/>
                    <a:gd name="connsiteY5" fmla="*/ 5411 h 181257"/>
                    <a:gd name="connsiteX6" fmla="*/ 0 w 294881"/>
                    <a:gd name="connsiteY6" fmla="*/ 0 h 18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4881" h="181257">
                      <a:moveTo>
                        <a:pt x="0" y="0"/>
                      </a:moveTo>
                      <a:lnTo>
                        <a:pt x="0" y="0"/>
                      </a:lnTo>
                      <a:lnTo>
                        <a:pt x="0" y="181257"/>
                      </a:lnTo>
                      <a:lnTo>
                        <a:pt x="294881" y="175846"/>
                      </a:lnTo>
                      <a:lnTo>
                        <a:pt x="192079" y="91981"/>
                      </a:lnTo>
                      <a:lnTo>
                        <a:pt x="289470" y="5411"/>
                      </a:lnTo>
                      <a:lnTo>
                        <a:pt x="0" y="0"/>
                      </a:lnTo>
                      <a:close/>
                    </a:path>
                  </a:pathLst>
                </a:custGeom>
                <a:grpFill/>
                <a:ln w="25400" cap="flat" cmpd="sng" algn="ctr">
                  <a:solidFill>
                    <a:schemeClr val="tx2"/>
                  </a:solidFill>
                  <a:prstDash val="solid"/>
                </a:ln>
                <a:effectLst/>
              </p:spPr>
              <p:txBody>
                <a:bodyPr anchor="ctr"/>
                <a:lstStyle/>
                <a:p>
                  <a:pPr algn="ctr">
                    <a:defRPr/>
                  </a:pPr>
                  <a:endParaRPr lang="nl-NL" kern="0">
                    <a:solidFill>
                      <a:srgbClr val="FFFFFF"/>
                    </a:solidFill>
                    <a:latin typeface="Calibri"/>
                  </a:endParaRPr>
                </a:p>
              </p:txBody>
            </p:sp>
          </p:grpSp>
        </p:grpSp>
        <p:grpSp>
          <p:nvGrpSpPr>
            <p:cNvPr id="92" name="Group 161"/>
            <p:cNvGrpSpPr>
              <a:grpSpLocks/>
            </p:cNvGrpSpPr>
            <p:nvPr/>
          </p:nvGrpSpPr>
          <p:grpSpPr bwMode="auto">
            <a:xfrm>
              <a:off x="1138981" y="4213631"/>
              <a:ext cx="289702" cy="281315"/>
              <a:chOff x="4039407" y="3189753"/>
              <a:chExt cx="1765196" cy="1758131"/>
            </a:xfrm>
            <a:grpFill/>
          </p:grpSpPr>
          <p:sp>
            <p:nvSpPr>
              <p:cNvPr id="113" name="Oval 112"/>
              <p:cNvSpPr/>
              <p:nvPr/>
            </p:nvSpPr>
            <p:spPr>
              <a:xfrm>
                <a:off x="4710072" y="3842662"/>
                <a:ext cx="492442" cy="503321"/>
              </a:xfrm>
              <a:prstGeom prst="ellipse">
                <a:avLst/>
              </a:prstGeom>
              <a:grpFill/>
              <a:ln w="25400" cap="flat" cmpd="sng" algn="ctr">
                <a:solidFill>
                  <a:schemeClr val="tx2"/>
                </a:solidFill>
                <a:prstDash val="solid"/>
              </a:ln>
              <a:effectLst/>
            </p:spPr>
            <p:txBody>
              <a:bodyPr anchor="ctr"/>
              <a:lstStyle/>
              <a:p>
                <a:pPr algn="ctr">
                  <a:defRPr/>
                </a:pPr>
                <a:endParaRPr lang="nl-NL" kern="0">
                  <a:solidFill>
                    <a:srgbClr val="FFFFFF"/>
                  </a:solidFill>
                  <a:latin typeface="Calibri"/>
                </a:endParaRPr>
              </a:p>
            </p:txBody>
          </p:sp>
          <p:grpSp>
            <p:nvGrpSpPr>
              <p:cNvPr id="114" name="Group 45"/>
              <p:cNvGrpSpPr>
                <a:grpSpLocks/>
              </p:cNvGrpSpPr>
              <p:nvPr/>
            </p:nvGrpSpPr>
            <p:grpSpPr bwMode="auto">
              <a:xfrm rot="-692702">
                <a:off x="5162196" y="3872309"/>
                <a:ext cx="642407" cy="83888"/>
                <a:chOff x="5198941" y="4046024"/>
                <a:chExt cx="642407" cy="83888"/>
              </a:xfrm>
              <a:grpFill/>
            </p:grpSpPr>
            <p:cxnSp>
              <p:nvCxnSpPr>
                <p:cNvPr id="142" name="Straight Connector 141"/>
                <p:cNvCxnSpPr/>
                <p:nvPr/>
              </p:nvCxnSpPr>
              <p:spPr>
                <a:xfrm>
                  <a:off x="5243381" y="4073300"/>
                  <a:ext cx="597967" cy="0"/>
                </a:xfrm>
                <a:prstGeom prst="line">
                  <a:avLst/>
                </a:prstGeom>
                <a:grpFill/>
                <a:ln w="44450" cap="flat" cmpd="sng" algn="ctr">
                  <a:solidFill>
                    <a:schemeClr val="tx2"/>
                  </a:solidFill>
                  <a:prstDash val="solid"/>
                </a:ln>
                <a:effectLst/>
              </p:spPr>
            </p:cxnSp>
            <p:sp>
              <p:nvSpPr>
                <p:cNvPr id="143" name="Freeform 142"/>
                <p:cNvSpPr/>
                <p:nvPr/>
              </p:nvSpPr>
              <p:spPr>
                <a:xfrm>
                  <a:off x="5198941" y="4046024"/>
                  <a:ext cx="105524" cy="83888"/>
                </a:xfrm>
                <a:custGeom>
                  <a:avLst/>
                  <a:gdLst>
                    <a:gd name="connsiteX0" fmla="*/ 0 w 294881"/>
                    <a:gd name="connsiteY0" fmla="*/ 0 h 181257"/>
                    <a:gd name="connsiteX1" fmla="*/ 0 w 294881"/>
                    <a:gd name="connsiteY1" fmla="*/ 0 h 181257"/>
                    <a:gd name="connsiteX2" fmla="*/ 0 w 294881"/>
                    <a:gd name="connsiteY2" fmla="*/ 181257 h 181257"/>
                    <a:gd name="connsiteX3" fmla="*/ 294881 w 294881"/>
                    <a:gd name="connsiteY3" fmla="*/ 175846 h 181257"/>
                    <a:gd name="connsiteX4" fmla="*/ 192079 w 294881"/>
                    <a:gd name="connsiteY4" fmla="*/ 91981 h 181257"/>
                    <a:gd name="connsiteX5" fmla="*/ 289470 w 294881"/>
                    <a:gd name="connsiteY5" fmla="*/ 5411 h 181257"/>
                    <a:gd name="connsiteX6" fmla="*/ 0 w 294881"/>
                    <a:gd name="connsiteY6" fmla="*/ 0 h 18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4881" h="181257">
                      <a:moveTo>
                        <a:pt x="0" y="0"/>
                      </a:moveTo>
                      <a:lnTo>
                        <a:pt x="0" y="0"/>
                      </a:lnTo>
                      <a:lnTo>
                        <a:pt x="0" y="181257"/>
                      </a:lnTo>
                      <a:lnTo>
                        <a:pt x="294881" y="175846"/>
                      </a:lnTo>
                      <a:lnTo>
                        <a:pt x="192079" y="91981"/>
                      </a:lnTo>
                      <a:lnTo>
                        <a:pt x="289470" y="5411"/>
                      </a:lnTo>
                      <a:lnTo>
                        <a:pt x="0" y="0"/>
                      </a:lnTo>
                      <a:close/>
                    </a:path>
                  </a:pathLst>
                </a:custGeom>
                <a:grpFill/>
                <a:ln w="25400" cap="flat" cmpd="sng" algn="ctr">
                  <a:solidFill>
                    <a:schemeClr val="tx2"/>
                  </a:solidFill>
                  <a:prstDash val="solid"/>
                </a:ln>
                <a:effectLst/>
              </p:spPr>
              <p:txBody>
                <a:bodyPr anchor="ctr"/>
                <a:lstStyle/>
                <a:p>
                  <a:pPr algn="ctr">
                    <a:defRPr/>
                  </a:pPr>
                  <a:endParaRPr lang="nl-NL" kern="0">
                    <a:solidFill>
                      <a:srgbClr val="FFFFFF"/>
                    </a:solidFill>
                    <a:latin typeface="Calibri"/>
                  </a:endParaRPr>
                </a:p>
              </p:txBody>
            </p:sp>
          </p:grpSp>
          <p:grpSp>
            <p:nvGrpSpPr>
              <p:cNvPr id="115" name="Group 46"/>
              <p:cNvGrpSpPr>
                <a:grpSpLocks/>
              </p:cNvGrpSpPr>
              <p:nvPr/>
            </p:nvGrpSpPr>
            <p:grpSpPr bwMode="auto">
              <a:xfrm rot="1007147">
                <a:off x="5208995" y="4181409"/>
                <a:ext cx="594910" cy="106764"/>
                <a:chOff x="5240669" y="4037035"/>
                <a:chExt cx="594910" cy="106764"/>
              </a:xfrm>
              <a:grpFill/>
            </p:grpSpPr>
            <p:cxnSp>
              <p:nvCxnSpPr>
                <p:cNvPr id="140" name="Straight Connector 139"/>
                <p:cNvCxnSpPr/>
                <p:nvPr/>
              </p:nvCxnSpPr>
              <p:spPr>
                <a:xfrm>
                  <a:off x="5272787" y="4099562"/>
                  <a:ext cx="562792" cy="0"/>
                </a:xfrm>
                <a:prstGeom prst="line">
                  <a:avLst/>
                </a:prstGeom>
                <a:grpFill/>
                <a:ln w="44450" cap="flat" cmpd="sng" algn="ctr">
                  <a:solidFill>
                    <a:schemeClr val="tx2"/>
                  </a:solidFill>
                  <a:prstDash val="solid"/>
                </a:ln>
                <a:effectLst/>
              </p:spPr>
            </p:cxnSp>
            <p:sp>
              <p:nvSpPr>
                <p:cNvPr id="141" name="Freeform 140"/>
                <p:cNvSpPr/>
                <p:nvPr/>
              </p:nvSpPr>
              <p:spPr>
                <a:xfrm>
                  <a:off x="5240669" y="4037035"/>
                  <a:ext cx="87936" cy="106764"/>
                </a:xfrm>
                <a:custGeom>
                  <a:avLst/>
                  <a:gdLst>
                    <a:gd name="connsiteX0" fmla="*/ 0 w 294881"/>
                    <a:gd name="connsiteY0" fmla="*/ 0 h 181257"/>
                    <a:gd name="connsiteX1" fmla="*/ 0 w 294881"/>
                    <a:gd name="connsiteY1" fmla="*/ 0 h 181257"/>
                    <a:gd name="connsiteX2" fmla="*/ 0 w 294881"/>
                    <a:gd name="connsiteY2" fmla="*/ 181257 h 181257"/>
                    <a:gd name="connsiteX3" fmla="*/ 294881 w 294881"/>
                    <a:gd name="connsiteY3" fmla="*/ 175846 h 181257"/>
                    <a:gd name="connsiteX4" fmla="*/ 192079 w 294881"/>
                    <a:gd name="connsiteY4" fmla="*/ 91981 h 181257"/>
                    <a:gd name="connsiteX5" fmla="*/ 289470 w 294881"/>
                    <a:gd name="connsiteY5" fmla="*/ 5411 h 181257"/>
                    <a:gd name="connsiteX6" fmla="*/ 0 w 294881"/>
                    <a:gd name="connsiteY6" fmla="*/ 0 h 18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4881" h="181257">
                      <a:moveTo>
                        <a:pt x="0" y="0"/>
                      </a:moveTo>
                      <a:lnTo>
                        <a:pt x="0" y="0"/>
                      </a:lnTo>
                      <a:lnTo>
                        <a:pt x="0" y="181257"/>
                      </a:lnTo>
                      <a:lnTo>
                        <a:pt x="294881" y="175846"/>
                      </a:lnTo>
                      <a:lnTo>
                        <a:pt x="192079" y="91981"/>
                      </a:lnTo>
                      <a:lnTo>
                        <a:pt x="289470" y="5411"/>
                      </a:lnTo>
                      <a:lnTo>
                        <a:pt x="0" y="0"/>
                      </a:lnTo>
                      <a:close/>
                    </a:path>
                  </a:pathLst>
                </a:custGeom>
                <a:grpFill/>
                <a:ln w="25400" cap="flat" cmpd="sng" algn="ctr">
                  <a:solidFill>
                    <a:schemeClr val="tx2"/>
                  </a:solidFill>
                  <a:prstDash val="solid"/>
                </a:ln>
                <a:effectLst/>
              </p:spPr>
              <p:txBody>
                <a:bodyPr anchor="ctr"/>
                <a:lstStyle/>
                <a:p>
                  <a:pPr algn="ctr">
                    <a:defRPr/>
                  </a:pPr>
                  <a:endParaRPr lang="nl-NL" kern="0">
                    <a:solidFill>
                      <a:srgbClr val="FFFFFF"/>
                    </a:solidFill>
                    <a:latin typeface="Calibri"/>
                  </a:endParaRPr>
                </a:p>
              </p:txBody>
            </p:sp>
          </p:grpSp>
          <p:grpSp>
            <p:nvGrpSpPr>
              <p:cNvPr id="116" name="Group 49"/>
              <p:cNvGrpSpPr>
                <a:grpSpLocks/>
              </p:cNvGrpSpPr>
              <p:nvPr/>
            </p:nvGrpSpPr>
            <p:grpSpPr bwMode="auto">
              <a:xfrm rot="2980077">
                <a:off x="4969209" y="4471907"/>
                <a:ext cx="655342" cy="105524"/>
                <a:chOff x="5182791" y="4024551"/>
                <a:chExt cx="655342" cy="105524"/>
              </a:xfrm>
              <a:grpFill/>
            </p:grpSpPr>
            <p:cxnSp>
              <p:nvCxnSpPr>
                <p:cNvPr id="138" name="Straight Connector 137"/>
                <p:cNvCxnSpPr/>
                <p:nvPr/>
              </p:nvCxnSpPr>
              <p:spPr>
                <a:xfrm>
                  <a:off x="5243301" y="4068078"/>
                  <a:ext cx="594832" cy="0"/>
                </a:xfrm>
                <a:prstGeom prst="line">
                  <a:avLst/>
                </a:prstGeom>
                <a:grpFill/>
                <a:ln w="44450" cap="flat" cmpd="sng" algn="ctr">
                  <a:solidFill>
                    <a:schemeClr val="tx2"/>
                  </a:solidFill>
                  <a:prstDash val="solid"/>
                </a:ln>
                <a:effectLst/>
              </p:spPr>
            </p:cxnSp>
            <p:sp>
              <p:nvSpPr>
                <p:cNvPr id="139" name="Freeform 138"/>
                <p:cNvSpPr/>
                <p:nvPr/>
              </p:nvSpPr>
              <p:spPr>
                <a:xfrm>
                  <a:off x="5182791" y="4024551"/>
                  <a:ext cx="122017" cy="105524"/>
                </a:xfrm>
                <a:custGeom>
                  <a:avLst/>
                  <a:gdLst>
                    <a:gd name="connsiteX0" fmla="*/ 0 w 294881"/>
                    <a:gd name="connsiteY0" fmla="*/ 0 h 181257"/>
                    <a:gd name="connsiteX1" fmla="*/ 0 w 294881"/>
                    <a:gd name="connsiteY1" fmla="*/ 0 h 181257"/>
                    <a:gd name="connsiteX2" fmla="*/ 0 w 294881"/>
                    <a:gd name="connsiteY2" fmla="*/ 181257 h 181257"/>
                    <a:gd name="connsiteX3" fmla="*/ 294881 w 294881"/>
                    <a:gd name="connsiteY3" fmla="*/ 175846 h 181257"/>
                    <a:gd name="connsiteX4" fmla="*/ 192079 w 294881"/>
                    <a:gd name="connsiteY4" fmla="*/ 91981 h 181257"/>
                    <a:gd name="connsiteX5" fmla="*/ 289470 w 294881"/>
                    <a:gd name="connsiteY5" fmla="*/ 5411 h 181257"/>
                    <a:gd name="connsiteX6" fmla="*/ 0 w 294881"/>
                    <a:gd name="connsiteY6" fmla="*/ 0 h 18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4881" h="181257">
                      <a:moveTo>
                        <a:pt x="0" y="0"/>
                      </a:moveTo>
                      <a:lnTo>
                        <a:pt x="0" y="0"/>
                      </a:lnTo>
                      <a:lnTo>
                        <a:pt x="0" y="181257"/>
                      </a:lnTo>
                      <a:lnTo>
                        <a:pt x="294881" y="175846"/>
                      </a:lnTo>
                      <a:lnTo>
                        <a:pt x="192079" y="91981"/>
                      </a:lnTo>
                      <a:lnTo>
                        <a:pt x="289470" y="5411"/>
                      </a:lnTo>
                      <a:lnTo>
                        <a:pt x="0" y="0"/>
                      </a:lnTo>
                      <a:close/>
                    </a:path>
                  </a:pathLst>
                </a:custGeom>
                <a:grpFill/>
                <a:ln w="25400" cap="flat" cmpd="sng" algn="ctr">
                  <a:solidFill>
                    <a:schemeClr val="tx2"/>
                  </a:solidFill>
                  <a:prstDash val="solid"/>
                </a:ln>
                <a:effectLst/>
              </p:spPr>
              <p:txBody>
                <a:bodyPr anchor="ctr"/>
                <a:lstStyle/>
                <a:p>
                  <a:pPr algn="ctr">
                    <a:defRPr/>
                  </a:pPr>
                  <a:endParaRPr lang="nl-NL" kern="0">
                    <a:solidFill>
                      <a:srgbClr val="FFFFFF"/>
                    </a:solidFill>
                    <a:latin typeface="Calibri"/>
                  </a:endParaRPr>
                </a:p>
              </p:txBody>
            </p:sp>
          </p:grpSp>
          <p:grpSp>
            <p:nvGrpSpPr>
              <p:cNvPr id="117" name="Group 52"/>
              <p:cNvGrpSpPr>
                <a:grpSpLocks/>
              </p:cNvGrpSpPr>
              <p:nvPr/>
            </p:nvGrpSpPr>
            <p:grpSpPr bwMode="auto">
              <a:xfrm rot="5691117">
                <a:off x="4595293" y="4593725"/>
                <a:ext cx="602794" cy="105524"/>
                <a:chOff x="5199662" y="4045102"/>
                <a:chExt cx="602794" cy="105524"/>
              </a:xfrm>
              <a:grpFill/>
            </p:grpSpPr>
            <p:cxnSp>
              <p:nvCxnSpPr>
                <p:cNvPr id="136" name="Straight Connector 135"/>
                <p:cNvCxnSpPr/>
                <p:nvPr/>
              </p:nvCxnSpPr>
              <p:spPr>
                <a:xfrm>
                  <a:off x="5238128" y="4089356"/>
                  <a:ext cx="564328" cy="0"/>
                </a:xfrm>
                <a:prstGeom prst="line">
                  <a:avLst/>
                </a:prstGeom>
                <a:grpFill/>
                <a:ln w="44450" cap="flat" cmpd="sng" algn="ctr">
                  <a:solidFill>
                    <a:schemeClr val="tx2"/>
                  </a:solidFill>
                  <a:prstDash val="solid"/>
                </a:ln>
                <a:effectLst/>
              </p:spPr>
            </p:cxnSp>
            <p:sp>
              <p:nvSpPr>
                <p:cNvPr id="137" name="Freeform 136"/>
                <p:cNvSpPr/>
                <p:nvPr/>
              </p:nvSpPr>
              <p:spPr>
                <a:xfrm>
                  <a:off x="5199662" y="4045102"/>
                  <a:ext cx="106765" cy="105524"/>
                </a:xfrm>
                <a:custGeom>
                  <a:avLst/>
                  <a:gdLst>
                    <a:gd name="connsiteX0" fmla="*/ 0 w 294881"/>
                    <a:gd name="connsiteY0" fmla="*/ 0 h 181257"/>
                    <a:gd name="connsiteX1" fmla="*/ 0 w 294881"/>
                    <a:gd name="connsiteY1" fmla="*/ 0 h 181257"/>
                    <a:gd name="connsiteX2" fmla="*/ 0 w 294881"/>
                    <a:gd name="connsiteY2" fmla="*/ 181257 h 181257"/>
                    <a:gd name="connsiteX3" fmla="*/ 294881 w 294881"/>
                    <a:gd name="connsiteY3" fmla="*/ 175846 h 181257"/>
                    <a:gd name="connsiteX4" fmla="*/ 192079 w 294881"/>
                    <a:gd name="connsiteY4" fmla="*/ 91981 h 181257"/>
                    <a:gd name="connsiteX5" fmla="*/ 289470 w 294881"/>
                    <a:gd name="connsiteY5" fmla="*/ 5411 h 181257"/>
                    <a:gd name="connsiteX6" fmla="*/ 0 w 294881"/>
                    <a:gd name="connsiteY6" fmla="*/ 0 h 18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4881" h="181257">
                      <a:moveTo>
                        <a:pt x="0" y="0"/>
                      </a:moveTo>
                      <a:lnTo>
                        <a:pt x="0" y="0"/>
                      </a:lnTo>
                      <a:lnTo>
                        <a:pt x="0" y="181257"/>
                      </a:lnTo>
                      <a:lnTo>
                        <a:pt x="294881" y="175846"/>
                      </a:lnTo>
                      <a:lnTo>
                        <a:pt x="192079" y="91981"/>
                      </a:lnTo>
                      <a:lnTo>
                        <a:pt x="289470" y="5411"/>
                      </a:lnTo>
                      <a:lnTo>
                        <a:pt x="0" y="0"/>
                      </a:lnTo>
                      <a:close/>
                    </a:path>
                  </a:pathLst>
                </a:custGeom>
                <a:grpFill/>
                <a:ln w="25400" cap="flat" cmpd="sng" algn="ctr">
                  <a:solidFill>
                    <a:schemeClr val="tx2"/>
                  </a:solidFill>
                  <a:prstDash val="solid"/>
                </a:ln>
                <a:effectLst/>
              </p:spPr>
              <p:txBody>
                <a:bodyPr anchor="ctr"/>
                <a:lstStyle/>
                <a:p>
                  <a:pPr algn="ctr">
                    <a:defRPr/>
                  </a:pPr>
                  <a:endParaRPr lang="nl-NL" kern="0">
                    <a:solidFill>
                      <a:srgbClr val="FFFFFF"/>
                    </a:solidFill>
                    <a:latin typeface="Calibri"/>
                  </a:endParaRPr>
                </a:p>
              </p:txBody>
            </p:sp>
          </p:grpSp>
          <p:grpSp>
            <p:nvGrpSpPr>
              <p:cNvPr id="118" name="Group 55"/>
              <p:cNvGrpSpPr>
                <a:grpSpLocks/>
              </p:cNvGrpSpPr>
              <p:nvPr/>
            </p:nvGrpSpPr>
            <p:grpSpPr bwMode="auto">
              <a:xfrm rot="7873029">
                <a:off x="4199472" y="4441642"/>
                <a:ext cx="669327" cy="105524"/>
                <a:chOff x="5181776" y="4080003"/>
                <a:chExt cx="669327" cy="105524"/>
              </a:xfrm>
              <a:grpFill/>
            </p:grpSpPr>
            <p:cxnSp>
              <p:nvCxnSpPr>
                <p:cNvPr id="134" name="Straight Connector 133"/>
                <p:cNvCxnSpPr/>
                <p:nvPr/>
              </p:nvCxnSpPr>
              <p:spPr>
                <a:xfrm>
                  <a:off x="5263899" y="4138356"/>
                  <a:ext cx="587204" cy="0"/>
                </a:xfrm>
                <a:prstGeom prst="line">
                  <a:avLst/>
                </a:prstGeom>
                <a:grpFill/>
                <a:ln w="44450" cap="flat" cmpd="sng" algn="ctr">
                  <a:solidFill>
                    <a:schemeClr val="tx2"/>
                  </a:solidFill>
                  <a:prstDash val="solid"/>
                </a:ln>
                <a:effectLst/>
              </p:spPr>
            </p:cxnSp>
            <p:sp>
              <p:nvSpPr>
                <p:cNvPr id="135" name="Freeform 134"/>
                <p:cNvSpPr/>
                <p:nvPr/>
              </p:nvSpPr>
              <p:spPr>
                <a:xfrm>
                  <a:off x="5181776" y="4080003"/>
                  <a:ext cx="114388" cy="105524"/>
                </a:xfrm>
                <a:custGeom>
                  <a:avLst/>
                  <a:gdLst>
                    <a:gd name="connsiteX0" fmla="*/ 0 w 294881"/>
                    <a:gd name="connsiteY0" fmla="*/ 0 h 181257"/>
                    <a:gd name="connsiteX1" fmla="*/ 0 w 294881"/>
                    <a:gd name="connsiteY1" fmla="*/ 0 h 181257"/>
                    <a:gd name="connsiteX2" fmla="*/ 0 w 294881"/>
                    <a:gd name="connsiteY2" fmla="*/ 181257 h 181257"/>
                    <a:gd name="connsiteX3" fmla="*/ 294881 w 294881"/>
                    <a:gd name="connsiteY3" fmla="*/ 175846 h 181257"/>
                    <a:gd name="connsiteX4" fmla="*/ 192079 w 294881"/>
                    <a:gd name="connsiteY4" fmla="*/ 91981 h 181257"/>
                    <a:gd name="connsiteX5" fmla="*/ 289470 w 294881"/>
                    <a:gd name="connsiteY5" fmla="*/ 5411 h 181257"/>
                    <a:gd name="connsiteX6" fmla="*/ 0 w 294881"/>
                    <a:gd name="connsiteY6" fmla="*/ 0 h 18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4881" h="181257">
                      <a:moveTo>
                        <a:pt x="0" y="0"/>
                      </a:moveTo>
                      <a:lnTo>
                        <a:pt x="0" y="0"/>
                      </a:lnTo>
                      <a:lnTo>
                        <a:pt x="0" y="181257"/>
                      </a:lnTo>
                      <a:lnTo>
                        <a:pt x="294881" y="175846"/>
                      </a:lnTo>
                      <a:lnTo>
                        <a:pt x="192079" y="91981"/>
                      </a:lnTo>
                      <a:lnTo>
                        <a:pt x="289470" y="5411"/>
                      </a:lnTo>
                      <a:lnTo>
                        <a:pt x="0" y="0"/>
                      </a:lnTo>
                      <a:close/>
                    </a:path>
                  </a:pathLst>
                </a:custGeom>
                <a:grpFill/>
                <a:ln w="25400" cap="flat" cmpd="sng" algn="ctr">
                  <a:solidFill>
                    <a:schemeClr val="tx2"/>
                  </a:solidFill>
                  <a:prstDash val="solid"/>
                </a:ln>
                <a:effectLst/>
              </p:spPr>
              <p:txBody>
                <a:bodyPr anchor="ctr"/>
                <a:lstStyle/>
                <a:p>
                  <a:pPr algn="ctr">
                    <a:defRPr/>
                  </a:pPr>
                  <a:endParaRPr lang="nl-NL" kern="0">
                    <a:solidFill>
                      <a:srgbClr val="FFFFFF"/>
                    </a:solidFill>
                    <a:latin typeface="Calibri"/>
                  </a:endParaRPr>
                </a:p>
              </p:txBody>
            </p:sp>
          </p:grpSp>
          <p:grpSp>
            <p:nvGrpSpPr>
              <p:cNvPr id="119" name="Group 58"/>
              <p:cNvGrpSpPr>
                <a:grpSpLocks/>
              </p:cNvGrpSpPr>
              <p:nvPr/>
            </p:nvGrpSpPr>
            <p:grpSpPr bwMode="auto">
              <a:xfrm rot="9998023">
                <a:off x="4039407" y="4157991"/>
                <a:ext cx="660514" cy="106764"/>
                <a:chOff x="5202453" y="4041567"/>
                <a:chExt cx="660514" cy="106764"/>
              </a:xfrm>
              <a:grpFill/>
            </p:grpSpPr>
            <p:cxnSp>
              <p:nvCxnSpPr>
                <p:cNvPr id="132" name="Straight Connector 131"/>
                <p:cNvCxnSpPr/>
                <p:nvPr/>
              </p:nvCxnSpPr>
              <p:spPr>
                <a:xfrm>
                  <a:off x="5326558" y="4125725"/>
                  <a:ext cx="536409" cy="0"/>
                </a:xfrm>
                <a:prstGeom prst="line">
                  <a:avLst/>
                </a:prstGeom>
                <a:grpFill/>
                <a:ln w="44450" cap="flat" cmpd="sng" algn="ctr">
                  <a:solidFill>
                    <a:schemeClr val="tx2"/>
                  </a:solidFill>
                  <a:prstDash val="solid"/>
                </a:ln>
                <a:effectLst/>
              </p:spPr>
            </p:cxnSp>
            <p:sp>
              <p:nvSpPr>
                <p:cNvPr id="133" name="Freeform 132"/>
                <p:cNvSpPr/>
                <p:nvPr/>
              </p:nvSpPr>
              <p:spPr>
                <a:xfrm>
                  <a:off x="5202453" y="4041567"/>
                  <a:ext cx="105524" cy="106764"/>
                </a:xfrm>
                <a:custGeom>
                  <a:avLst/>
                  <a:gdLst>
                    <a:gd name="connsiteX0" fmla="*/ 0 w 294881"/>
                    <a:gd name="connsiteY0" fmla="*/ 0 h 181257"/>
                    <a:gd name="connsiteX1" fmla="*/ 0 w 294881"/>
                    <a:gd name="connsiteY1" fmla="*/ 0 h 181257"/>
                    <a:gd name="connsiteX2" fmla="*/ 0 w 294881"/>
                    <a:gd name="connsiteY2" fmla="*/ 181257 h 181257"/>
                    <a:gd name="connsiteX3" fmla="*/ 294881 w 294881"/>
                    <a:gd name="connsiteY3" fmla="*/ 175846 h 181257"/>
                    <a:gd name="connsiteX4" fmla="*/ 192079 w 294881"/>
                    <a:gd name="connsiteY4" fmla="*/ 91981 h 181257"/>
                    <a:gd name="connsiteX5" fmla="*/ 289470 w 294881"/>
                    <a:gd name="connsiteY5" fmla="*/ 5411 h 181257"/>
                    <a:gd name="connsiteX6" fmla="*/ 0 w 294881"/>
                    <a:gd name="connsiteY6" fmla="*/ 0 h 18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4881" h="181257">
                      <a:moveTo>
                        <a:pt x="0" y="0"/>
                      </a:moveTo>
                      <a:lnTo>
                        <a:pt x="0" y="0"/>
                      </a:lnTo>
                      <a:lnTo>
                        <a:pt x="0" y="181257"/>
                      </a:lnTo>
                      <a:lnTo>
                        <a:pt x="294881" y="175846"/>
                      </a:lnTo>
                      <a:lnTo>
                        <a:pt x="192079" y="91981"/>
                      </a:lnTo>
                      <a:lnTo>
                        <a:pt x="289470" y="5411"/>
                      </a:lnTo>
                      <a:lnTo>
                        <a:pt x="0" y="0"/>
                      </a:lnTo>
                      <a:close/>
                    </a:path>
                  </a:pathLst>
                </a:custGeom>
                <a:grpFill/>
                <a:ln w="25400" cap="flat" cmpd="sng" algn="ctr">
                  <a:solidFill>
                    <a:schemeClr val="tx2"/>
                  </a:solidFill>
                  <a:prstDash val="solid"/>
                </a:ln>
                <a:effectLst/>
              </p:spPr>
              <p:txBody>
                <a:bodyPr anchor="ctr"/>
                <a:lstStyle/>
                <a:p>
                  <a:pPr algn="ctr">
                    <a:defRPr/>
                  </a:pPr>
                  <a:endParaRPr lang="nl-NL" kern="0">
                    <a:solidFill>
                      <a:srgbClr val="FFFFFF"/>
                    </a:solidFill>
                    <a:latin typeface="Calibri"/>
                  </a:endParaRPr>
                </a:p>
              </p:txBody>
            </p:sp>
          </p:grpSp>
          <p:grpSp>
            <p:nvGrpSpPr>
              <p:cNvPr id="120" name="Group 61"/>
              <p:cNvGrpSpPr>
                <a:grpSpLocks/>
              </p:cNvGrpSpPr>
              <p:nvPr/>
            </p:nvGrpSpPr>
            <p:grpSpPr bwMode="auto">
              <a:xfrm rot="-9405003">
                <a:off x="4124383" y="3735069"/>
                <a:ext cx="594501" cy="129639"/>
                <a:chOff x="5241540" y="4069689"/>
                <a:chExt cx="594501" cy="129639"/>
              </a:xfrm>
              <a:grpFill/>
            </p:grpSpPr>
            <p:cxnSp>
              <p:nvCxnSpPr>
                <p:cNvPr id="130" name="Straight Connector 129"/>
                <p:cNvCxnSpPr/>
                <p:nvPr/>
              </p:nvCxnSpPr>
              <p:spPr>
                <a:xfrm>
                  <a:off x="5273249" y="4099760"/>
                  <a:ext cx="562792" cy="0"/>
                </a:xfrm>
                <a:prstGeom prst="line">
                  <a:avLst/>
                </a:prstGeom>
                <a:grpFill/>
                <a:ln w="44450" cap="flat" cmpd="sng" algn="ctr">
                  <a:solidFill>
                    <a:schemeClr val="tx2"/>
                  </a:solidFill>
                  <a:prstDash val="solid"/>
                </a:ln>
                <a:effectLst/>
              </p:spPr>
            </p:cxnSp>
            <p:sp>
              <p:nvSpPr>
                <p:cNvPr id="131" name="Freeform 130"/>
                <p:cNvSpPr/>
                <p:nvPr/>
              </p:nvSpPr>
              <p:spPr>
                <a:xfrm>
                  <a:off x="5241540" y="4069689"/>
                  <a:ext cx="105524" cy="129639"/>
                </a:xfrm>
                <a:custGeom>
                  <a:avLst/>
                  <a:gdLst>
                    <a:gd name="connsiteX0" fmla="*/ 0 w 294881"/>
                    <a:gd name="connsiteY0" fmla="*/ 0 h 181257"/>
                    <a:gd name="connsiteX1" fmla="*/ 0 w 294881"/>
                    <a:gd name="connsiteY1" fmla="*/ 0 h 181257"/>
                    <a:gd name="connsiteX2" fmla="*/ 0 w 294881"/>
                    <a:gd name="connsiteY2" fmla="*/ 181257 h 181257"/>
                    <a:gd name="connsiteX3" fmla="*/ 294881 w 294881"/>
                    <a:gd name="connsiteY3" fmla="*/ 175846 h 181257"/>
                    <a:gd name="connsiteX4" fmla="*/ 192079 w 294881"/>
                    <a:gd name="connsiteY4" fmla="*/ 91981 h 181257"/>
                    <a:gd name="connsiteX5" fmla="*/ 289470 w 294881"/>
                    <a:gd name="connsiteY5" fmla="*/ 5411 h 181257"/>
                    <a:gd name="connsiteX6" fmla="*/ 0 w 294881"/>
                    <a:gd name="connsiteY6" fmla="*/ 0 h 18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4881" h="181257">
                      <a:moveTo>
                        <a:pt x="0" y="0"/>
                      </a:moveTo>
                      <a:lnTo>
                        <a:pt x="0" y="0"/>
                      </a:lnTo>
                      <a:lnTo>
                        <a:pt x="0" y="181257"/>
                      </a:lnTo>
                      <a:lnTo>
                        <a:pt x="294881" y="175846"/>
                      </a:lnTo>
                      <a:lnTo>
                        <a:pt x="192079" y="91981"/>
                      </a:lnTo>
                      <a:lnTo>
                        <a:pt x="289470" y="5411"/>
                      </a:lnTo>
                      <a:lnTo>
                        <a:pt x="0" y="0"/>
                      </a:lnTo>
                      <a:close/>
                    </a:path>
                  </a:pathLst>
                </a:custGeom>
                <a:grpFill/>
                <a:ln w="25400" cap="flat" cmpd="sng" algn="ctr">
                  <a:solidFill>
                    <a:schemeClr val="tx2"/>
                  </a:solidFill>
                  <a:prstDash val="solid"/>
                </a:ln>
                <a:effectLst/>
              </p:spPr>
              <p:txBody>
                <a:bodyPr anchor="ctr"/>
                <a:lstStyle/>
                <a:p>
                  <a:pPr algn="ctr">
                    <a:defRPr/>
                  </a:pPr>
                  <a:endParaRPr lang="nl-NL" kern="0">
                    <a:solidFill>
                      <a:srgbClr val="FFFFFF"/>
                    </a:solidFill>
                    <a:latin typeface="Calibri"/>
                  </a:endParaRPr>
                </a:p>
              </p:txBody>
            </p:sp>
          </p:grpSp>
          <p:grpSp>
            <p:nvGrpSpPr>
              <p:cNvPr id="121" name="Group 64"/>
              <p:cNvGrpSpPr>
                <a:grpSpLocks/>
              </p:cNvGrpSpPr>
              <p:nvPr/>
            </p:nvGrpSpPr>
            <p:grpSpPr bwMode="auto">
              <a:xfrm rot="-7306123">
                <a:off x="4332838" y="3473811"/>
                <a:ext cx="660140" cy="105524"/>
                <a:chOff x="5241111" y="4102127"/>
                <a:chExt cx="660140" cy="105524"/>
              </a:xfrm>
              <a:grpFill/>
            </p:grpSpPr>
            <p:cxnSp>
              <p:nvCxnSpPr>
                <p:cNvPr id="128" name="Straight Connector 127"/>
                <p:cNvCxnSpPr/>
                <p:nvPr/>
              </p:nvCxnSpPr>
              <p:spPr>
                <a:xfrm>
                  <a:off x="5306419" y="4145510"/>
                  <a:ext cx="594832" cy="0"/>
                </a:xfrm>
                <a:prstGeom prst="line">
                  <a:avLst/>
                </a:prstGeom>
                <a:grpFill/>
                <a:ln w="44450" cap="flat" cmpd="sng" algn="ctr">
                  <a:solidFill>
                    <a:schemeClr val="tx2"/>
                  </a:solidFill>
                  <a:prstDash val="solid"/>
                </a:ln>
                <a:effectLst/>
              </p:spPr>
            </p:cxnSp>
            <p:sp>
              <p:nvSpPr>
                <p:cNvPr id="129" name="Freeform 128"/>
                <p:cNvSpPr/>
                <p:nvPr/>
              </p:nvSpPr>
              <p:spPr>
                <a:xfrm>
                  <a:off x="5241111" y="4102127"/>
                  <a:ext cx="114393" cy="105524"/>
                </a:xfrm>
                <a:custGeom>
                  <a:avLst/>
                  <a:gdLst>
                    <a:gd name="connsiteX0" fmla="*/ 0 w 294881"/>
                    <a:gd name="connsiteY0" fmla="*/ 0 h 181257"/>
                    <a:gd name="connsiteX1" fmla="*/ 0 w 294881"/>
                    <a:gd name="connsiteY1" fmla="*/ 0 h 181257"/>
                    <a:gd name="connsiteX2" fmla="*/ 0 w 294881"/>
                    <a:gd name="connsiteY2" fmla="*/ 181257 h 181257"/>
                    <a:gd name="connsiteX3" fmla="*/ 294881 w 294881"/>
                    <a:gd name="connsiteY3" fmla="*/ 175846 h 181257"/>
                    <a:gd name="connsiteX4" fmla="*/ 192079 w 294881"/>
                    <a:gd name="connsiteY4" fmla="*/ 91981 h 181257"/>
                    <a:gd name="connsiteX5" fmla="*/ 289470 w 294881"/>
                    <a:gd name="connsiteY5" fmla="*/ 5411 h 181257"/>
                    <a:gd name="connsiteX6" fmla="*/ 0 w 294881"/>
                    <a:gd name="connsiteY6" fmla="*/ 0 h 18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4881" h="181257">
                      <a:moveTo>
                        <a:pt x="0" y="0"/>
                      </a:moveTo>
                      <a:lnTo>
                        <a:pt x="0" y="0"/>
                      </a:lnTo>
                      <a:lnTo>
                        <a:pt x="0" y="181257"/>
                      </a:lnTo>
                      <a:lnTo>
                        <a:pt x="294881" y="175846"/>
                      </a:lnTo>
                      <a:lnTo>
                        <a:pt x="192079" y="91981"/>
                      </a:lnTo>
                      <a:lnTo>
                        <a:pt x="289470" y="5411"/>
                      </a:lnTo>
                      <a:lnTo>
                        <a:pt x="0" y="0"/>
                      </a:lnTo>
                      <a:close/>
                    </a:path>
                  </a:pathLst>
                </a:custGeom>
                <a:grpFill/>
                <a:ln w="25400" cap="flat" cmpd="sng" algn="ctr">
                  <a:solidFill>
                    <a:schemeClr val="tx2"/>
                  </a:solidFill>
                  <a:prstDash val="solid"/>
                </a:ln>
                <a:effectLst/>
              </p:spPr>
              <p:txBody>
                <a:bodyPr anchor="ctr"/>
                <a:lstStyle/>
                <a:p>
                  <a:pPr algn="ctr">
                    <a:defRPr/>
                  </a:pPr>
                  <a:endParaRPr lang="nl-NL" kern="0">
                    <a:solidFill>
                      <a:srgbClr val="FFFFFF"/>
                    </a:solidFill>
                    <a:latin typeface="Calibri"/>
                  </a:endParaRPr>
                </a:p>
              </p:txBody>
            </p:sp>
          </p:grpSp>
          <p:grpSp>
            <p:nvGrpSpPr>
              <p:cNvPr id="122" name="Group 67"/>
              <p:cNvGrpSpPr>
                <a:grpSpLocks/>
              </p:cNvGrpSpPr>
              <p:nvPr/>
            </p:nvGrpSpPr>
            <p:grpSpPr bwMode="auto">
              <a:xfrm rot="-5400000">
                <a:off x="4671170" y="3461985"/>
                <a:ext cx="640588" cy="105524"/>
                <a:chOff x="5199934" y="4096048"/>
                <a:chExt cx="640588" cy="105524"/>
              </a:xfrm>
              <a:grpFill/>
            </p:grpSpPr>
            <p:cxnSp>
              <p:nvCxnSpPr>
                <p:cNvPr id="126" name="Straight Connector 125"/>
                <p:cNvCxnSpPr/>
                <p:nvPr/>
              </p:nvCxnSpPr>
              <p:spPr>
                <a:xfrm>
                  <a:off x="5276194" y="4148809"/>
                  <a:ext cx="564328" cy="0"/>
                </a:xfrm>
                <a:prstGeom prst="line">
                  <a:avLst/>
                </a:prstGeom>
                <a:grpFill/>
                <a:ln w="44450" cap="flat" cmpd="sng" algn="ctr">
                  <a:solidFill>
                    <a:schemeClr val="tx2"/>
                  </a:solidFill>
                  <a:prstDash val="solid"/>
                </a:ln>
                <a:effectLst/>
              </p:spPr>
            </p:cxnSp>
            <p:sp>
              <p:nvSpPr>
                <p:cNvPr id="127" name="Freeform 126"/>
                <p:cNvSpPr/>
                <p:nvPr/>
              </p:nvSpPr>
              <p:spPr>
                <a:xfrm>
                  <a:off x="5199934" y="4096048"/>
                  <a:ext cx="106765" cy="105524"/>
                </a:xfrm>
                <a:custGeom>
                  <a:avLst/>
                  <a:gdLst>
                    <a:gd name="connsiteX0" fmla="*/ 0 w 294881"/>
                    <a:gd name="connsiteY0" fmla="*/ 0 h 181257"/>
                    <a:gd name="connsiteX1" fmla="*/ 0 w 294881"/>
                    <a:gd name="connsiteY1" fmla="*/ 0 h 181257"/>
                    <a:gd name="connsiteX2" fmla="*/ 0 w 294881"/>
                    <a:gd name="connsiteY2" fmla="*/ 181257 h 181257"/>
                    <a:gd name="connsiteX3" fmla="*/ 294881 w 294881"/>
                    <a:gd name="connsiteY3" fmla="*/ 175846 h 181257"/>
                    <a:gd name="connsiteX4" fmla="*/ 192079 w 294881"/>
                    <a:gd name="connsiteY4" fmla="*/ 91981 h 181257"/>
                    <a:gd name="connsiteX5" fmla="*/ 289470 w 294881"/>
                    <a:gd name="connsiteY5" fmla="*/ 5411 h 181257"/>
                    <a:gd name="connsiteX6" fmla="*/ 0 w 294881"/>
                    <a:gd name="connsiteY6" fmla="*/ 0 h 18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4881" h="181257">
                      <a:moveTo>
                        <a:pt x="0" y="0"/>
                      </a:moveTo>
                      <a:lnTo>
                        <a:pt x="0" y="0"/>
                      </a:lnTo>
                      <a:lnTo>
                        <a:pt x="0" y="181257"/>
                      </a:lnTo>
                      <a:lnTo>
                        <a:pt x="294881" y="175846"/>
                      </a:lnTo>
                      <a:lnTo>
                        <a:pt x="192079" y="91981"/>
                      </a:lnTo>
                      <a:lnTo>
                        <a:pt x="289470" y="5411"/>
                      </a:lnTo>
                      <a:lnTo>
                        <a:pt x="0" y="0"/>
                      </a:lnTo>
                      <a:close/>
                    </a:path>
                  </a:pathLst>
                </a:custGeom>
                <a:grpFill/>
                <a:ln w="25400" cap="flat" cmpd="sng" algn="ctr">
                  <a:solidFill>
                    <a:schemeClr val="tx2"/>
                  </a:solidFill>
                  <a:prstDash val="solid"/>
                </a:ln>
                <a:effectLst/>
              </p:spPr>
              <p:txBody>
                <a:bodyPr anchor="ctr"/>
                <a:lstStyle/>
                <a:p>
                  <a:pPr algn="ctr">
                    <a:defRPr/>
                  </a:pPr>
                  <a:endParaRPr lang="nl-NL" kern="0">
                    <a:solidFill>
                      <a:srgbClr val="FFFFFF"/>
                    </a:solidFill>
                    <a:latin typeface="Calibri"/>
                  </a:endParaRPr>
                </a:p>
              </p:txBody>
            </p:sp>
          </p:grpSp>
          <p:grpSp>
            <p:nvGrpSpPr>
              <p:cNvPr id="123" name="Group 70"/>
              <p:cNvGrpSpPr>
                <a:grpSpLocks/>
              </p:cNvGrpSpPr>
              <p:nvPr/>
            </p:nvGrpSpPr>
            <p:grpSpPr bwMode="auto">
              <a:xfrm rot="-3948688">
                <a:off x="4873033" y="3470791"/>
                <a:ext cx="667600" cy="105524"/>
                <a:chOff x="5237431" y="4008275"/>
                <a:chExt cx="667600" cy="105524"/>
              </a:xfrm>
              <a:grpFill/>
            </p:grpSpPr>
            <p:cxnSp>
              <p:nvCxnSpPr>
                <p:cNvPr id="124" name="Straight Connector 123"/>
                <p:cNvCxnSpPr/>
                <p:nvPr/>
              </p:nvCxnSpPr>
              <p:spPr>
                <a:xfrm>
                  <a:off x="5333079" y="4056886"/>
                  <a:ext cx="571952" cy="0"/>
                </a:xfrm>
                <a:prstGeom prst="line">
                  <a:avLst/>
                </a:prstGeom>
                <a:grpFill/>
                <a:ln w="44450" cap="flat" cmpd="sng" algn="ctr">
                  <a:solidFill>
                    <a:schemeClr val="tx2"/>
                  </a:solidFill>
                  <a:prstDash val="solid"/>
                </a:ln>
                <a:effectLst/>
              </p:spPr>
            </p:cxnSp>
            <p:sp>
              <p:nvSpPr>
                <p:cNvPr id="125" name="Freeform 124"/>
                <p:cNvSpPr/>
                <p:nvPr/>
              </p:nvSpPr>
              <p:spPr>
                <a:xfrm>
                  <a:off x="5237431" y="4008275"/>
                  <a:ext cx="114393" cy="105524"/>
                </a:xfrm>
                <a:custGeom>
                  <a:avLst/>
                  <a:gdLst>
                    <a:gd name="connsiteX0" fmla="*/ 0 w 294881"/>
                    <a:gd name="connsiteY0" fmla="*/ 0 h 181257"/>
                    <a:gd name="connsiteX1" fmla="*/ 0 w 294881"/>
                    <a:gd name="connsiteY1" fmla="*/ 0 h 181257"/>
                    <a:gd name="connsiteX2" fmla="*/ 0 w 294881"/>
                    <a:gd name="connsiteY2" fmla="*/ 181257 h 181257"/>
                    <a:gd name="connsiteX3" fmla="*/ 294881 w 294881"/>
                    <a:gd name="connsiteY3" fmla="*/ 175846 h 181257"/>
                    <a:gd name="connsiteX4" fmla="*/ 192079 w 294881"/>
                    <a:gd name="connsiteY4" fmla="*/ 91981 h 181257"/>
                    <a:gd name="connsiteX5" fmla="*/ 289470 w 294881"/>
                    <a:gd name="connsiteY5" fmla="*/ 5411 h 181257"/>
                    <a:gd name="connsiteX6" fmla="*/ 0 w 294881"/>
                    <a:gd name="connsiteY6" fmla="*/ 0 h 18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4881" h="181257">
                      <a:moveTo>
                        <a:pt x="0" y="0"/>
                      </a:moveTo>
                      <a:lnTo>
                        <a:pt x="0" y="0"/>
                      </a:lnTo>
                      <a:lnTo>
                        <a:pt x="0" y="181257"/>
                      </a:lnTo>
                      <a:lnTo>
                        <a:pt x="294881" y="175846"/>
                      </a:lnTo>
                      <a:lnTo>
                        <a:pt x="192079" y="91981"/>
                      </a:lnTo>
                      <a:lnTo>
                        <a:pt x="289470" y="5411"/>
                      </a:lnTo>
                      <a:lnTo>
                        <a:pt x="0" y="0"/>
                      </a:lnTo>
                      <a:close/>
                    </a:path>
                  </a:pathLst>
                </a:custGeom>
                <a:grpFill/>
                <a:ln w="25400" cap="flat" cmpd="sng" algn="ctr">
                  <a:solidFill>
                    <a:schemeClr val="tx2"/>
                  </a:solidFill>
                  <a:prstDash val="solid"/>
                </a:ln>
                <a:effectLst/>
              </p:spPr>
              <p:txBody>
                <a:bodyPr anchor="ctr"/>
                <a:lstStyle/>
                <a:p>
                  <a:pPr algn="ctr">
                    <a:defRPr/>
                  </a:pPr>
                  <a:endParaRPr lang="nl-NL" kern="0">
                    <a:solidFill>
                      <a:srgbClr val="FFFFFF"/>
                    </a:solidFill>
                    <a:latin typeface="Calibri"/>
                  </a:endParaRPr>
                </a:p>
              </p:txBody>
            </p:sp>
          </p:grpSp>
        </p:grpSp>
        <p:grpSp>
          <p:nvGrpSpPr>
            <p:cNvPr id="145" name="Group 193"/>
            <p:cNvGrpSpPr>
              <a:grpSpLocks/>
            </p:cNvGrpSpPr>
            <p:nvPr/>
          </p:nvGrpSpPr>
          <p:grpSpPr bwMode="auto">
            <a:xfrm>
              <a:off x="364442" y="3810478"/>
              <a:ext cx="287425" cy="278252"/>
              <a:chOff x="4020913" y="3200271"/>
              <a:chExt cx="1751341" cy="1739032"/>
            </a:xfrm>
            <a:grpFill/>
          </p:grpSpPr>
          <p:sp>
            <p:nvSpPr>
              <p:cNvPr id="82" name="Oval 81"/>
              <p:cNvSpPr/>
              <p:nvPr/>
            </p:nvSpPr>
            <p:spPr>
              <a:xfrm>
                <a:off x="4697592" y="3848485"/>
                <a:ext cx="501239" cy="495693"/>
              </a:xfrm>
              <a:prstGeom prst="ellipse">
                <a:avLst/>
              </a:prstGeom>
              <a:grpFill/>
              <a:ln w="25400" cap="flat" cmpd="sng" algn="ctr">
                <a:solidFill>
                  <a:schemeClr val="tx2"/>
                </a:solidFill>
                <a:prstDash val="solid"/>
              </a:ln>
              <a:effectLst/>
            </p:spPr>
            <p:txBody>
              <a:bodyPr anchor="ctr"/>
              <a:lstStyle/>
              <a:p>
                <a:pPr algn="ctr">
                  <a:defRPr/>
                </a:pPr>
                <a:endParaRPr lang="nl-NL" kern="0">
                  <a:solidFill>
                    <a:srgbClr val="FFFFFF"/>
                  </a:solidFill>
                  <a:latin typeface="Calibri"/>
                </a:endParaRPr>
              </a:p>
            </p:txBody>
          </p:sp>
          <p:grpSp>
            <p:nvGrpSpPr>
              <p:cNvPr id="146" name="Group 45"/>
              <p:cNvGrpSpPr>
                <a:grpSpLocks/>
              </p:cNvGrpSpPr>
              <p:nvPr/>
            </p:nvGrpSpPr>
            <p:grpSpPr bwMode="auto">
              <a:xfrm rot="-692702">
                <a:off x="5114464" y="3862617"/>
                <a:ext cx="657790" cy="114388"/>
                <a:chOff x="5150907" y="4028206"/>
                <a:chExt cx="657790" cy="114388"/>
              </a:xfrm>
              <a:grpFill/>
            </p:grpSpPr>
            <p:cxnSp>
              <p:nvCxnSpPr>
                <p:cNvPr id="111" name="Straight Connector 110"/>
                <p:cNvCxnSpPr/>
                <p:nvPr/>
              </p:nvCxnSpPr>
              <p:spPr>
                <a:xfrm>
                  <a:off x="5219526" y="4082019"/>
                  <a:ext cx="589171" cy="0"/>
                </a:xfrm>
                <a:prstGeom prst="line">
                  <a:avLst/>
                </a:prstGeom>
                <a:grpFill/>
                <a:ln w="44450" cap="flat" cmpd="sng" algn="ctr">
                  <a:solidFill>
                    <a:schemeClr val="tx2"/>
                  </a:solidFill>
                  <a:prstDash val="solid"/>
                </a:ln>
                <a:effectLst/>
              </p:spPr>
            </p:cxnSp>
            <p:sp>
              <p:nvSpPr>
                <p:cNvPr id="112" name="Freeform 111"/>
                <p:cNvSpPr/>
                <p:nvPr/>
              </p:nvSpPr>
              <p:spPr>
                <a:xfrm>
                  <a:off x="5150907" y="4028206"/>
                  <a:ext cx="105524" cy="114388"/>
                </a:xfrm>
                <a:custGeom>
                  <a:avLst/>
                  <a:gdLst>
                    <a:gd name="connsiteX0" fmla="*/ 0 w 294881"/>
                    <a:gd name="connsiteY0" fmla="*/ 0 h 181257"/>
                    <a:gd name="connsiteX1" fmla="*/ 0 w 294881"/>
                    <a:gd name="connsiteY1" fmla="*/ 0 h 181257"/>
                    <a:gd name="connsiteX2" fmla="*/ 0 w 294881"/>
                    <a:gd name="connsiteY2" fmla="*/ 181257 h 181257"/>
                    <a:gd name="connsiteX3" fmla="*/ 294881 w 294881"/>
                    <a:gd name="connsiteY3" fmla="*/ 175846 h 181257"/>
                    <a:gd name="connsiteX4" fmla="*/ 192079 w 294881"/>
                    <a:gd name="connsiteY4" fmla="*/ 91981 h 181257"/>
                    <a:gd name="connsiteX5" fmla="*/ 289470 w 294881"/>
                    <a:gd name="connsiteY5" fmla="*/ 5411 h 181257"/>
                    <a:gd name="connsiteX6" fmla="*/ 0 w 294881"/>
                    <a:gd name="connsiteY6" fmla="*/ 0 h 18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4881" h="181257">
                      <a:moveTo>
                        <a:pt x="0" y="0"/>
                      </a:moveTo>
                      <a:lnTo>
                        <a:pt x="0" y="0"/>
                      </a:lnTo>
                      <a:lnTo>
                        <a:pt x="0" y="181257"/>
                      </a:lnTo>
                      <a:lnTo>
                        <a:pt x="294881" y="175846"/>
                      </a:lnTo>
                      <a:lnTo>
                        <a:pt x="192079" y="91981"/>
                      </a:lnTo>
                      <a:lnTo>
                        <a:pt x="289470" y="5411"/>
                      </a:lnTo>
                      <a:lnTo>
                        <a:pt x="0" y="0"/>
                      </a:lnTo>
                      <a:close/>
                    </a:path>
                  </a:pathLst>
                </a:custGeom>
                <a:grpFill/>
                <a:ln w="25400" cap="flat" cmpd="sng" algn="ctr">
                  <a:solidFill>
                    <a:schemeClr val="tx2"/>
                  </a:solidFill>
                  <a:prstDash val="solid"/>
                </a:ln>
                <a:effectLst/>
              </p:spPr>
              <p:txBody>
                <a:bodyPr anchor="ctr"/>
                <a:lstStyle/>
                <a:p>
                  <a:pPr algn="ctr">
                    <a:defRPr/>
                  </a:pPr>
                  <a:endParaRPr lang="nl-NL" kern="0">
                    <a:solidFill>
                      <a:srgbClr val="FFFFFF"/>
                    </a:solidFill>
                    <a:latin typeface="Calibri"/>
                  </a:endParaRPr>
                </a:p>
              </p:txBody>
            </p:sp>
          </p:grpSp>
          <p:grpSp>
            <p:nvGrpSpPr>
              <p:cNvPr id="147" name="Group 46"/>
              <p:cNvGrpSpPr>
                <a:grpSpLocks/>
              </p:cNvGrpSpPr>
              <p:nvPr/>
            </p:nvGrpSpPr>
            <p:grpSpPr bwMode="auto">
              <a:xfrm rot="1007147">
                <a:off x="5171007" y="4174326"/>
                <a:ext cx="583761" cy="106764"/>
                <a:chOff x="5202491" y="4042835"/>
                <a:chExt cx="583761" cy="106764"/>
              </a:xfrm>
              <a:grpFill/>
            </p:grpSpPr>
            <p:cxnSp>
              <p:nvCxnSpPr>
                <p:cNvPr id="109" name="Straight Connector 108"/>
                <p:cNvCxnSpPr/>
                <p:nvPr/>
              </p:nvCxnSpPr>
              <p:spPr>
                <a:xfrm>
                  <a:off x="5249843" y="4099160"/>
                  <a:ext cx="536409" cy="0"/>
                </a:xfrm>
                <a:prstGeom prst="line">
                  <a:avLst/>
                </a:prstGeom>
                <a:grpFill/>
                <a:ln w="44450" cap="flat" cmpd="sng" algn="ctr">
                  <a:solidFill>
                    <a:schemeClr val="tx2"/>
                  </a:solidFill>
                  <a:prstDash val="solid"/>
                </a:ln>
                <a:effectLst/>
              </p:spPr>
            </p:cxnSp>
            <p:sp>
              <p:nvSpPr>
                <p:cNvPr id="110" name="Freeform 109"/>
                <p:cNvSpPr/>
                <p:nvPr/>
              </p:nvSpPr>
              <p:spPr>
                <a:xfrm>
                  <a:off x="5202491" y="4042835"/>
                  <a:ext cx="105524" cy="106764"/>
                </a:xfrm>
                <a:custGeom>
                  <a:avLst/>
                  <a:gdLst>
                    <a:gd name="connsiteX0" fmla="*/ 0 w 294881"/>
                    <a:gd name="connsiteY0" fmla="*/ 0 h 181257"/>
                    <a:gd name="connsiteX1" fmla="*/ 0 w 294881"/>
                    <a:gd name="connsiteY1" fmla="*/ 0 h 181257"/>
                    <a:gd name="connsiteX2" fmla="*/ 0 w 294881"/>
                    <a:gd name="connsiteY2" fmla="*/ 181257 h 181257"/>
                    <a:gd name="connsiteX3" fmla="*/ 294881 w 294881"/>
                    <a:gd name="connsiteY3" fmla="*/ 175846 h 181257"/>
                    <a:gd name="connsiteX4" fmla="*/ 192079 w 294881"/>
                    <a:gd name="connsiteY4" fmla="*/ 91981 h 181257"/>
                    <a:gd name="connsiteX5" fmla="*/ 289470 w 294881"/>
                    <a:gd name="connsiteY5" fmla="*/ 5411 h 181257"/>
                    <a:gd name="connsiteX6" fmla="*/ 0 w 294881"/>
                    <a:gd name="connsiteY6" fmla="*/ 0 h 18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4881" h="181257">
                      <a:moveTo>
                        <a:pt x="0" y="0"/>
                      </a:moveTo>
                      <a:lnTo>
                        <a:pt x="0" y="0"/>
                      </a:lnTo>
                      <a:lnTo>
                        <a:pt x="0" y="181257"/>
                      </a:lnTo>
                      <a:lnTo>
                        <a:pt x="294881" y="175846"/>
                      </a:lnTo>
                      <a:lnTo>
                        <a:pt x="192079" y="91981"/>
                      </a:lnTo>
                      <a:lnTo>
                        <a:pt x="289470" y="5411"/>
                      </a:lnTo>
                      <a:lnTo>
                        <a:pt x="0" y="0"/>
                      </a:lnTo>
                      <a:close/>
                    </a:path>
                  </a:pathLst>
                </a:custGeom>
                <a:grpFill/>
                <a:ln w="25400" cap="flat" cmpd="sng" algn="ctr">
                  <a:solidFill>
                    <a:schemeClr val="tx2"/>
                  </a:solidFill>
                  <a:prstDash val="solid"/>
                </a:ln>
                <a:effectLst/>
              </p:spPr>
              <p:txBody>
                <a:bodyPr anchor="ctr"/>
                <a:lstStyle/>
                <a:p>
                  <a:pPr algn="ctr">
                    <a:defRPr/>
                  </a:pPr>
                  <a:endParaRPr lang="nl-NL" kern="0">
                    <a:solidFill>
                      <a:srgbClr val="FFFFFF"/>
                    </a:solidFill>
                    <a:latin typeface="Calibri"/>
                  </a:endParaRPr>
                </a:p>
              </p:txBody>
            </p:sp>
          </p:grpSp>
          <p:grpSp>
            <p:nvGrpSpPr>
              <p:cNvPr id="148" name="Group 49"/>
              <p:cNvGrpSpPr>
                <a:grpSpLocks/>
              </p:cNvGrpSpPr>
              <p:nvPr/>
            </p:nvGrpSpPr>
            <p:grpSpPr bwMode="auto">
              <a:xfrm rot="2980077">
                <a:off x="4956723" y="4479762"/>
                <a:ext cx="599713" cy="105524"/>
                <a:chOff x="5190511" y="4060355"/>
                <a:chExt cx="599713" cy="105524"/>
              </a:xfrm>
              <a:grpFill/>
            </p:grpSpPr>
            <p:cxnSp>
              <p:nvCxnSpPr>
                <p:cNvPr id="107" name="Straight Connector 106"/>
                <p:cNvCxnSpPr/>
                <p:nvPr/>
              </p:nvCxnSpPr>
              <p:spPr>
                <a:xfrm>
                  <a:off x="5264024" y="4117281"/>
                  <a:ext cx="526200" cy="0"/>
                </a:xfrm>
                <a:prstGeom prst="line">
                  <a:avLst/>
                </a:prstGeom>
                <a:grpFill/>
                <a:ln w="44450" cap="flat" cmpd="sng" algn="ctr">
                  <a:solidFill>
                    <a:schemeClr val="tx2"/>
                  </a:solidFill>
                  <a:prstDash val="solid"/>
                </a:ln>
                <a:effectLst/>
              </p:spPr>
            </p:cxnSp>
            <p:sp>
              <p:nvSpPr>
                <p:cNvPr id="108" name="Freeform 107"/>
                <p:cNvSpPr/>
                <p:nvPr/>
              </p:nvSpPr>
              <p:spPr>
                <a:xfrm>
                  <a:off x="5190511" y="4060355"/>
                  <a:ext cx="99136" cy="105524"/>
                </a:xfrm>
                <a:custGeom>
                  <a:avLst/>
                  <a:gdLst>
                    <a:gd name="connsiteX0" fmla="*/ 0 w 294881"/>
                    <a:gd name="connsiteY0" fmla="*/ 0 h 181257"/>
                    <a:gd name="connsiteX1" fmla="*/ 0 w 294881"/>
                    <a:gd name="connsiteY1" fmla="*/ 0 h 181257"/>
                    <a:gd name="connsiteX2" fmla="*/ 0 w 294881"/>
                    <a:gd name="connsiteY2" fmla="*/ 181257 h 181257"/>
                    <a:gd name="connsiteX3" fmla="*/ 294881 w 294881"/>
                    <a:gd name="connsiteY3" fmla="*/ 175846 h 181257"/>
                    <a:gd name="connsiteX4" fmla="*/ 192079 w 294881"/>
                    <a:gd name="connsiteY4" fmla="*/ 91981 h 181257"/>
                    <a:gd name="connsiteX5" fmla="*/ 289470 w 294881"/>
                    <a:gd name="connsiteY5" fmla="*/ 5411 h 181257"/>
                    <a:gd name="connsiteX6" fmla="*/ 0 w 294881"/>
                    <a:gd name="connsiteY6" fmla="*/ 0 h 18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4881" h="181257">
                      <a:moveTo>
                        <a:pt x="0" y="0"/>
                      </a:moveTo>
                      <a:lnTo>
                        <a:pt x="0" y="0"/>
                      </a:lnTo>
                      <a:lnTo>
                        <a:pt x="0" y="181257"/>
                      </a:lnTo>
                      <a:lnTo>
                        <a:pt x="294881" y="175846"/>
                      </a:lnTo>
                      <a:lnTo>
                        <a:pt x="192079" y="91981"/>
                      </a:lnTo>
                      <a:lnTo>
                        <a:pt x="289470" y="5411"/>
                      </a:lnTo>
                      <a:lnTo>
                        <a:pt x="0" y="0"/>
                      </a:lnTo>
                      <a:close/>
                    </a:path>
                  </a:pathLst>
                </a:custGeom>
                <a:grpFill/>
                <a:ln w="25400" cap="flat" cmpd="sng" algn="ctr">
                  <a:solidFill>
                    <a:schemeClr val="tx2"/>
                  </a:solidFill>
                  <a:prstDash val="solid"/>
                </a:ln>
                <a:effectLst/>
              </p:spPr>
              <p:txBody>
                <a:bodyPr anchor="ctr"/>
                <a:lstStyle/>
                <a:p>
                  <a:pPr algn="ctr">
                    <a:defRPr/>
                  </a:pPr>
                  <a:endParaRPr lang="nl-NL" kern="0">
                    <a:solidFill>
                      <a:srgbClr val="FFFFFF"/>
                    </a:solidFill>
                    <a:latin typeface="Calibri"/>
                  </a:endParaRPr>
                </a:p>
              </p:txBody>
            </p:sp>
          </p:grpSp>
          <p:grpSp>
            <p:nvGrpSpPr>
              <p:cNvPr id="149" name="Group 52"/>
              <p:cNvGrpSpPr>
                <a:grpSpLocks/>
              </p:cNvGrpSpPr>
              <p:nvPr/>
            </p:nvGrpSpPr>
            <p:grpSpPr bwMode="auto">
              <a:xfrm rot="5691117">
                <a:off x="4620722" y="4611460"/>
                <a:ext cx="550162" cy="105524"/>
                <a:chOff x="5243724" y="4044486"/>
                <a:chExt cx="550162" cy="105524"/>
              </a:xfrm>
              <a:grpFill/>
            </p:grpSpPr>
            <p:cxnSp>
              <p:nvCxnSpPr>
                <p:cNvPr id="105" name="Straight Connector 104"/>
                <p:cNvCxnSpPr/>
                <p:nvPr/>
              </p:nvCxnSpPr>
              <p:spPr>
                <a:xfrm>
                  <a:off x="5275314" y="4100477"/>
                  <a:ext cx="518572" cy="0"/>
                </a:xfrm>
                <a:prstGeom prst="line">
                  <a:avLst/>
                </a:prstGeom>
                <a:grpFill/>
                <a:ln w="44450" cap="flat" cmpd="sng" algn="ctr">
                  <a:solidFill>
                    <a:schemeClr val="tx2"/>
                  </a:solidFill>
                  <a:prstDash val="solid"/>
                </a:ln>
                <a:effectLst/>
              </p:spPr>
            </p:cxnSp>
            <p:sp>
              <p:nvSpPr>
                <p:cNvPr id="106" name="Freeform 105"/>
                <p:cNvSpPr/>
                <p:nvPr/>
              </p:nvSpPr>
              <p:spPr>
                <a:xfrm>
                  <a:off x="5243724" y="4044486"/>
                  <a:ext cx="106765" cy="105524"/>
                </a:xfrm>
                <a:custGeom>
                  <a:avLst/>
                  <a:gdLst>
                    <a:gd name="connsiteX0" fmla="*/ 0 w 294881"/>
                    <a:gd name="connsiteY0" fmla="*/ 0 h 181257"/>
                    <a:gd name="connsiteX1" fmla="*/ 0 w 294881"/>
                    <a:gd name="connsiteY1" fmla="*/ 0 h 181257"/>
                    <a:gd name="connsiteX2" fmla="*/ 0 w 294881"/>
                    <a:gd name="connsiteY2" fmla="*/ 181257 h 181257"/>
                    <a:gd name="connsiteX3" fmla="*/ 294881 w 294881"/>
                    <a:gd name="connsiteY3" fmla="*/ 175846 h 181257"/>
                    <a:gd name="connsiteX4" fmla="*/ 192079 w 294881"/>
                    <a:gd name="connsiteY4" fmla="*/ 91981 h 181257"/>
                    <a:gd name="connsiteX5" fmla="*/ 289470 w 294881"/>
                    <a:gd name="connsiteY5" fmla="*/ 5411 h 181257"/>
                    <a:gd name="connsiteX6" fmla="*/ 0 w 294881"/>
                    <a:gd name="connsiteY6" fmla="*/ 0 h 18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4881" h="181257">
                      <a:moveTo>
                        <a:pt x="0" y="0"/>
                      </a:moveTo>
                      <a:lnTo>
                        <a:pt x="0" y="0"/>
                      </a:lnTo>
                      <a:lnTo>
                        <a:pt x="0" y="181257"/>
                      </a:lnTo>
                      <a:lnTo>
                        <a:pt x="294881" y="175846"/>
                      </a:lnTo>
                      <a:lnTo>
                        <a:pt x="192079" y="91981"/>
                      </a:lnTo>
                      <a:lnTo>
                        <a:pt x="289470" y="5411"/>
                      </a:lnTo>
                      <a:lnTo>
                        <a:pt x="0" y="0"/>
                      </a:lnTo>
                      <a:close/>
                    </a:path>
                  </a:pathLst>
                </a:custGeom>
                <a:grpFill/>
                <a:ln w="25400" cap="flat" cmpd="sng" algn="ctr">
                  <a:solidFill>
                    <a:schemeClr val="tx2"/>
                  </a:solidFill>
                  <a:prstDash val="solid"/>
                </a:ln>
                <a:effectLst/>
              </p:spPr>
              <p:txBody>
                <a:bodyPr anchor="ctr"/>
                <a:lstStyle/>
                <a:p>
                  <a:pPr algn="ctr">
                    <a:defRPr/>
                  </a:pPr>
                  <a:endParaRPr lang="nl-NL" kern="0">
                    <a:solidFill>
                      <a:srgbClr val="FFFFFF"/>
                    </a:solidFill>
                    <a:latin typeface="Calibri"/>
                  </a:endParaRPr>
                </a:p>
              </p:txBody>
            </p:sp>
          </p:grpSp>
          <p:grpSp>
            <p:nvGrpSpPr>
              <p:cNvPr id="150" name="Group 55"/>
              <p:cNvGrpSpPr>
                <a:grpSpLocks/>
              </p:cNvGrpSpPr>
              <p:nvPr/>
            </p:nvGrpSpPr>
            <p:grpSpPr bwMode="auto">
              <a:xfrm rot="7873029">
                <a:off x="4236263" y="4469333"/>
                <a:ext cx="640710" cy="105524"/>
                <a:chOff x="5202101" y="4044844"/>
                <a:chExt cx="640710" cy="105524"/>
              </a:xfrm>
              <a:grpFill/>
            </p:grpSpPr>
            <p:cxnSp>
              <p:nvCxnSpPr>
                <p:cNvPr id="103" name="Straight Connector 102"/>
                <p:cNvCxnSpPr/>
                <p:nvPr/>
              </p:nvCxnSpPr>
              <p:spPr>
                <a:xfrm>
                  <a:off x="5293735" y="4108988"/>
                  <a:ext cx="549076" cy="0"/>
                </a:xfrm>
                <a:prstGeom prst="line">
                  <a:avLst/>
                </a:prstGeom>
                <a:grpFill/>
                <a:ln w="44450" cap="flat" cmpd="sng" algn="ctr">
                  <a:solidFill>
                    <a:schemeClr val="tx2"/>
                  </a:solidFill>
                  <a:prstDash val="solid"/>
                </a:ln>
                <a:effectLst/>
              </p:spPr>
            </p:cxnSp>
            <p:sp>
              <p:nvSpPr>
                <p:cNvPr id="104" name="Freeform 103"/>
                <p:cNvSpPr/>
                <p:nvPr/>
              </p:nvSpPr>
              <p:spPr>
                <a:xfrm>
                  <a:off x="5202101" y="4044844"/>
                  <a:ext cx="106765" cy="105524"/>
                </a:xfrm>
                <a:custGeom>
                  <a:avLst/>
                  <a:gdLst>
                    <a:gd name="connsiteX0" fmla="*/ 0 w 294881"/>
                    <a:gd name="connsiteY0" fmla="*/ 0 h 181257"/>
                    <a:gd name="connsiteX1" fmla="*/ 0 w 294881"/>
                    <a:gd name="connsiteY1" fmla="*/ 0 h 181257"/>
                    <a:gd name="connsiteX2" fmla="*/ 0 w 294881"/>
                    <a:gd name="connsiteY2" fmla="*/ 181257 h 181257"/>
                    <a:gd name="connsiteX3" fmla="*/ 294881 w 294881"/>
                    <a:gd name="connsiteY3" fmla="*/ 175846 h 181257"/>
                    <a:gd name="connsiteX4" fmla="*/ 192079 w 294881"/>
                    <a:gd name="connsiteY4" fmla="*/ 91981 h 181257"/>
                    <a:gd name="connsiteX5" fmla="*/ 289470 w 294881"/>
                    <a:gd name="connsiteY5" fmla="*/ 5411 h 181257"/>
                    <a:gd name="connsiteX6" fmla="*/ 0 w 294881"/>
                    <a:gd name="connsiteY6" fmla="*/ 0 h 18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4881" h="181257">
                      <a:moveTo>
                        <a:pt x="0" y="0"/>
                      </a:moveTo>
                      <a:lnTo>
                        <a:pt x="0" y="0"/>
                      </a:lnTo>
                      <a:lnTo>
                        <a:pt x="0" y="181257"/>
                      </a:lnTo>
                      <a:lnTo>
                        <a:pt x="294881" y="175846"/>
                      </a:lnTo>
                      <a:lnTo>
                        <a:pt x="192079" y="91981"/>
                      </a:lnTo>
                      <a:lnTo>
                        <a:pt x="289470" y="5411"/>
                      </a:lnTo>
                      <a:lnTo>
                        <a:pt x="0" y="0"/>
                      </a:lnTo>
                      <a:close/>
                    </a:path>
                  </a:pathLst>
                </a:custGeom>
                <a:grpFill/>
                <a:ln w="25400" cap="flat" cmpd="sng" algn="ctr">
                  <a:solidFill>
                    <a:schemeClr val="tx2"/>
                  </a:solidFill>
                  <a:prstDash val="solid"/>
                </a:ln>
                <a:effectLst/>
              </p:spPr>
              <p:txBody>
                <a:bodyPr anchor="ctr"/>
                <a:lstStyle/>
                <a:p>
                  <a:pPr algn="ctr">
                    <a:defRPr/>
                  </a:pPr>
                  <a:endParaRPr lang="nl-NL" kern="0">
                    <a:solidFill>
                      <a:srgbClr val="FFFFFF"/>
                    </a:solidFill>
                    <a:latin typeface="Calibri"/>
                  </a:endParaRPr>
                </a:p>
              </p:txBody>
            </p:sp>
          </p:grpSp>
          <p:grpSp>
            <p:nvGrpSpPr>
              <p:cNvPr id="151" name="Group 58"/>
              <p:cNvGrpSpPr>
                <a:grpSpLocks/>
              </p:cNvGrpSpPr>
              <p:nvPr/>
            </p:nvGrpSpPr>
            <p:grpSpPr bwMode="auto">
              <a:xfrm rot="9998023">
                <a:off x="4020913" y="4122223"/>
                <a:ext cx="605830" cy="114392"/>
                <a:chOff x="5267003" y="4079438"/>
                <a:chExt cx="605830" cy="114392"/>
              </a:xfrm>
              <a:grpFill/>
            </p:grpSpPr>
            <p:cxnSp>
              <p:nvCxnSpPr>
                <p:cNvPr id="101" name="Straight Connector 100"/>
                <p:cNvCxnSpPr/>
                <p:nvPr/>
              </p:nvCxnSpPr>
              <p:spPr>
                <a:xfrm>
                  <a:off x="5318837" y="4135638"/>
                  <a:ext cx="553996" cy="0"/>
                </a:xfrm>
                <a:prstGeom prst="line">
                  <a:avLst/>
                </a:prstGeom>
                <a:grpFill/>
                <a:ln w="44450" cap="flat" cmpd="sng" algn="ctr">
                  <a:solidFill>
                    <a:schemeClr val="tx2"/>
                  </a:solidFill>
                  <a:prstDash val="solid"/>
                </a:ln>
                <a:effectLst/>
              </p:spPr>
            </p:cxnSp>
            <p:sp>
              <p:nvSpPr>
                <p:cNvPr id="102" name="Freeform 101"/>
                <p:cNvSpPr/>
                <p:nvPr/>
              </p:nvSpPr>
              <p:spPr>
                <a:xfrm>
                  <a:off x="5267003" y="4079438"/>
                  <a:ext cx="96733" cy="114392"/>
                </a:xfrm>
                <a:custGeom>
                  <a:avLst/>
                  <a:gdLst>
                    <a:gd name="connsiteX0" fmla="*/ 0 w 294881"/>
                    <a:gd name="connsiteY0" fmla="*/ 0 h 181257"/>
                    <a:gd name="connsiteX1" fmla="*/ 0 w 294881"/>
                    <a:gd name="connsiteY1" fmla="*/ 0 h 181257"/>
                    <a:gd name="connsiteX2" fmla="*/ 0 w 294881"/>
                    <a:gd name="connsiteY2" fmla="*/ 181257 h 181257"/>
                    <a:gd name="connsiteX3" fmla="*/ 294881 w 294881"/>
                    <a:gd name="connsiteY3" fmla="*/ 175846 h 181257"/>
                    <a:gd name="connsiteX4" fmla="*/ 192079 w 294881"/>
                    <a:gd name="connsiteY4" fmla="*/ 91981 h 181257"/>
                    <a:gd name="connsiteX5" fmla="*/ 289470 w 294881"/>
                    <a:gd name="connsiteY5" fmla="*/ 5411 h 181257"/>
                    <a:gd name="connsiteX6" fmla="*/ 0 w 294881"/>
                    <a:gd name="connsiteY6" fmla="*/ 0 h 18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4881" h="181257">
                      <a:moveTo>
                        <a:pt x="0" y="0"/>
                      </a:moveTo>
                      <a:lnTo>
                        <a:pt x="0" y="0"/>
                      </a:lnTo>
                      <a:lnTo>
                        <a:pt x="0" y="181257"/>
                      </a:lnTo>
                      <a:lnTo>
                        <a:pt x="294881" y="175846"/>
                      </a:lnTo>
                      <a:lnTo>
                        <a:pt x="192079" y="91981"/>
                      </a:lnTo>
                      <a:lnTo>
                        <a:pt x="289470" y="5411"/>
                      </a:lnTo>
                      <a:lnTo>
                        <a:pt x="0" y="0"/>
                      </a:lnTo>
                      <a:close/>
                    </a:path>
                  </a:pathLst>
                </a:custGeom>
                <a:grpFill/>
                <a:ln w="25400" cap="flat" cmpd="sng" algn="ctr">
                  <a:solidFill>
                    <a:schemeClr val="tx2"/>
                  </a:solidFill>
                  <a:prstDash val="solid"/>
                </a:ln>
                <a:effectLst/>
              </p:spPr>
              <p:txBody>
                <a:bodyPr anchor="ctr"/>
                <a:lstStyle/>
                <a:p>
                  <a:pPr algn="ctr">
                    <a:defRPr/>
                  </a:pPr>
                  <a:endParaRPr lang="nl-NL" kern="0">
                    <a:solidFill>
                      <a:srgbClr val="FFFFFF"/>
                    </a:solidFill>
                    <a:latin typeface="Calibri"/>
                  </a:endParaRPr>
                </a:p>
              </p:txBody>
            </p:sp>
          </p:grpSp>
          <p:grpSp>
            <p:nvGrpSpPr>
              <p:cNvPr id="152" name="Group 61"/>
              <p:cNvGrpSpPr>
                <a:grpSpLocks/>
              </p:cNvGrpSpPr>
              <p:nvPr/>
            </p:nvGrpSpPr>
            <p:grpSpPr bwMode="auto">
              <a:xfrm rot="-9405003">
                <a:off x="4087838" y="3786557"/>
                <a:ext cx="576909" cy="83888"/>
                <a:chOff x="5280701" y="4048378"/>
                <a:chExt cx="576909" cy="83888"/>
              </a:xfrm>
              <a:grpFill/>
            </p:grpSpPr>
            <p:cxnSp>
              <p:nvCxnSpPr>
                <p:cNvPr id="99" name="Straight Connector 98"/>
                <p:cNvCxnSpPr/>
                <p:nvPr/>
              </p:nvCxnSpPr>
              <p:spPr>
                <a:xfrm>
                  <a:off x="5321201" y="4055574"/>
                  <a:ext cx="536409" cy="0"/>
                </a:xfrm>
                <a:prstGeom prst="line">
                  <a:avLst/>
                </a:prstGeom>
                <a:grpFill/>
                <a:ln w="44450" cap="flat" cmpd="sng" algn="ctr">
                  <a:solidFill>
                    <a:schemeClr val="tx2"/>
                  </a:solidFill>
                  <a:prstDash val="solid"/>
                </a:ln>
                <a:effectLst/>
              </p:spPr>
            </p:cxnSp>
            <p:sp>
              <p:nvSpPr>
                <p:cNvPr id="100" name="Freeform 99"/>
                <p:cNvSpPr/>
                <p:nvPr/>
              </p:nvSpPr>
              <p:spPr>
                <a:xfrm>
                  <a:off x="5280701" y="4048378"/>
                  <a:ext cx="96727" cy="83888"/>
                </a:xfrm>
                <a:custGeom>
                  <a:avLst/>
                  <a:gdLst>
                    <a:gd name="connsiteX0" fmla="*/ 0 w 294881"/>
                    <a:gd name="connsiteY0" fmla="*/ 0 h 181257"/>
                    <a:gd name="connsiteX1" fmla="*/ 0 w 294881"/>
                    <a:gd name="connsiteY1" fmla="*/ 0 h 181257"/>
                    <a:gd name="connsiteX2" fmla="*/ 0 w 294881"/>
                    <a:gd name="connsiteY2" fmla="*/ 181257 h 181257"/>
                    <a:gd name="connsiteX3" fmla="*/ 294881 w 294881"/>
                    <a:gd name="connsiteY3" fmla="*/ 175846 h 181257"/>
                    <a:gd name="connsiteX4" fmla="*/ 192079 w 294881"/>
                    <a:gd name="connsiteY4" fmla="*/ 91981 h 181257"/>
                    <a:gd name="connsiteX5" fmla="*/ 289470 w 294881"/>
                    <a:gd name="connsiteY5" fmla="*/ 5411 h 181257"/>
                    <a:gd name="connsiteX6" fmla="*/ 0 w 294881"/>
                    <a:gd name="connsiteY6" fmla="*/ 0 h 18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4881" h="181257">
                      <a:moveTo>
                        <a:pt x="0" y="0"/>
                      </a:moveTo>
                      <a:lnTo>
                        <a:pt x="0" y="0"/>
                      </a:lnTo>
                      <a:lnTo>
                        <a:pt x="0" y="181257"/>
                      </a:lnTo>
                      <a:lnTo>
                        <a:pt x="294881" y="175846"/>
                      </a:lnTo>
                      <a:lnTo>
                        <a:pt x="192079" y="91981"/>
                      </a:lnTo>
                      <a:lnTo>
                        <a:pt x="289470" y="5411"/>
                      </a:lnTo>
                      <a:lnTo>
                        <a:pt x="0" y="0"/>
                      </a:lnTo>
                      <a:close/>
                    </a:path>
                  </a:pathLst>
                </a:custGeom>
                <a:grpFill/>
                <a:ln w="25400" cap="flat" cmpd="sng" algn="ctr">
                  <a:solidFill>
                    <a:schemeClr val="tx2"/>
                  </a:solidFill>
                  <a:prstDash val="solid"/>
                </a:ln>
                <a:effectLst/>
              </p:spPr>
              <p:txBody>
                <a:bodyPr anchor="ctr"/>
                <a:lstStyle/>
                <a:p>
                  <a:pPr algn="ctr">
                    <a:defRPr/>
                  </a:pPr>
                  <a:endParaRPr lang="nl-NL" kern="0">
                    <a:solidFill>
                      <a:srgbClr val="FFFFFF"/>
                    </a:solidFill>
                    <a:latin typeface="Calibri"/>
                  </a:endParaRPr>
                </a:p>
              </p:txBody>
            </p:sp>
          </p:grpSp>
          <p:grpSp>
            <p:nvGrpSpPr>
              <p:cNvPr id="153" name="Group 64"/>
              <p:cNvGrpSpPr>
                <a:grpSpLocks/>
              </p:cNvGrpSpPr>
              <p:nvPr/>
            </p:nvGrpSpPr>
            <p:grpSpPr bwMode="auto">
              <a:xfrm rot="-7306123">
                <a:off x="4321160" y="3545957"/>
                <a:ext cx="640301" cy="105524"/>
                <a:chOff x="5201064" y="4045781"/>
                <a:chExt cx="640301" cy="105524"/>
              </a:xfrm>
              <a:grpFill/>
            </p:grpSpPr>
            <p:cxnSp>
              <p:nvCxnSpPr>
                <p:cNvPr id="97" name="Straight Connector 96"/>
                <p:cNvCxnSpPr/>
                <p:nvPr/>
              </p:nvCxnSpPr>
              <p:spPr>
                <a:xfrm>
                  <a:off x="5277037" y="4098958"/>
                  <a:ext cx="564328" cy="0"/>
                </a:xfrm>
                <a:prstGeom prst="line">
                  <a:avLst/>
                </a:prstGeom>
                <a:grpFill/>
                <a:ln w="44450" cap="flat" cmpd="sng" algn="ctr">
                  <a:solidFill>
                    <a:schemeClr val="tx2"/>
                  </a:solidFill>
                  <a:prstDash val="solid"/>
                </a:ln>
                <a:effectLst/>
              </p:spPr>
            </p:cxnSp>
            <p:sp>
              <p:nvSpPr>
                <p:cNvPr id="98" name="Freeform 97"/>
                <p:cNvSpPr/>
                <p:nvPr/>
              </p:nvSpPr>
              <p:spPr>
                <a:xfrm>
                  <a:off x="5201064" y="4045781"/>
                  <a:ext cx="106765" cy="105524"/>
                </a:xfrm>
                <a:custGeom>
                  <a:avLst/>
                  <a:gdLst>
                    <a:gd name="connsiteX0" fmla="*/ 0 w 294881"/>
                    <a:gd name="connsiteY0" fmla="*/ 0 h 181257"/>
                    <a:gd name="connsiteX1" fmla="*/ 0 w 294881"/>
                    <a:gd name="connsiteY1" fmla="*/ 0 h 181257"/>
                    <a:gd name="connsiteX2" fmla="*/ 0 w 294881"/>
                    <a:gd name="connsiteY2" fmla="*/ 181257 h 181257"/>
                    <a:gd name="connsiteX3" fmla="*/ 294881 w 294881"/>
                    <a:gd name="connsiteY3" fmla="*/ 175846 h 181257"/>
                    <a:gd name="connsiteX4" fmla="*/ 192079 w 294881"/>
                    <a:gd name="connsiteY4" fmla="*/ 91981 h 181257"/>
                    <a:gd name="connsiteX5" fmla="*/ 289470 w 294881"/>
                    <a:gd name="connsiteY5" fmla="*/ 5411 h 181257"/>
                    <a:gd name="connsiteX6" fmla="*/ 0 w 294881"/>
                    <a:gd name="connsiteY6" fmla="*/ 0 h 18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4881" h="181257">
                      <a:moveTo>
                        <a:pt x="0" y="0"/>
                      </a:moveTo>
                      <a:lnTo>
                        <a:pt x="0" y="0"/>
                      </a:lnTo>
                      <a:lnTo>
                        <a:pt x="0" y="181257"/>
                      </a:lnTo>
                      <a:lnTo>
                        <a:pt x="294881" y="175846"/>
                      </a:lnTo>
                      <a:lnTo>
                        <a:pt x="192079" y="91981"/>
                      </a:lnTo>
                      <a:lnTo>
                        <a:pt x="289470" y="5411"/>
                      </a:lnTo>
                      <a:lnTo>
                        <a:pt x="0" y="0"/>
                      </a:lnTo>
                      <a:close/>
                    </a:path>
                  </a:pathLst>
                </a:custGeom>
                <a:grpFill/>
                <a:ln w="25400" cap="flat" cmpd="sng" algn="ctr">
                  <a:solidFill>
                    <a:schemeClr val="tx2"/>
                  </a:solidFill>
                  <a:prstDash val="solid"/>
                </a:ln>
                <a:effectLst/>
              </p:spPr>
              <p:txBody>
                <a:bodyPr anchor="ctr"/>
                <a:lstStyle/>
                <a:p>
                  <a:pPr algn="ctr">
                    <a:defRPr/>
                  </a:pPr>
                  <a:endParaRPr lang="nl-NL" kern="0">
                    <a:solidFill>
                      <a:srgbClr val="FFFFFF"/>
                    </a:solidFill>
                    <a:latin typeface="Calibri"/>
                  </a:endParaRPr>
                </a:p>
              </p:txBody>
            </p:sp>
          </p:grpSp>
          <p:grpSp>
            <p:nvGrpSpPr>
              <p:cNvPr id="154" name="Group 67"/>
              <p:cNvGrpSpPr>
                <a:grpSpLocks/>
              </p:cNvGrpSpPr>
              <p:nvPr/>
            </p:nvGrpSpPr>
            <p:grpSpPr bwMode="auto">
              <a:xfrm rot="-5400000">
                <a:off x="4604451" y="3486871"/>
                <a:ext cx="678723" cy="105524"/>
                <a:chOff x="5155984" y="4048393"/>
                <a:chExt cx="678723" cy="105524"/>
              </a:xfrm>
              <a:grpFill/>
            </p:grpSpPr>
            <p:cxnSp>
              <p:nvCxnSpPr>
                <p:cNvPr id="95" name="Straight Connector 94"/>
                <p:cNvCxnSpPr/>
                <p:nvPr/>
              </p:nvCxnSpPr>
              <p:spPr>
                <a:xfrm>
                  <a:off x="5278003" y="4101158"/>
                  <a:ext cx="556704" cy="0"/>
                </a:xfrm>
                <a:prstGeom prst="line">
                  <a:avLst/>
                </a:prstGeom>
                <a:grpFill/>
                <a:ln w="44450" cap="flat" cmpd="sng" algn="ctr">
                  <a:solidFill>
                    <a:schemeClr val="tx2"/>
                  </a:solidFill>
                  <a:prstDash val="solid"/>
                </a:ln>
                <a:effectLst/>
              </p:spPr>
            </p:cxnSp>
            <p:sp>
              <p:nvSpPr>
                <p:cNvPr id="96" name="Freeform 95"/>
                <p:cNvSpPr/>
                <p:nvPr/>
              </p:nvSpPr>
              <p:spPr>
                <a:xfrm>
                  <a:off x="5155984" y="4048393"/>
                  <a:ext cx="106765" cy="105524"/>
                </a:xfrm>
                <a:custGeom>
                  <a:avLst/>
                  <a:gdLst>
                    <a:gd name="connsiteX0" fmla="*/ 0 w 294881"/>
                    <a:gd name="connsiteY0" fmla="*/ 0 h 181257"/>
                    <a:gd name="connsiteX1" fmla="*/ 0 w 294881"/>
                    <a:gd name="connsiteY1" fmla="*/ 0 h 181257"/>
                    <a:gd name="connsiteX2" fmla="*/ 0 w 294881"/>
                    <a:gd name="connsiteY2" fmla="*/ 181257 h 181257"/>
                    <a:gd name="connsiteX3" fmla="*/ 294881 w 294881"/>
                    <a:gd name="connsiteY3" fmla="*/ 175846 h 181257"/>
                    <a:gd name="connsiteX4" fmla="*/ 192079 w 294881"/>
                    <a:gd name="connsiteY4" fmla="*/ 91981 h 181257"/>
                    <a:gd name="connsiteX5" fmla="*/ 289470 w 294881"/>
                    <a:gd name="connsiteY5" fmla="*/ 5411 h 181257"/>
                    <a:gd name="connsiteX6" fmla="*/ 0 w 294881"/>
                    <a:gd name="connsiteY6" fmla="*/ 0 h 18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4881" h="181257">
                      <a:moveTo>
                        <a:pt x="0" y="0"/>
                      </a:moveTo>
                      <a:lnTo>
                        <a:pt x="0" y="0"/>
                      </a:lnTo>
                      <a:lnTo>
                        <a:pt x="0" y="181257"/>
                      </a:lnTo>
                      <a:lnTo>
                        <a:pt x="294881" y="175846"/>
                      </a:lnTo>
                      <a:lnTo>
                        <a:pt x="192079" y="91981"/>
                      </a:lnTo>
                      <a:lnTo>
                        <a:pt x="289470" y="5411"/>
                      </a:lnTo>
                      <a:lnTo>
                        <a:pt x="0" y="0"/>
                      </a:lnTo>
                      <a:close/>
                    </a:path>
                  </a:pathLst>
                </a:custGeom>
                <a:grpFill/>
                <a:ln w="25400" cap="flat" cmpd="sng" algn="ctr">
                  <a:solidFill>
                    <a:schemeClr val="tx2"/>
                  </a:solidFill>
                  <a:prstDash val="solid"/>
                </a:ln>
                <a:effectLst/>
              </p:spPr>
              <p:txBody>
                <a:bodyPr anchor="ctr"/>
                <a:lstStyle/>
                <a:p>
                  <a:pPr algn="ctr">
                    <a:defRPr/>
                  </a:pPr>
                  <a:endParaRPr lang="nl-NL" kern="0">
                    <a:solidFill>
                      <a:srgbClr val="FFFFFF"/>
                    </a:solidFill>
                    <a:latin typeface="Calibri"/>
                  </a:endParaRPr>
                </a:p>
              </p:txBody>
            </p:sp>
          </p:grpSp>
          <p:grpSp>
            <p:nvGrpSpPr>
              <p:cNvPr id="176" name="Group 70"/>
              <p:cNvGrpSpPr>
                <a:grpSpLocks/>
              </p:cNvGrpSpPr>
              <p:nvPr/>
            </p:nvGrpSpPr>
            <p:grpSpPr bwMode="auto">
              <a:xfrm rot="-3948688">
                <a:off x="4870077" y="3530480"/>
                <a:ext cx="652305" cy="105524"/>
                <a:chOff x="5186285" y="4023060"/>
                <a:chExt cx="652305" cy="105524"/>
              </a:xfrm>
              <a:grpFill/>
            </p:grpSpPr>
            <p:cxnSp>
              <p:nvCxnSpPr>
                <p:cNvPr id="93" name="Straight Connector 92"/>
                <p:cNvCxnSpPr/>
                <p:nvPr/>
              </p:nvCxnSpPr>
              <p:spPr>
                <a:xfrm>
                  <a:off x="5274262" y="4094920"/>
                  <a:ext cx="564328" cy="0"/>
                </a:xfrm>
                <a:prstGeom prst="line">
                  <a:avLst/>
                </a:prstGeom>
                <a:grpFill/>
                <a:ln w="44450" cap="flat" cmpd="sng" algn="ctr">
                  <a:solidFill>
                    <a:schemeClr val="tx2"/>
                  </a:solidFill>
                  <a:prstDash val="solid"/>
                </a:ln>
                <a:effectLst/>
              </p:spPr>
            </p:cxnSp>
            <p:sp>
              <p:nvSpPr>
                <p:cNvPr id="94" name="Freeform 93"/>
                <p:cNvSpPr/>
                <p:nvPr/>
              </p:nvSpPr>
              <p:spPr>
                <a:xfrm>
                  <a:off x="5186285" y="4023060"/>
                  <a:ext cx="106765" cy="105524"/>
                </a:xfrm>
                <a:custGeom>
                  <a:avLst/>
                  <a:gdLst>
                    <a:gd name="connsiteX0" fmla="*/ 0 w 294881"/>
                    <a:gd name="connsiteY0" fmla="*/ 0 h 181257"/>
                    <a:gd name="connsiteX1" fmla="*/ 0 w 294881"/>
                    <a:gd name="connsiteY1" fmla="*/ 0 h 181257"/>
                    <a:gd name="connsiteX2" fmla="*/ 0 w 294881"/>
                    <a:gd name="connsiteY2" fmla="*/ 181257 h 181257"/>
                    <a:gd name="connsiteX3" fmla="*/ 294881 w 294881"/>
                    <a:gd name="connsiteY3" fmla="*/ 175846 h 181257"/>
                    <a:gd name="connsiteX4" fmla="*/ 192079 w 294881"/>
                    <a:gd name="connsiteY4" fmla="*/ 91981 h 181257"/>
                    <a:gd name="connsiteX5" fmla="*/ 289470 w 294881"/>
                    <a:gd name="connsiteY5" fmla="*/ 5411 h 181257"/>
                    <a:gd name="connsiteX6" fmla="*/ 0 w 294881"/>
                    <a:gd name="connsiteY6" fmla="*/ 0 h 18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4881" h="181257">
                      <a:moveTo>
                        <a:pt x="0" y="0"/>
                      </a:moveTo>
                      <a:lnTo>
                        <a:pt x="0" y="0"/>
                      </a:lnTo>
                      <a:lnTo>
                        <a:pt x="0" y="181257"/>
                      </a:lnTo>
                      <a:lnTo>
                        <a:pt x="294881" y="175846"/>
                      </a:lnTo>
                      <a:lnTo>
                        <a:pt x="192079" y="91981"/>
                      </a:lnTo>
                      <a:lnTo>
                        <a:pt x="289470" y="5411"/>
                      </a:lnTo>
                      <a:lnTo>
                        <a:pt x="0" y="0"/>
                      </a:lnTo>
                      <a:close/>
                    </a:path>
                  </a:pathLst>
                </a:custGeom>
                <a:grpFill/>
                <a:ln w="25400" cap="flat" cmpd="sng" algn="ctr">
                  <a:solidFill>
                    <a:schemeClr val="tx2"/>
                  </a:solidFill>
                  <a:prstDash val="solid"/>
                </a:ln>
                <a:effectLst/>
              </p:spPr>
              <p:txBody>
                <a:bodyPr anchor="ctr"/>
                <a:lstStyle/>
                <a:p>
                  <a:pPr algn="ctr">
                    <a:defRPr/>
                  </a:pPr>
                  <a:endParaRPr lang="nl-NL" kern="0">
                    <a:solidFill>
                      <a:srgbClr val="FFFFFF"/>
                    </a:solidFill>
                    <a:latin typeface="Calibri"/>
                  </a:endParaRPr>
                </a:p>
              </p:txBody>
            </p:sp>
          </p:grpSp>
        </p:grpSp>
      </p:grpSp>
      <p:pic>
        <p:nvPicPr>
          <p:cNvPr id="7171"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015013" y="4800781"/>
            <a:ext cx="846242" cy="78114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 name="Picture 10"/>
          <p:cNvPicPr>
            <a:picLocks noChangeAspect="1" noChangeArrowheads="1"/>
          </p:cNvPicPr>
          <p:nvPr/>
        </p:nvPicPr>
        <p:blipFill>
          <a:blip r:embed="rId4" cstate="print"/>
          <a:srcRect/>
          <a:stretch>
            <a:fillRect/>
          </a:stretch>
        </p:blipFill>
        <p:spPr bwMode="auto">
          <a:xfrm>
            <a:off x="9012002" y="3923107"/>
            <a:ext cx="864096" cy="1235055"/>
          </a:xfrm>
          <a:prstGeom prst="rect">
            <a:avLst/>
          </a:prstGeom>
          <a:noFill/>
          <a:ln w="9525">
            <a:noFill/>
            <a:round/>
            <a:headEnd/>
            <a:tailEnd/>
          </a:ln>
        </p:spPr>
      </p:pic>
      <p:sp>
        <p:nvSpPr>
          <p:cNvPr id="9" name="TextBox 37"/>
          <p:cNvSpPr txBox="1">
            <a:spLocks noChangeArrowheads="1"/>
          </p:cNvSpPr>
          <p:nvPr/>
        </p:nvSpPr>
        <p:spPr bwMode="auto">
          <a:xfrm>
            <a:off x="1242398" y="2943132"/>
            <a:ext cx="2003497" cy="369332"/>
          </a:xfrm>
          <a:prstGeom prst="rect">
            <a:avLst/>
          </a:prstGeom>
          <a:noFill/>
          <a:ln w="9525">
            <a:noFill/>
            <a:miter lim="800000"/>
            <a:headEnd/>
            <a:tailEnd/>
          </a:ln>
        </p:spPr>
        <p:txBody>
          <a:bodyPr wrap="none">
            <a:spAutoFit/>
          </a:bodyPr>
          <a:lstStyle/>
          <a:p>
            <a:r>
              <a:rPr lang="en-US" dirty="0">
                <a:solidFill>
                  <a:schemeClr val="tx2"/>
                </a:solidFill>
              </a:rPr>
              <a:t>DNA fragmentation</a:t>
            </a:r>
          </a:p>
        </p:txBody>
      </p:sp>
      <p:sp>
        <p:nvSpPr>
          <p:cNvPr id="10" name="TextBox 38"/>
          <p:cNvSpPr txBox="1">
            <a:spLocks noChangeArrowheads="1"/>
          </p:cNvSpPr>
          <p:nvPr/>
        </p:nvSpPr>
        <p:spPr bwMode="auto">
          <a:xfrm>
            <a:off x="5329229" y="2973560"/>
            <a:ext cx="1267783" cy="369332"/>
          </a:xfrm>
          <a:prstGeom prst="rect">
            <a:avLst/>
          </a:prstGeom>
          <a:noFill/>
          <a:ln w="9525">
            <a:noFill/>
            <a:miter lim="800000"/>
            <a:headEnd/>
            <a:tailEnd/>
          </a:ln>
        </p:spPr>
        <p:txBody>
          <a:bodyPr wrap="none">
            <a:spAutoFit/>
          </a:bodyPr>
          <a:lstStyle/>
          <a:p>
            <a:r>
              <a:rPr lang="en-US" dirty="0">
                <a:solidFill>
                  <a:schemeClr val="tx2"/>
                </a:solidFill>
              </a:rPr>
              <a:t>Enrichment</a:t>
            </a:r>
          </a:p>
        </p:txBody>
      </p:sp>
      <p:sp>
        <p:nvSpPr>
          <p:cNvPr id="12" name="TextBox 40"/>
          <p:cNvSpPr txBox="1">
            <a:spLocks noChangeArrowheads="1"/>
          </p:cNvSpPr>
          <p:nvPr/>
        </p:nvSpPr>
        <p:spPr bwMode="auto">
          <a:xfrm>
            <a:off x="1151470" y="6009240"/>
            <a:ext cx="2044919" cy="369332"/>
          </a:xfrm>
          <a:prstGeom prst="rect">
            <a:avLst/>
          </a:prstGeom>
          <a:noFill/>
          <a:ln w="9525">
            <a:noFill/>
            <a:miter lim="800000"/>
            <a:headEnd/>
            <a:tailEnd/>
          </a:ln>
        </p:spPr>
        <p:txBody>
          <a:bodyPr wrap="none">
            <a:spAutoFit/>
          </a:bodyPr>
          <a:lstStyle/>
          <a:p>
            <a:r>
              <a:rPr lang="en-US" dirty="0">
                <a:solidFill>
                  <a:schemeClr val="tx2"/>
                </a:solidFill>
              </a:rPr>
              <a:t>Clonal amplification</a:t>
            </a:r>
          </a:p>
        </p:txBody>
      </p:sp>
      <p:sp>
        <p:nvSpPr>
          <p:cNvPr id="13" name="TextBox 41"/>
          <p:cNvSpPr txBox="1">
            <a:spLocks noChangeArrowheads="1"/>
          </p:cNvSpPr>
          <p:nvPr/>
        </p:nvSpPr>
        <p:spPr bwMode="auto">
          <a:xfrm>
            <a:off x="4414404" y="6039668"/>
            <a:ext cx="3337773" cy="369332"/>
          </a:xfrm>
          <a:prstGeom prst="rect">
            <a:avLst/>
          </a:prstGeom>
          <a:noFill/>
          <a:ln w="9525">
            <a:noFill/>
            <a:miter lim="800000"/>
            <a:headEnd/>
            <a:tailEnd/>
          </a:ln>
        </p:spPr>
        <p:txBody>
          <a:bodyPr wrap="none">
            <a:spAutoFit/>
          </a:bodyPr>
          <a:lstStyle/>
          <a:p>
            <a:pPr algn="ctr"/>
            <a:r>
              <a:rPr lang="en-US" dirty="0">
                <a:solidFill>
                  <a:schemeClr val="tx2"/>
                </a:solidFill>
              </a:rPr>
              <a:t>Deposition in sequencing support</a:t>
            </a:r>
          </a:p>
        </p:txBody>
      </p:sp>
      <p:sp>
        <p:nvSpPr>
          <p:cNvPr id="14" name="TextBox 42"/>
          <p:cNvSpPr txBox="1">
            <a:spLocks noChangeArrowheads="1"/>
          </p:cNvSpPr>
          <p:nvPr/>
        </p:nvSpPr>
        <p:spPr bwMode="auto">
          <a:xfrm>
            <a:off x="9416145" y="6039900"/>
            <a:ext cx="1268296" cy="369332"/>
          </a:xfrm>
          <a:prstGeom prst="rect">
            <a:avLst/>
          </a:prstGeom>
          <a:noFill/>
          <a:ln w="9525">
            <a:noFill/>
            <a:miter lim="800000"/>
            <a:headEnd/>
            <a:tailEnd/>
          </a:ln>
        </p:spPr>
        <p:txBody>
          <a:bodyPr wrap="none">
            <a:spAutoFit/>
          </a:bodyPr>
          <a:lstStyle/>
          <a:p>
            <a:r>
              <a:rPr lang="en-US" dirty="0">
                <a:solidFill>
                  <a:schemeClr val="tx2"/>
                </a:solidFill>
              </a:rPr>
              <a:t>Sequencing</a:t>
            </a:r>
          </a:p>
        </p:txBody>
      </p:sp>
      <p:sp>
        <p:nvSpPr>
          <p:cNvPr id="16" name="Chevron 15"/>
          <p:cNvSpPr/>
          <p:nvPr/>
        </p:nvSpPr>
        <p:spPr>
          <a:xfrm>
            <a:off x="7703226" y="1882659"/>
            <a:ext cx="500062" cy="642938"/>
          </a:xfrm>
          <a:prstGeom prst="chevron">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2"/>
              </a:solidFill>
            </a:endParaRPr>
          </a:p>
        </p:txBody>
      </p:sp>
      <p:sp>
        <p:nvSpPr>
          <p:cNvPr id="17" name="Chevron 16"/>
          <p:cNvSpPr/>
          <p:nvPr/>
        </p:nvSpPr>
        <p:spPr>
          <a:xfrm>
            <a:off x="3943099" y="1846019"/>
            <a:ext cx="500063" cy="642938"/>
          </a:xfrm>
          <a:prstGeom prst="chevron">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2"/>
              </a:solidFill>
            </a:endParaRPr>
          </a:p>
        </p:txBody>
      </p:sp>
      <p:sp>
        <p:nvSpPr>
          <p:cNvPr id="20" name="Chevron 19"/>
          <p:cNvSpPr/>
          <p:nvPr/>
        </p:nvSpPr>
        <p:spPr>
          <a:xfrm>
            <a:off x="7703226" y="4665548"/>
            <a:ext cx="500062" cy="642937"/>
          </a:xfrm>
          <a:prstGeom prst="chevron">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2"/>
              </a:solidFill>
            </a:endParaRPr>
          </a:p>
        </p:txBody>
      </p:sp>
      <p:pic>
        <p:nvPicPr>
          <p:cNvPr id="24" name="Picture 6" descr="pgm_iphone_copy.png"/>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10092122" y="4139735"/>
            <a:ext cx="864096" cy="763021"/>
          </a:xfrm>
          <a:prstGeom prst="rect">
            <a:avLst/>
          </a:prstGeom>
          <a:noFill/>
          <a:ln w="9525">
            <a:noFill/>
            <a:miter lim="800000"/>
            <a:headEnd/>
            <a:tailEnd/>
          </a:ln>
        </p:spPr>
      </p:pic>
      <p:pic>
        <p:nvPicPr>
          <p:cNvPr id="25" name="Picture 10"/>
          <p:cNvPicPr>
            <a:picLocks noChangeAspect="1" noChangeArrowheads="1"/>
          </p:cNvPicPr>
          <p:nvPr/>
        </p:nvPicPr>
        <p:blipFill>
          <a:blip r:embed="rId6" cstate="print"/>
          <a:srcRect/>
          <a:stretch>
            <a:fillRect/>
          </a:stretch>
        </p:blipFill>
        <p:spPr bwMode="auto">
          <a:xfrm>
            <a:off x="10108378" y="5157425"/>
            <a:ext cx="775833" cy="689105"/>
          </a:xfrm>
          <a:prstGeom prst="rect">
            <a:avLst/>
          </a:prstGeom>
          <a:noFill/>
          <a:ln w="9525">
            <a:noFill/>
            <a:miter lim="800000"/>
            <a:headEnd/>
            <a:tailEnd/>
          </a:ln>
        </p:spPr>
      </p:pic>
      <p:pic>
        <p:nvPicPr>
          <p:cNvPr id="26" name="Picture 2"/>
          <p:cNvPicPr>
            <a:picLocks noChangeAspect="1" noChangeArrowheads="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8939994" y="5085416"/>
            <a:ext cx="982504" cy="720080"/>
          </a:xfrm>
          <a:prstGeom prst="rect">
            <a:avLst/>
          </a:prstGeom>
          <a:noFill/>
          <a:ln w="9525">
            <a:noFill/>
            <a:miter lim="800000"/>
            <a:headEnd/>
            <a:tailEnd/>
          </a:ln>
        </p:spPr>
      </p:pic>
      <p:sp>
        <p:nvSpPr>
          <p:cNvPr id="22" name="Freeform 21"/>
          <p:cNvSpPr/>
          <p:nvPr/>
        </p:nvSpPr>
        <p:spPr>
          <a:xfrm>
            <a:off x="983841" y="1017980"/>
            <a:ext cx="647700" cy="685800"/>
          </a:xfrm>
          <a:custGeom>
            <a:avLst/>
            <a:gdLst>
              <a:gd name="connsiteX0" fmla="*/ 570120 w 1718312"/>
              <a:gd name="connsiteY0" fmla="*/ 675711 h 2058656"/>
              <a:gd name="connsiteX1" fmla="*/ 543487 w 1718312"/>
              <a:gd name="connsiteY1" fmla="*/ 666834 h 2058656"/>
              <a:gd name="connsiteX2" fmla="*/ 623386 w 1718312"/>
              <a:gd name="connsiteY2" fmla="*/ 844387 h 2058656"/>
              <a:gd name="connsiteX3" fmla="*/ 721041 w 1718312"/>
              <a:gd name="connsiteY3" fmla="*/ 808876 h 2058656"/>
              <a:gd name="connsiteX4" fmla="*/ 694408 w 1718312"/>
              <a:gd name="connsiteY4" fmla="*/ 569179 h 2058656"/>
              <a:gd name="connsiteX5" fmla="*/ 587876 w 1718312"/>
              <a:gd name="connsiteY5" fmla="*/ 551424 h 2058656"/>
              <a:gd name="connsiteX6" fmla="*/ 507977 w 1718312"/>
              <a:gd name="connsiteY6" fmla="*/ 764488 h 2058656"/>
              <a:gd name="connsiteX7" fmla="*/ 1147169 w 1718312"/>
              <a:gd name="connsiteY7" fmla="*/ 1288270 h 2058656"/>
              <a:gd name="connsiteX8" fmla="*/ 1244823 w 1718312"/>
              <a:gd name="connsiteY8" fmla="*/ 595812 h 2058656"/>
              <a:gd name="connsiteX9" fmla="*/ 650019 w 1718312"/>
              <a:gd name="connsiteY9" fmla="*/ 453770 h 2058656"/>
              <a:gd name="connsiteX10" fmla="*/ 419200 w 1718312"/>
              <a:gd name="connsiteY10" fmla="*/ 1021940 h 2058656"/>
              <a:gd name="connsiteX11" fmla="*/ 605631 w 1718312"/>
              <a:gd name="connsiteY11" fmla="*/ 1146228 h 2058656"/>
              <a:gd name="connsiteX12" fmla="*/ 880839 w 1718312"/>
              <a:gd name="connsiteY12" fmla="*/ 1235004 h 2058656"/>
              <a:gd name="connsiteX13" fmla="*/ 765429 w 1718312"/>
              <a:gd name="connsiteY13" fmla="*/ 1119595 h 2058656"/>
              <a:gd name="connsiteX14" fmla="*/ 623386 w 1718312"/>
              <a:gd name="connsiteY14" fmla="*/ 817754 h 2058656"/>
              <a:gd name="connsiteX15" fmla="*/ 428078 w 1718312"/>
              <a:gd name="connsiteY15" fmla="*/ 1075206 h 2058656"/>
              <a:gd name="connsiteX16" fmla="*/ 436955 w 1718312"/>
              <a:gd name="connsiteY16" fmla="*/ 1155105 h 2058656"/>
              <a:gd name="connsiteX17" fmla="*/ 1111658 w 1718312"/>
              <a:gd name="connsiteY17" fmla="*/ 1128472 h 2058656"/>
              <a:gd name="connsiteX18" fmla="*/ 1244823 w 1718312"/>
              <a:gd name="connsiteY18" fmla="*/ 1013063 h 2058656"/>
              <a:gd name="connsiteX19" fmla="*/ 1173802 w 1718312"/>
              <a:gd name="connsiteY19" fmla="*/ 968674 h 2058656"/>
              <a:gd name="connsiteX20" fmla="*/ 1031759 w 1718312"/>
              <a:gd name="connsiteY20" fmla="*/ 684589 h 2058656"/>
              <a:gd name="connsiteX21" fmla="*/ 987371 w 1718312"/>
              <a:gd name="connsiteY21" fmla="*/ 507036 h 2058656"/>
              <a:gd name="connsiteX22" fmla="*/ 969615 w 1718312"/>
              <a:gd name="connsiteY22" fmla="*/ 453770 h 2058656"/>
              <a:gd name="connsiteX23" fmla="*/ 1102780 w 1718312"/>
              <a:gd name="connsiteY23" fmla="*/ 578057 h 2058656"/>
              <a:gd name="connsiteX24" fmla="*/ 658897 w 1718312"/>
              <a:gd name="connsiteY24" fmla="*/ 1208371 h 2058656"/>
              <a:gd name="connsiteX25" fmla="*/ 632264 w 1718312"/>
              <a:gd name="connsiteY25" fmla="*/ 1270515 h 2058656"/>
              <a:gd name="connsiteX26" fmla="*/ 1138291 w 1718312"/>
              <a:gd name="connsiteY26" fmla="*/ 1004185 h 2058656"/>
              <a:gd name="connsiteX27" fmla="*/ 1209312 w 1718312"/>
              <a:gd name="connsiteY27" fmla="*/ 950919 h 2058656"/>
              <a:gd name="connsiteX28" fmla="*/ 1129413 w 1718312"/>
              <a:gd name="connsiteY28" fmla="*/ 746733 h 2058656"/>
              <a:gd name="connsiteX29" fmla="*/ 1102780 w 1718312"/>
              <a:gd name="connsiteY29" fmla="*/ 728977 h 2058656"/>
              <a:gd name="connsiteX30" fmla="*/ 1173802 w 1718312"/>
              <a:gd name="connsiteY30" fmla="*/ 782243 h 2058656"/>
              <a:gd name="connsiteX31" fmla="*/ 1599930 w 1718312"/>
              <a:gd name="connsiteY31" fmla="*/ 764488 h 2058656"/>
              <a:gd name="connsiteX32" fmla="*/ 1227068 w 1718312"/>
              <a:gd name="connsiteY32" fmla="*/ 569179 h 2058656"/>
              <a:gd name="connsiteX33" fmla="*/ 250524 w 1718312"/>
              <a:gd name="connsiteY33" fmla="*/ 622445 h 2058656"/>
              <a:gd name="connsiteX34" fmla="*/ 596753 w 1718312"/>
              <a:gd name="connsiteY34" fmla="*/ 1563478 h 2058656"/>
              <a:gd name="connsiteX35" fmla="*/ 1093903 w 1718312"/>
              <a:gd name="connsiteY35" fmla="*/ 1439191 h 2058656"/>
              <a:gd name="connsiteX36" fmla="*/ 1164924 w 1718312"/>
              <a:gd name="connsiteY36" fmla="*/ 773366 h 2058656"/>
              <a:gd name="connsiteX37" fmla="*/ 987371 w 1718312"/>
              <a:gd name="connsiteY37" fmla="*/ 480403 h 2058656"/>
              <a:gd name="connsiteX38" fmla="*/ 792062 w 1718312"/>
              <a:gd name="connsiteY38" fmla="*/ 693467 h 2058656"/>
              <a:gd name="connsiteX39" fmla="*/ 800940 w 1718312"/>
              <a:gd name="connsiteY39" fmla="*/ 915408 h 2058656"/>
              <a:gd name="connsiteX40" fmla="*/ 898594 w 1718312"/>
              <a:gd name="connsiteY40" fmla="*/ 799999 h 2058656"/>
              <a:gd name="connsiteX41" fmla="*/ 978493 w 1718312"/>
              <a:gd name="connsiteY41" fmla="*/ 409381 h 2058656"/>
              <a:gd name="connsiteX42" fmla="*/ 578998 w 1718312"/>
              <a:gd name="connsiteY42" fmla="*/ 737855 h 2058656"/>
              <a:gd name="connsiteX43" fmla="*/ 987371 w 1718312"/>
              <a:gd name="connsiteY43" fmla="*/ 799999 h 2058656"/>
              <a:gd name="connsiteX44" fmla="*/ 1093903 w 1718312"/>
              <a:gd name="connsiteY44" fmla="*/ 746733 h 2058656"/>
              <a:gd name="connsiteX45" fmla="*/ 1067270 w 1718312"/>
              <a:gd name="connsiteY45" fmla="*/ 871020 h 2058656"/>
              <a:gd name="connsiteX46" fmla="*/ 1227068 w 1718312"/>
              <a:gd name="connsiteY46" fmla="*/ 1483579 h 2058656"/>
              <a:gd name="connsiteX47" fmla="*/ 1520031 w 1718312"/>
              <a:gd name="connsiteY47" fmla="*/ 1288270 h 2058656"/>
              <a:gd name="connsiteX48" fmla="*/ 1449010 w 1718312"/>
              <a:gd name="connsiteY48" fmla="*/ 897653 h 2058656"/>
              <a:gd name="connsiteX49" fmla="*/ 1138291 w 1718312"/>
              <a:gd name="connsiteY49" fmla="*/ 906531 h 2058656"/>
              <a:gd name="connsiteX50" fmla="*/ 1306967 w 1718312"/>
              <a:gd name="connsiteY50" fmla="*/ 1137350 h 2058656"/>
              <a:gd name="connsiteX51" fmla="*/ 1599930 w 1718312"/>
              <a:gd name="connsiteY51" fmla="*/ 950919 h 2058656"/>
              <a:gd name="connsiteX52" fmla="*/ 1573297 w 1718312"/>
              <a:gd name="connsiteY52" fmla="*/ 551424 h 2058656"/>
              <a:gd name="connsiteX53" fmla="*/ 1493398 w 1718312"/>
              <a:gd name="connsiteY53" fmla="*/ 569179 h 2058656"/>
              <a:gd name="connsiteX54" fmla="*/ 1484520 w 1718312"/>
              <a:gd name="connsiteY54" fmla="*/ 640201 h 2058656"/>
              <a:gd name="connsiteX55" fmla="*/ 1520031 w 1718312"/>
              <a:gd name="connsiteY55" fmla="*/ 436014 h 2058656"/>
              <a:gd name="connsiteX56" fmla="*/ 1253701 w 1718312"/>
              <a:gd name="connsiteY56" fmla="*/ 444892 h 2058656"/>
              <a:gd name="connsiteX57" fmla="*/ 1324722 w 1718312"/>
              <a:gd name="connsiteY57" fmla="*/ 578057 h 2058656"/>
              <a:gd name="connsiteX58" fmla="*/ 960738 w 1718312"/>
              <a:gd name="connsiteY58" fmla="*/ 453770 h 2058656"/>
              <a:gd name="connsiteX59" fmla="*/ 401445 w 1718312"/>
              <a:gd name="connsiteY59" fmla="*/ 720100 h 2058656"/>
              <a:gd name="connsiteX60" fmla="*/ 605631 w 1718312"/>
              <a:gd name="connsiteY60" fmla="*/ 888775 h 2058656"/>
              <a:gd name="connsiteX61" fmla="*/ 792062 w 1718312"/>
              <a:gd name="connsiteY61" fmla="*/ 666834 h 2058656"/>
              <a:gd name="connsiteX62" fmla="*/ 854206 w 1718312"/>
              <a:gd name="connsiteY62" fmla="*/ 1075206 h 2058656"/>
              <a:gd name="connsiteX63" fmla="*/ 1129413 w 1718312"/>
              <a:gd name="connsiteY63" fmla="*/ 844387 h 2058656"/>
              <a:gd name="connsiteX64" fmla="*/ 614509 w 1718312"/>
              <a:gd name="connsiteY64" fmla="*/ 675711 h 2058656"/>
              <a:gd name="connsiteX65" fmla="*/ 667775 w 1718312"/>
              <a:gd name="connsiteY65" fmla="*/ 1146228 h 2058656"/>
              <a:gd name="connsiteX66" fmla="*/ 1182679 w 1718312"/>
              <a:gd name="connsiteY66" fmla="*/ 1119595 h 2058656"/>
              <a:gd name="connsiteX67" fmla="*/ 1173802 w 1718312"/>
              <a:gd name="connsiteY67" fmla="*/ 693467 h 2058656"/>
              <a:gd name="connsiteX68" fmla="*/ 738796 w 1718312"/>
              <a:gd name="connsiteY68" fmla="*/ 702344 h 2058656"/>
              <a:gd name="connsiteX69" fmla="*/ 383689 w 1718312"/>
              <a:gd name="connsiteY69" fmla="*/ 1359292 h 2058656"/>
              <a:gd name="connsiteX70" fmla="*/ 1085025 w 1718312"/>
              <a:gd name="connsiteY70" fmla="*/ 1385925 h 2058656"/>
              <a:gd name="connsiteX71" fmla="*/ 1067270 w 1718312"/>
              <a:gd name="connsiteY71" fmla="*/ 1350414 h 2058656"/>
              <a:gd name="connsiteX72" fmla="*/ 1058392 w 1718312"/>
              <a:gd name="connsiteY72" fmla="*/ 1652255 h 2058656"/>
              <a:gd name="connsiteX73" fmla="*/ 1209312 w 1718312"/>
              <a:gd name="connsiteY73" fmla="*/ 1670010 h 2058656"/>
              <a:gd name="connsiteX74" fmla="*/ 1422377 w 1718312"/>
              <a:gd name="connsiteY74" fmla="*/ 1261637 h 2058656"/>
              <a:gd name="connsiteX75" fmla="*/ 1173802 w 1718312"/>
              <a:gd name="connsiteY75" fmla="*/ 1394803 h 2058656"/>
              <a:gd name="connsiteX76" fmla="*/ 1466765 w 1718312"/>
              <a:gd name="connsiteY76" fmla="*/ 1368170 h 2058656"/>
              <a:gd name="connsiteX77" fmla="*/ 1626563 w 1718312"/>
              <a:gd name="connsiteY77" fmla="*/ 871020 h 2058656"/>
              <a:gd name="connsiteX78" fmla="*/ 1449010 w 1718312"/>
              <a:gd name="connsiteY78" fmla="*/ 799999 h 2058656"/>
              <a:gd name="connsiteX79" fmla="*/ 1413499 w 1718312"/>
              <a:gd name="connsiteY79" fmla="*/ 1021940 h 2058656"/>
              <a:gd name="connsiteX80" fmla="*/ 1493398 w 1718312"/>
              <a:gd name="connsiteY80" fmla="*/ 942041 h 2058656"/>
              <a:gd name="connsiteX81" fmla="*/ 1528909 w 1718312"/>
              <a:gd name="connsiteY81" fmla="*/ 666834 h 2058656"/>
              <a:gd name="connsiteX82" fmla="*/ 1493398 w 1718312"/>
              <a:gd name="connsiteY82" fmla="*/ 693467 h 2058656"/>
              <a:gd name="connsiteX83" fmla="*/ 1475643 w 1718312"/>
              <a:gd name="connsiteY83" fmla="*/ 737855 h 2058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1718312" h="2058656">
                <a:moveTo>
                  <a:pt x="570120" y="675711"/>
                </a:moveTo>
                <a:cubicBezTo>
                  <a:pt x="561242" y="672752"/>
                  <a:pt x="540669" y="657911"/>
                  <a:pt x="543487" y="666834"/>
                </a:cubicBezTo>
                <a:cubicBezTo>
                  <a:pt x="563031" y="728722"/>
                  <a:pt x="572707" y="803844"/>
                  <a:pt x="623386" y="844387"/>
                </a:cubicBezTo>
                <a:cubicBezTo>
                  <a:pt x="650433" y="866024"/>
                  <a:pt x="688489" y="820713"/>
                  <a:pt x="721041" y="808876"/>
                </a:cubicBezTo>
                <a:cubicBezTo>
                  <a:pt x="725849" y="746361"/>
                  <a:pt x="748751" y="623522"/>
                  <a:pt x="694408" y="569179"/>
                </a:cubicBezTo>
                <a:cubicBezTo>
                  <a:pt x="668952" y="543723"/>
                  <a:pt x="623387" y="557342"/>
                  <a:pt x="587876" y="551424"/>
                </a:cubicBezTo>
                <a:cubicBezTo>
                  <a:pt x="561243" y="622445"/>
                  <a:pt x="511370" y="688713"/>
                  <a:pt x="507977" y="764488"/>
                </a:cubicBezTo>
                <a:cubicBezTo>
                  <a:pt x="483122" y="1319594"/>
                  <a:pt x="602018" y="1156113"/>
                  <a:pt x="1147169" y="1288270"/>
                </a:cubicBezTo>
                <a:cubicBezTo>
                  <a:pt x="1389218" y="1135869"/>
                  <a:pt x="1718312" y="1035073"/>
                  <a:pt x="1244823" y="595812"/>
                </a:cubicBezTo>
                <a:cubicBezTo>
                  <a:pt x="1095384" y="457176"/>
                  <a:pt x="848287" y="501117"/>
                  <a:pt x="650019" y="453770"/>
                </a:cubicBezTo>
                <a:cubicBezTo>
                  <a:pt x="573079" y="643160"/>
                  <a:pt x="432277" y="817937"/>
                  <a:pt x="419200" y="1021940"/>
                </a:cubicBezTo>
                <a:cubicBezTo>
                  <a:pt x="414422" y="1096475"/>
                  <a:pt x="537818" y="1114930"/>
                  <a:pt x="605631" y="1146228"/>
                </a:cubicBezTo>
                <a:cubicBezTo>
                  <a:pt x="693150" y="1186621"/>
                  <a:pt x="789103" y="1205412"/>
                  <a:pt x="880839" y="1235004"/>
                </a:cubicBezTo>
                <a:cubicBezTo>
                  <a:pt x="833493" y="1306020"/>
                  <a:pt x="856836" y="1288867"/>
                  <a:pt x="765429" y="1119595"/>
                </a:cubicBezTo>
                <a:cubicBezTo>
                  <a:pt x="712594" y="1021752"/>
                  <a:pt x="670734" y="918368"/>
                  <a:pt x="623386" y="817754"/>
                </a:cubicBezTo>
                <a:cubicBezTo>
                  <a:pt x="558283" y="903571"/>
                  <a:pt x="480179" y="980928"/>
                  <a:pt x="428078" y="1075206"/>
                </a:cubicBezTo>
                <a:cubicBezTo>
                  <a:pt x="415117" y="1098660"/>
                  <a:pt x="410239" y="1153023"/>
                  <a:pt x="436955" y="1155105"/>
                </a:cubicBezTo>
                <a:cubicBezTo>
                  <a:pt x="661351" y="1172590"/>
                  <a:pt x="886757" y="1137350"/>
                  <a:pt x="1111658" y="1128472"/>
                </a:cubicBezTo>
                <a:cubicBezTo>
                  <a:pt x="1156046" y="1090002"/>
                  <a:pt x="1223533" y="1067808"/>
                  <a:pt x="1244823" y="1013063"/>
                </a:cubicBezTo>
                <a:cubicBezTo>
                  <a:pt x="1254942" y="987044"/>
                  <a:pt x="1185962" y="993804"/>
                  <a:pt x="1173802" y="968674"/>
                </a:cubicBezTo>
                <a:cubicBezTo>
                  <a:pt x="1020409" y="651662"/>
                  <a:pt x="1211269" y="804262"/>
                  <a:pt x="1031759" y="684589"/>
                </a:cubicBezTo>
                <a:cubicBezTo>
                  <a:pt x="1016963" y="625405"/>
                  <a:pt x="1003231" y="565944"/>
                  <a:pt x="987371" y="507036"/>
                </a:cubicBezTo>
                <a:cubicBezTo>
                  <a:pt x="982505" y="488964"/>
                  <a:pt x="953676" y="443961"/>
                  <a:pt x="969615" y="453770"/>
                </a:cubicBezTo>
                <a:cubicBezTo>
                  <a:pt x="1021326" y="485592"/>
                  <a:pt x="1058392" y="536628"/>
                  <a:pt x="1102780" y="578057"/>
                </a:cubicBezTo>
                <a:cubicBezTo>
                  <a:pt x="954819" y="788162"/>
                  <a:pt x="803322" y="995820"/>
                  <a:pt x="658897" y="1208371"/>
                </a:cubicBezTo>
                <a:cubicBezTo>
                  <a:pt x="646231" y="1227012"/>
                  <a:pt x="611530" y="1279346"/>
                  <a:pt x="632264" y="1270515"/>
                </a:cubicBezTo>
                <a:cubicBezTo>
                  <a:pt x="807631" y="1195822"/>
                  <a:pt x="971546" y="1096536"/>
                  <a:pt x="1138291" y="1004185"/>
                </a:cubicBezTo>
                <a:cubicBezTo>
                  <a:pt x="1164178" y="989848"/>
                  <a:pt x="1209312" y="950919"/>
                  <a:pt x="1209312" y="950919"/>
                </a:cubicBezTo>
                <a:cubicBezTo>
                  <a:pt x="1182679" y="882857"/>
                  <a:pt x="1161040" y="812623"/>
                  <a:pt x="1129413" y="746733"/>
                </a:cubicBezTo>
                <a:cubicBezTo>
                  <a:pt x="1124796" y="737114"/>
                  <a:pt x="1094448" y="722312"/>
                  <a:pt x="1102780" y="728977"/>
                </a:cubicBezTo>
                <a:cubicBezTo>
                  <a:pt x="1125888" y="747463"/>
                  <a:pt x="1150128" y="764488"/>
                  <a:pt x="1173802" y="782243"/>
                </a:cubicBezTo>
                <a:cubicBezTo>
                  <a:pt x="1315845" y="776325"/>
                  <a:pt x="1565450" y="902409"/>
                  <a:pt x="1599930" y="764488"/>
                </a:cubicBezTo>
                <a:cubicBezTo>
                  <a:pt x="1633959" y="628371"/>
                  <a:pt x="1366603" y="583867"/>
                  <a:pt x="1227068" y="569179"/>
                </a:cubicBezTo>
                <a:cubicBezTo>
                  <a:pt x="902861" y="535052"/>
                  <a:pt x="576039" y="604690"/>
                  <a:pt x="250524" y="622445"/>
                </a:cubicBezTo>
                <a:cubicBezTo>
                  <a:pt x="117591" y="988013"/>
                  <a:pt x="0" y="1157917"/>
                  <a:pt x="596753" y="1563478"/>
                </a:cubicBezTo>
                <a:cubicBezTo>
                  <a:pt x="738031" y="1659492"/>
                  <a:pt x="928186" y="1480620"/>
                  <a:pt x="1093903" y="1439191"/>
                </a:cubicBezTo>
                <a:cubicBezTo>
                  <a:pt x="1117577" y="1217249"/>
                  <a:pt x="1189572" y="995202"/>
                  <a:pt x="1164924" y="773366"/>
                </a:cubicBezTo>
                <a:cubicBezTo>
                  <a:pt x="1152314" y="659875"/>
                  <a:pt x="1099025" y="504329"/>
                  <a:pt x="987371" y="480403"/>
                </a:cubicBezTo>
                <a:cubicBezTo>
                  <a:pt x="893164" y="460216"/>
                  <a:pt x="857165" y="622446"/>
                  <a:pt x="792062" y="693467"/>
                </a:cubicBezTo>
                <a:cubicBezTo>
                  <a:pt x="795021" y="767447"/>
                  <a:pt x="748586" y="863054"/>
                  <a:pt x="800940" y="915408"/>
                </a:cubicBezTo>
                <a:cubicBezTo>
                  <a:pt x="836574" y="951042"/>
                  <a:pt x="881909" y="847550"/>
                  <a:pt x="898594" y="799999"/>
                </a:cubicBezTo>
                <a:cubicBezTo>
                  <a:pt x="942596" y="674593"/>
                  <a:pt x="1108952" y="434748"/>
                  <a:pt x="978493" y="409381"/>
                </a:cubicBezTo>
                <a:cubicBezTo>
                  <a:pt x="809264" y="376475"/>
                  <a:pt x="712163" y="628364"/>
                  <a:pt x="578998" y="737855"/>
                </a:cubicBezTo>
                <a:cubicBezTo>
                  <a:pt x="715122" y="758570"/>
                  <a:pt x="849700" y="797625"/>
                  <a:pt x="987371" y="799999"/>
                </a:cubicBezTo>
                <a:cubicBezTo>
                  <a:pt x="1027067" y="800683"/>
                  <a:pt x="1064229" y="720356"/>
                  <a:pt x="1093903" y="746733"/>
                </a:cubicBezTo>
                <a:cubicBezTo>
                  <a:pt x="1125570" y="774882"/>
                  <a:pt x="1076148" y="829591"/>
                  <a:pt x="1067270" y="871020"/>
                </a:cubicBezTo>
                <a:cubicBezTo>
                  <a:pt x="1120536" y="1075206"/>
                  <a:pt x="1071893" y="1340575"/>
                  <a:pt x="1227068" y="1483579"/>
                </a:cubicBezTo>
                <a:cubicBezTo>
                  <a:pt x="1313374" y="1563116"/>
                  <a:pt x="1478457" y="1398026"/>
                  <a:pt x="1520031" y="1288270"/>
                </a:cubicBezTo>
                <a:cubicBezTo>
                  <a:pt x="1566910" y="1164511"/>
                  <a:pt x="1472684" y="1027859"/>
                  <a:pt x="1449010" y="897653"/>
                </a:cubicBezTo>
                <a:cubicBezTo>
                  <a:pt x="1345437" y="900612"/>
                  <a:pt x="1191114" y="817392"/>
                  <a:pt x="1138291" y="906531"/>
                </a:cubicBezTo>
                <a:cubicBezTo>
                  <a:pt x="1089710" y="988512"/>
                  <a:pt x="1212110" y="1128229"/>
                  <a:pt x="1306967" y="1137350"/>
                </a:cubicBezTo>
                <a:cubicBezTo>
                  <a:pt x="1422186" y="1148429"/>
                  <a:pt x="1502276" y="1013063"/>
                  <a:pt x="1599930" y="950919"/>
                </a:cubicBezTo>
                <a:cubicBezTo>
                  <a:pt x="1591052" y="817754"/>
                  <a:pt x="1609171" y="679973"/>
                  <a:pt x="1573297" y="551424"/>
                </a:cubicBezTo>
                <a:cubicBezTo>
                  <a:pt x="1565963" y="525145"/>
                  <a:pt x="1512690" y="549887"/>
                  <a:pt x="1493398" y="569179"/>
                </a:cubicBezTo>
                <a:cubicBezTo>
                  <a:pt x="1476528" y="586049"/>
                  <a:pt x="1479841" y="663596"/>
                  <a:pt x="1484520" y="640201"/>
                </a:cubicBezTo>
                <a:cubicBezTo>
                  <a:pt x="1498068" y="572459"/>
                  <a:pt x="1508194" y="504076"/>
                  <a:pt x="1520031" y="436014"/>
                </a:cubicBezTo>
                <a:cubicBezTo>
                  <a:pt x="1497502" y="315858"/>
                  <a:pt x="1492016" y="43519"/>
                  <a:pt x="1253701" y="444892"/>
                </a:cubicBezTo>
                <a:cubicBezTo>
                  <a:pt x="1228017" y="488148"/>
                  <a:pt x="1301048" y="533669"/>
                  <a:pt x="1324722" y="578057"/>
                </a:cubicBezTo>
                <a:cubicBezTo>
                  <a:pt x="1419335" y="426679"/>
                  <a:pt x="1507600" y="333360"/>
                  <a:pt x="960738" y="453770"/>
                </a:cubicBezTo>
                <a:cubicBezTo>
                  <a:pt x="759079" y="498172"/>
                  <a:pt x="587876" y="631323"/>
                  <a:pt x="401445" y="720100"/>
                </a:cubicBezTo>
                <a:cubicBezTo>
                  <a:pt x="469507" y="776325"/>
                  <a:pt x="517590" y="882254"/>
                  <a:pt x="605631" y="888775"/>
                </a:cubicBezTo>
                <a:cubicBezTo>
                  <a:pt x="1107047" y="925916"/>
                  <a:pt x="875479" y="750250"/>
                  <a:pt x="792062" y="666834"/>
                </a:cubicBezTo>
                <a:cubicBezTo>
                  <a:pt x="762152" y="693539"/>
                  <a:pt x="112493" y="1131396"/>
                  <a:pt x="854206" y="1075206"/>
                </a:cubicBezTo>
                <a:cubicBezTo>
                  <a:pt x="973593" y="1066162"/>
                  <a:pt x="1037677" y="921327"/>
                  <a:pt x="1129413" y="844387"/>
                </a:cubicBezTo>
                <a:cubicBezTo>
                  <a:pt x="1088496" y="739537"/>
                  <a:pt x="938850" y="0"/>
                  <a:pt x="614509" y="675711"/>
                </a:cubicBezTo>
                <a:cubicBezTo>
                  <a:pt x="546206" y="818008"/>
                  <a:pt x="650020" y="989389"/>
                  <a:pt x="667775" y="1146228"/>
                </a:cubicBezTo>
                <a:cubicBezTo>
                  <a:pt x="839410" y="1137350"/>
                  <a:pt x="1054599" y="1234193"/>
                  <a:pt x="1182679" y="1119595"/>
                </a:cubicBezTo>
                <a:cubicBezTo>
                  <a:pt x="1288558" y="1024861"/>
                  <a:pt x="1277321" y="790775"/>
                  <a:pt x="1173802" y="693467"/>
                </a:cubicBezTo>
                <a:cubicBezTo>
                  <a:pt x="1068128" y="594133"/>
                  <a:pt x="883798" y="699385"/>
                  <a:pt x="738796" y="702344"/>
                </a:cubicBezTo>
                <a:cubicBezTo>
                  <a:pt x="620427" y="921327"/>
                  <a:pt x="335839" y="1115007"/>
                  <a:pt x="383689" y="1359292"/>
                </a:cubicBezTo>
                <a:cubicBezTo>
                  <a:pt x="520678" y="2058656"/>
                  <a:pt x="982561" y="1488389"/>
                  <a:pt x="1085025" y="1385925"/>
                </a:cubicBezTo>
                <a:cubicBezTo>
                  <a:pt x="1079107" y="1374088"/>
                  <a:pt x="1068587" y="1337246"/>
                  <a:pt x="1067270" y="1350414"/>
                </a:cubicBezTo>
                <a:cubicBezTo>
                  <a:pt x="1057254" y="1450572"/>
                  <a:pt x="1017511" y="1560273"/>
                  <a:pt x="1058392" y="1652255"/>
                </a:cubicBezTo>
                <a:cubicBezTo>
                  <a:pt x="1078964" y="1698543"/>
                  <a:pt x="1159005" y="1664092"/>
                  <a:pt x="1209312" y="1670010"/>
                </a:cubicBezTo>
                <a:cubicBezTo>
                  <a:pt x="1280334" y="1533886"/>
                  <a:pt x="1408476" y="1414544"/>
                  <a:pt x="1422377" y="1261637"/>
                </a:cubicBezTo>
                <a:cubicBezTo>
                  <a:pt x="1449421" y="964155"/>
                  <a:pt x="934206" y="1061451"/>
                  <a:pt x="1173802" y="1394803"/>
                </a:cubicBezTo>
                <a:cubicBezTo>
                  <a:pt x="1231031" y="1474427"/>
                  <a:pt x="1369111" y="1377048"/>
                  <a:pt x="1466765" y="1368170"/>
                </a:cubicBezTo>
                <a:cubicBezTo>
                  <a:pt x="1520031" y="1202453"/>
                  <a:pt x="1632000" y="1045002"/>
                  <a:pt x="1626563" y="871020"/>
                </a:cubicBezTo>
                <a:cubicBezTo>
                  <a:pt x="1624572" y="807308"/>
                  <a:pt x="1501026" y="763154"/>
                  <a:pt x="1449010" y="799999"/>
                </a:cubicBezTo>
                <a:cubicBezTo>
                  <a:pt x="1387872" y="843305"/>
                  <a:pt x="1391152" y="950429"/>
                  <a:pt x="1413499" y="1021940"/>
                </a:cubicBezTo>
                <a:cubicBezTo>
                  <a:pt x="1424733" y="1057890"/>
                  <a:pt x="1466765" y="968674"/>
                  <a:pt x="1493398" y="942041"/>
                </a:cubicBezTo>
                <a:cubicBezTo>
                  <a:pt x="1505235" y="850305"/>
                  <a:pt x="1528909" y="759330"/>
                  <a:pt x="1528909" y="666834"/>
                </a:cubicBezTo>
                <a:cubicBezTo>
                  <a:pt x="1528909" y="652038"/>
                  <a:pt x="1502276" y="681630"/>
                  <a:pt x="1493398" y="693467"/>
                </a:cubicBezTo>
                <a:cubicBezTo>
                  <a:pt x="1483837" y="706216"/>
                  <a:pt x="1475643" y="737855"/>
                  <a:pt x="1475643" y="737855"/>
                </a:cubicBezTo>
              </a:path>
            </a:pathLst>
          </a:custGeom>
          <a:noFill/>
          <a:ln w="19050" cap="flat" cmpd="sng" algn="ctr">
            <a:solidFill>
              <a:schemeClr val="tx2"/>
            </a:solidFill>
            <a:prstDash val="solid"/>
          </a:ln>
          <a:effectLst/>
        </p:spPr>
        <p:txBody>
          <a:bodyPr anchor="ctr"/>
          <a:lstStyle/>
          <a:p>
            <a:pPr algn="ctr">
              <a:defRPr/>
            </a:pPr>
            <a:endParaRPr lang="nl-NL" kern="0">
              <a:solidFill>
                <a:srgbClr val="000000"/>
              </a:solidFill>
              <a:latin typeface="Calibri"/>
            </a:endParaRPr>
          </a:p>
        </p:txBody>
      </p:sp>
      <p:grpSp>
        <p:nvGrpSpPr>
          <p:cNvPr id="2" name="Group 26"/>
          <p:cNvGrpSpPr>
            <a:grpSpLocks/>
          </p:cNvGrpSpPr>
          <p:nvPr/>
        </p:nvGrpSpPr>
        <p:grpSpPr bwMode="auto">
          <a:xfrm>
            <a:off x="1585392" y="1678365"/>
            <a:ext cx="1428751" cy="857250"/>
            <a:chOff x="3643004" y="1357298"/>
            <a:chExt cx="2072004" cy="856776"/>
          </a:xfrm>
        </p:grpSpPr>
        <p:cxnSp>
          <p:nvCxnSpPr>
            <p:cNvPr id="28" name="Straight Connector 27"/>
            <p:cNvCxnSpPr/>
            <p:nvPr/>
          </p:nvCxnSpPr>
          <p:spPr>
            <a:xfrm>
              <a:off x="4213956" y="1357298"/>
              <a:ext cx="715992" cy="0"/>
            </a:xfrm>
            <a:prstGeom prst="line">
              <a:avLst/>
            </a:prstGeom>
            <a:noFill/>
            <a:ln w="38100" cap="flat" cmpd="sng" algn="ctr">
              <a:solidFill>
                <a:schemeClr val="tx2"/>
              </a:solidFill>
              <a:prstDash val="solid"/>
            </a:ln>
            <a:effectLst/>
          </p:spPr>
        </p:cxnSp>
        <p:cxnSp>
          <p:nvCxnSpPr>
            <p:cNvPr id="29" name="Straight Connector 28"/>
            <p:cNvCxnSpPr/>
            <p:nvPr/>
          </p:nvCxnSpPr>
          <p:spPr>
            <a:xfrm>
              <a:off x="4642171" y="1500093"/>
              <a:ext cx="715992" cy="0"/>
            </a:xfrm>
            <a:prstGeom prst="line">
              <a:avLst/>
            </a:prstGeom>
            <a:noFill/>
            <a:ln w="38100" cap="flat" cmpd="sng" algn="ctr">
              <a:solidFill>
                <a:schemeClr val="tx2"/>
              </a:solidFill>
              <a:prstDash val="solid"/>
            </a:ln>
            <a:effectLst/>
          </p:spPr>
        </p:cxnSp>
        <p:cxnSp>
          <p:nvCxnSpPr>
            <p:cNvPr id="30" name="Straight Connector 29"/>
            <p:cNvCxnSpPr/>
            <p:nvPr/>
          </p:nvCxnSpPr>
          <p:spPr>
            <a:xfrm>
              <a:off x="4356694" y="1642890"/>
              <a:ext cx="715992" cy="0"/>
            </a:xfrm>
            <a:prstGeom prst="line">
              <a:avLst/>
            </a:prstGeom>
            <a:noFill/>
            <a:ln w="38100" cap="flat" cmpd="sng" algn="ctr">
              <a:solidFill>
                <a:schemeClr val="tx2"/>
              </a:solidFill>
              <a:prstDash val="solid"/>
            </a:ln>
            <a:effectLst/>
          </p:spPr>
        </p:cxnSp>
        <p:cxnSp>
          <p:nvCxnSpPr>
            <p:cNvPr id="31" name="Straight Connector 30"/>
            <p:cNvCxnSpPr/>
            <p:nvPr/>
          </p:nvCxnSpPr>
          <p:spPr>
            <a:xfrm>
              <a:off x="4672099" y="1814245"/>
              <a:ext cx="713690" cy="0"/>
            </a:xfrm>
            <a:prstGeom prst="line">
              <a:avLst/>
            </a:prstGeom>
            <a:noFill/>
            <a:ln w="38100" cap="flat" cmpd="sng" algn="ctr">
              <a:solidFill>
                <a:schemeClr val="tx2"/>
              </a:solidFill>
              <a:prstDash val="solid"/>
            </a:ln>
            <a:effectLst/>
          </p:spPr>
        </p:cxnSp>
        <p:cxnSp>
          <p:nvCxnSpPr>
            <p:cNvPr id="32" name="Straight Connector 31"/>
            <p:cNvCxnSpPr/>
            <p:nvPr/>
          </p:nvCxnSpPr>
          <p:spPr>
            <a:xfrm>
              <a:off x="4787210" y="2071278"/>
              <a:ext cx="713690" cy="0"/>
            </a:xfrm>
            <a:prstGeom prst="line">
              <a:avLst/>
            </a:prstGeom>
            <a:noFill/>
            <a:ln w="38100" cap="flat" cmpd="sng" algn="ctr">
              <a:solidFill>
                <a:schemeClr val="tx2"/>
              </a:solidFill>
              <a:prstDash val="solid"/>
            </a:ln>
            <a:effectLst/>
          </p:spPr>
        </p:cxnSp>
        <p:cxnSp>
          <p:nvCxnSpPr>
            <p:cNvPr id="33" name="Straight Connector 32"/>
            <p:cNvCxnSpPr/>
            <p:nvPr/>
          </p:nvCxnSpPr>
          <p:spPr>
            <a:xfrm>
              <a:off x="4285325" y="1928482"/>
              <a:ext cx="715993" cy="0"/>
            </a:xfrm>
            <a:prstGeom prst="line">
              <a:avLst/>
            </a:prstGeom>
            <a:noFill/>
            <a:ln w="38100" cap="flat" cmpd="sng" algn="ctr">
              <a:solidFill>
                <a:schemeClr val="tx2"/>
              </a:solidFill>
              <a:prstDash val="solid"/>
            </a:ln>
            <a:effectLst/>
          </p:spPr>
        </p:cxnSp>
        <p:cxnSp>
          <p:nvCxnSpPr>
            <p:cNvPr id="34" name="Straight Connector 33"/>
            <p:cNvCxnSpPr/>
            <p:nvPr/>
          </p:nvCxnSpPr>
          <p:spPr>
            <a:xfrm>
              <a:off x="3643004" y="1500093"/>
              <a:ext cx="713690" cy="0"/>
            </a:xfrm>
            <a:prstGeom prst="line">
              <a:avLst/>
            </a:prstGeom>
            <a:noFill/>
            <a:ln w="38100" cap="flat" cmpd="sng" algn="ctr">
              <a:solidFill>
                <a:schemeClr val="tx2"/>
              </a:solidFill>
              <a:prstDash val="solid"/>
            </a:ln>
            <a:effectLst/>
          </p:spPr>
        </p:cxnSp>
        <p:cxnSp>
          <p:nvCxnSpPr>
            <p:cNvPr id="35" name="Straight Connector 34"/>
            <p:cNvCxnSpPr/>
            <p:nvPr/>
          </p:nvCxnSpPr>
          <p:spPr>
            <a:xfrm>
              <a:off x="4071218" y="1642890"/>
              <a:ext cx="715992" cy="0"/>
            </a:xfrm>
            <a:prstGeom prst="line">
              <a:avLst/>
            </a:prstGeom>
            <a:noFill/>
            <a:ln w="38100" cap="flat" cmpd="sng" algn="ctr">
              <a:solidFill>
                <a:schemeClr val="tx2"/>
              </a:solidFill>
              <a:prstDash val="solid"/>
            </a:ln>
            <a:effectLst/>
          </p:spPr>
        </p:cxnSp>
        <p:cxnSp>
          <p:nvCxnSpPr>
            <p:cNvPr id="36" name="Straight Connector 35"/>
            <p:cNvCxnSpPr/>
            <p:nvPr/>
          </p:nvCxnSpPr>
          <p:spPr>
            <a:xfrm>
              <a:off x="3785742" y="1785686"/>
              <a:ext cx="713690" cy="0"/>
            </a:xfrm>
            <a:prstGeom prst="line">
              <a:avLst/>
            </a:prstGeom>
            <a:noFill/>
            <a:ln w="38100" cap="flat" cmpd="sng" algn="ctr">
              <a:solidFill>
                <a:schemeClr val="tx2"/>
              </a:solidFill>
              <a:prstDash val="solid"/>
            </a:ln>
            <a:effectLst/>
          </p:spPr>
        </p:cxnSp>
        <p:cxnSp>
          <p:nvCxnSpPr>
            <p:cNvPr id="37" name="Straight Connector 36"/>
            <p:cNvCxnSpPr/>
            <p:nvPr/>
          </p:nvCxnSpPr>
          <p:spPr>
            <a:xfrm>
              <a:off x="5001318" y="2214074"/>
              <a:ext cx="713690" cy="0"/>
            </a:xfrm>
            <a:prstGeom prst="line">
              <a:avLst/>
            </a:prstGeom>
            <a:noFill/>
            <a:ln w="38100" cap="flat" cmpd="sng" algn="ctr">
              <a:solidFill>
                <a:schemeClr val="tx2"/>
              </a:solidFill>
              <a:prstDash val="solid"/>
            </a:ln>
            <a:effectLst/>
          </p:spPr>
        </p:cxnSp>
        <p:cxnSp>
          <p:nvCxnSpPr>
            <p:cNvPr id="38" name="Straight Connector 37"/>
            <p:cNvCxnSpPr/>
            <p:nvPr/>
          </p:nvCxnSpPr>
          <p:spPr>
            <a:xfrm>
              <a:off x="4213956" y="2214074"/>
              <a:ext cx="715992" cy="0"/>
            </a:xfrm>
            <a:prstGeom prst="line">
              <a:avLst/>
            </a:prstGeom>
            <a:noFill/>
            <a:ln w="38100" cap="flat" cmpd="sng" algn="ctr">
              <a:solidFill>
                <a:schemeClr val="tx2"/>
              </a:solidFill>
              <a:prstDash val="solid"/>
            </a:ln>
            <a:effectLst/>
          </p:spPr>
        </p:cxnSp>
        <p:cxnSp>
          <p:nvCxnSpPr>
            <p:cNvPr id="39" name="Straight Connector 38"/>
            <p:cNvCxnSpPr/>
            <p:nvPr/>
          </p:nvCxnSpPr>
          <p:spPr>
            <a:xfrm>
              <a:off x="3857111" y="2071278"/>
              <a:ext cx="713690" cy="0"/>
            </a:xfrm>
            <a:prstGeom prst="line">
              <a:avLst/>
            </a:prstGeom>
            <a:noFill/>
            <a:ln w="38100" cap="flat" cmpd="sng" algn="ctr">
              <a:solidFill>
                <a:schemeClr val="tx2"/>
              </a:solidFill>
              <a:prstDash val="solid"/>
            </a:ln>
            <a:effectLst/>
          </p:spPr>
        </p:cxnSp>
      </p:grpSp>
      <p:pic>
        <p:nvPicPr>
          <p:cNvPr id="206" name="Picture 81"/>
          <p:cNvPicPr>
            <a:picLocks noChangeAspect="1" noChangeArrowheads="1"/>
          </p:cNvPicPr>
          <p:nvPr/>
        </p:nvPicPr>
        <p:blipFill>
          <a:blip r:embed="rId8" cstate="hqprint">
            <a:extLst>
              <a:ext uri="{28A0092B-C50C-407E-A947-70E740481C1C}">
                <a14:useLocalDpi xmlns:a14="http://schemas.microsoft.com/office/drawing/2010/main"/>
              </a:ext>
            </a:extLst>
          </a:blip>
          <a:srcRect/>
          <a:stretch>
            <a:fillRect/>
          </a:stretch>
        </p:blipFill>
        <p:spPr bwMode="auto">
          <a:xfrm>
            <a:off x="4936416" y="1639615"/>
            <a:ext cx="2111760" cy="1163199"/>
          </a:xfrm>
          <a:prstGeom prst="rect">
            <a:avLst/>
          </a:prstGeom>
          <a:noFill/>
          <a:ln w="9525">
            <a:noFill/>
            <a:miter lim="800000"/>
            <a:headEnd/>
            <a:tailEnd/>
          </a:ln>
        </p:spPr>
      </p:pic>
      <p:sp>
        <p:nvSpPr>
          <p:cNvPr id="207" name="TextBox 39"/>
          <p:cNvSpPr txBox="1">
            <a:spLocks noChangeArrowheads="1"/>
          </p:cNvSpPr>
          <p:nvPr/>
        </p:nvSpPr>
        <p:spPr bwMode="auto">
          <a:xfrm>
            <a:off x="8538642" y="2973792"/>
            <a:ext cx="2732543" cy="369332"/>
          </a:xfrm>
          <a:prstGeom prst="rect">
            <a:avLst/>
          </a:prstGeom>
          <a:noFill/>
          <a:ln w="9525">
            <a:noFill/>
            <a:miter lim="800000"/>
            <a:headEnd/>
            <a:tailEnd/>
          </a:ln>
        </p:spPr>
        <p:txBody>
          <a:bodyPr wrap="none">
            <a:spAutoFit/>
          </a:bodyPr>
          <a:lstStyle/>
          <a:p>
            <a:r>
              <a:rPr lang="en-US" dirty="0">
                <a:solidFill>
                  <a:schemeClr val="tx2"/>
                </a:solidFill>
              </a:rPr>
              <a:t>Repair and adaptor ligation</a:t>
            </a:r>
          </a:p>
        </p:txBody>
      </p:sp>
      <p:pic>
        <p:nvPicPr>
          <p:cNvPr id="208" name="Picture 2"/>
          <p:cNvPicPr>
            <a:picLocks noChangeAspect="1" noChangeArrowheads="1"/>
          </p:cNvPicPr>
          <p:nvPr/>
        </p:nvPicPr>
        <p:blipFill rotWithShape="1">
          <a:blip r:embed="rId9" cstate="hqprint">
            <a:extLst>
              <a:ext uri="{28A0092B-C50C-407E-A947-70E740481C1C}">
                <a14:useLocalDpi xmlns:a14="http://schemas.microsoft.com/office/drawing/2010/main"/>
              </a:ext>
            </a:extLst>
          </a:blip>
          <a:srcRect/>
          <a:stretch/>
        </p:blipFill>
        <p:spPr bwMode="auto">
          <a:xfrm>
            <a:off x="8974083" y="1629333"/>
            <a:ext cx="2245302" cy="109787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10" name="Picture 2"/>
          <p:cNvPicPr>
            <a:picLocks noChangeAspect="1" noChangeArrowheads="1"/>
          </p:cNvPicPr>
          <p:nvPr/>
        </p:nvPicPr>
        <p:blipFill rotWithShape="1">
          <a:blip r:embed="rId10" cstate="hqprint">
            <a:extLst>
              <a:ext uri="{28A0092B-C50C-407E-A947-70E740481C1C}">
                <a14:useLocalDpi xmlns:a14="http://schemas.microsoft.com/office/drawing/2010/main"/>
              </a:ext>
            </a:extLst>
          </a:blip>
          <a:srcRect/>
          <a:stretch/>
        </p:blipFill>
        <p:spPr bwMode="auto">
          <a:xfrm>
            <a:off x="1733030" y="4646614"/>
            <a:ext cx="1991771" cy="12279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09" name="Picture 2"/>
          <p:cNvPicPr>
            <a:picLocks noChangeAspect="1" noChangeArrowheads="1"/>
          </p:cNvPicPr>
          <p:nvPr/>
        </p:nvPicPr>
        <p:blipFill rotWithShape="1">
          <a:blip r:embed="rId11" cstate="hqprint">
            <a:extLst>
              <a:ext uri="{28A0092B-C50C-407E-A947-70E740481C1C}">
                <a14:useLocalDpi xmlns:a14="http://schemas.microsoft.com/office/drawing/2010/main"/>
              </a:ext>
            </a:extLst>
          </a:blip>
          <a:srcRect/>
          <a:stretch/>
        </p:blipFill>
        <p:spPr bwMode="auto">
          <a:xfrm>
            <a:off x="951523" y="3593247"/>
            <a:ext cx="1360036" cy="142108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5" name="Chevron 14"/>
          <p:cNvSpPr/>
          <p:nvPr/>
        </p:nvSpPr>
        <p:spPr>
          <a:xfrm>
            <a:off x="3943099" y="4628908"/>
            <a:ext cx="500063" cy="642937"/>
          </a:xfrm>
          <a:prstGeom prst="chevron">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2"/>
              </a:solidFill>
            </a:endParaRPr>
          </a:p>
        </p:txBody>
      </p:sp>
      <p:pic>
        <p:nvPicPr>
          <p:cNvPr id="177" name="Picture 4"/>
          <p:cNvPicPr>
            <a:picLocks noChangeAspect="1" noChangeArrowheads="1"/>
          </p:cNvPicPr>
          <p:nvPr/>
        </p:nvPicPr>
        <p:blipFill rotWithShape="1">
          <a:blip r:embed="rId12" cstate="hqprint">
            <a:extLst>
              <a:ext uri="{28A0092B-C50C-407E-A947-70E740481C1C}">
                <a14:useLocalDpi xmlns:a14="http://schemas.microsoft.com/office/drawing/2010/main"/>
              </a:ext>
            </a:extLst>
          </a:blip>
          <a:srcRect/>
          <a:stretch/>
        </p:blipFill>
        <p:spPr bwMode="auto">
          <a:xfrm>
            <a:off x="5806669" y="4221473"/>
            <a:ext cx="649094" cy="685101"/>
          </a:xfrm>
          <a:prstGeom prst="rect">
            <a:avLst/>
          </a:prstGeom>
          <a:noFill/>
          <a:ln w="9525">
            <a:noFill/>
            <a:miter lim="800000"/>
            <a:headEnd/>
            <a:tailEnd/>
          </a:ln>
        </p:spPr>
      </p:pic>
      <p:sp>
        <p:nvSpPr>
          <p:cNvPr id="3" name="Título 2">
            <a:extLst>
              <a:ext uri="{FF2B5EF4-FFF2-40B4-BE49-F238E27FC236}">
                <a16:creationId xmlns:a16="http://schemas.microsoft.com/office/drawing/2014/main" id="{4CB7513F-78E8-4906-A12C-82E163CF6F30}"/>
              </a:ext>
            </a:extLst>
          </p:cNvPr>
          <p:cNvSpPr>
            <a:spLocks noGrp="1"/>
          </p:cNvSpPr>
          <p:nvPr>
            <p:ph type="ctrTitle"/>
          </p:nvPr>
        </p:nvSpPr>
        <p:spPr>
          <a:xfrm>
            <a:off x="304471" y="63815"/>
            <a:ext cx="7898817" cy="810754"/>
          </a:xfrm>
        </p:spPr>
        <p:txBody>
          <a:bodyPr/>
          <a:lstStyle/>
          <a:p>
            <a:r>
              <a:rPr lang="en-US" sz="3600" b="1" dirty="0">
                <a:solidFill>
                  <a:schemeClr val="tx2"/>
                </a:solidFill>
                <a:latin typeface="Calibri" pitchFamily="34" charset="0"/>
              </a:rPr>
              <a:t>Next generation sequencing sample 			prep workflow</a:t>
            </a:r>
            <a:br>
              <a:rPr lang="en-US" sz="3600" b="1" dirty="0">
                <a:solidFill>
                  <a:schemeClr val="tx2"/>
                </a:solidFill>
                <a:latin typeface="Calibri" pitchFamily="34" charset="0"/>
              </a:rPr>
            </a:br>
            <a:endParaRPr lang="pt-PT" sz="3600" dirty="0"/>
          </a:p>
        </p:txBody>
      </p:sp>
    </p:spTree>
    <p:extLst>
      <p:ext uri="{BB962C8B-B14F-4D97-AF65-F5344CB8AC3E}">
        <p14:creationId xmlns:p14="http://schemas.microsoft.com/office/powerpoint/2010/main" val="7080712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22" name="Picture 2">
            <a:extLst>
              <a:ext uri="{FF2B5EF4-FFF2-40B4-BE49-F238E27FC236}">
                <a16:creationId xmlns:a16="http://schemas.microsoft.com/office/drawing/2014/main" id="{959C9226-356E-53C7-9C6B-EB1B6F5E8240}"/>
              </a:ext>
            </a:extLst>
          </p:cNvPr>
          <p:cNvPicPr>
            <a:picLocks noChangeAspect="1" noChangeArrowheads="1"/>
          </p:cNvPicPr>
          <p:nvPr/>
        </p:nvPicPr>
        <p:blipFill>
          <a:blip r:embed="rId3"/>
          <a:srcRect/>
          <a:stretch>
            <a:fillRect/>
          </a:stretch>
        </p:blipFill>
        <p:spPr bwMode="auto">
          <a:xfrm>
            <a:off x="305626" y="411139"/>
            <a:ext cx="3829050" cy="5753100"/>
          </a:xfrm>
          <a:prstGeom prst="rect">
            <a:avLst/>
          </a:prstGeom>
          <a:noFill/>
          <a:ln w="9525">
            <a:solidFill>
              <a:schemeClr val="accent2"/>
            </a:solidFill>
            <a:miter lim="800000"/>
            <a:headEnd/>
            <a:tailEnd/>
          </a:ln>
          <a:effectLst>
            <a:prstShdw prst="shdw17" dist="17961" dir="2700000">
              <a:schemeClr val="accent1">
                <a:gamma/>
                <a:shade val="60000"/>
                <a:invGamma/>
              </a:schemeClr>
            </a:prstShdw>
          </a:effectLst>
        </p:spPr>
      </p:pic>
      <p:pic>
        <p:nvPicPr>
          <p:cNvPr id="65539" name="Picture 2" descr="http://molonc.bccrc.ca/wp-content/uploads/2009/09/next-gen-seq-fig-1.jpg">
            <a:extLst>
              <a:ext uri="{FF2B5EF4-FFF2-40B4-BE49-F238E27FC236}">
                <a16:creationId xmlns:a16="http://schemas.microsoft.com/office/drawing/2014/main" id="{33977AEC-26D9-DAE3-91A7-F9295C5707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1993" y="2291605"/>
            <a:ext cx="4921250" cy="381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35523" name="Picture 3">
            <a:extLst>
              <a:ext uri="{FF2B5EF4-FFF2-40B4-BE49-F238E27FC236}">
                <a16:creationId xmlns:a16="http://schemas.microsoft.com/office/drawing/2014/main" id="{01133B91-8908-26B0-F3F2-695B0F7AA571}"/>
              </a:ext>
            </a:extLst>
          </p:cNvPr>
          <p:cNvPicPr>
            <a:picLocks noChangeAspect="1" noChangeArrowheads="1"/>
          </p:cNvPicPr>
          <p:nvPr/>
        </p:nvPicPr>
        <p:blipFill>
          <a:blip r:embed="rId5"/>
          <a:srcRect/>
          <a:stretch>
            <a:fillRect/>
          </a:stretch>
        </p:blipFill>
        <p:spPr bwMode="auto">
          <a:xfrm>
            <a:off x="4794393" y="234205"/>
            <a:ext cx="3600450" cy="1771650"/>
          </a:xfrm>
          <a:prstGeom prst="rect">
            <a:avLst/>
          </a:prstGeom>
          <a:noFill/>
          <a:ln w="9525">
            <a:solidFill>
              <a:schemeClr val="accent2"/>
            </a:solidFill>
            <a:miter lim="800000"/>
            <a:headEnd/>
            <a:tailEnd/>
          </a:ln>
          <a:effectLst>
            <a:prstShdw prst="shdw17" dist="17961" dir="2700000">
              <a:schemeClr val="accent1">
                <a:gamma/>
                <a:shade val="60000"/>
                <a:invGamma/>
              </a:schemeClr>
            </a:prstShdw>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620323" y="5115462"/>
            <a:ext cx="2067309" cy="1107807"/>
          </a:xfrm>
          <a:prstGeom prst="rect">
            <a:avLst/>
          </a:prstGeom>
        </p:spPr>
      </p:pic>
      <p:pic>
        <p:nvPicPr>
          <p:cNvPr id="3"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b="20284"/>
          <a:stretch/>
        </p:blipFill>
        <p:spPr bwMode="auto">
          <a:xfrm>
            <a:off x="848141" y="2029190"/>
            <a:ext cx="2020741" cy="1762817"/>
          </a:xfrm>
          <a:prstGeom prst="rect">
            <a:avLst/>
          </a:prstGeom>
          <a:noFill/>
          <a:ln w="9525">
            <a:noFill/>
            <a:miter lim="800000"/>
            <a:headEnd/>
            <a:tailEnd/>
          </a:ln>
        </p:spPr>
      </p:pic>
      <p:pic>
        <p:nvPicPr>
          <p:cNvPr id="4" name="Picture 3"/>
          <p:cNvPicPr>
            <a:picLocks noChangeAspect="1"/>
          </p:cNvPicPr>
          <p:nvPr/>
        </p:nvPicPr>
        <p:blipFill>
          <a:blip r:embed="rId4"/>
          <a:stretch>
            <a:fillRect/>
          </a:stretch>
        </p:blipFill>
        <p:spPr>
          <a:xfrm>
            <a:off x="8497985" y="2059277"/>
            <a:ext cx="2446200" cy="2276582"/>
          </a:xfrm>
          <a:prstGeom prst="rect">
            <a:avLst/>
          </a:prstGeom>
        </p:spPr>
      </p:pic>
      <p:pic>
        <p:nvPicPr>
          <p:cNvPr id="5" name="Picture 4"/>
          <p:cNvPicPr>
            <a:picLocks noChangeAspect="1"/>
          </p:cNvPicPr>
          <p:nvPr/>
        </p:nvPicPr>
        <p:blipFill>
          <a:blip r:embed="rId5"/>
          <a:stretch>
            <a:fillRect/>
          </a:stretch>
        </p:blipFill>
        <p:spPr>
          <a:xfrm>
            <a:off x="794624" y="1322148"/>
            <a:ext cx="2127774" cy="482356"/>
          </a:xfrm>
          <a:prstGeom prst="rect">
            <a:avLst/>
          </a:prstGeom>
        </p:spPr>
      </p:pic>
      <p:pic>
        <p:nvPicPr>
          <p:cNvPr id="6" name="Picture 5"/>
          <p:cNvPicPr>
            <a:picLocks noChangeAspect="1"/>
          </p:cNvPicPr>
          <p:nvPr/>
        </p:nvPicPr>
        <p:blipFill>
          <a:blip r:embed="rId6"/>
          <a:stretch>
            <a:fillRect/>
          </a:stretch>
        </p:blipFill>
        <p:spPr>
          <a:xfrm>
            <a:off x="3132188" y="4485340"/>
            <a:ext cx="2000250" cy="542925"/>
          </a:xfrm>
          <a:prstGeom prst="rect">
            <a:avLst/>
          </a:prstGeom>
        </p:spPr>
      </p:pic>
      <p:pic>
        <p:nvPicPr>
          <p:cNvPr id="7" name="Picture 6"/>
          <p:cNvPicPr>
            <a:picLocks noChangeAspect="1"/>
          </p:cNvPicPr>
          <p:nvPr/>
        </p:nvPicPr>
        <p:blipFill>
          <a:blip r:embed="rId7"/>
          <a:stretch>
            <a:fillRect/>
          </a:stretch>
        </p:blipFill>
        <p:spPr>
          <a:xfrm>
            <a:off x="8438214" y="1358927"/>
            <a:ext cx="2499357" cy="531113"/>
          </a:xfrm>
          <a:prstGeom prst="rect">
            <a:avLst/>
          </a:prstGeom>
        </p:spPr>
      </p:pic>
      <p:pic>
        <p:nvPicPr>
          <p:cNvPr id="8" name="Picture 7"/>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734972" y="4581284"/>
            <a:ext cx="716421" cy="456867"/>
          </a:xfrm>
          <a:prstGeom prst="rect">
            <a:avLst/>
          </a:prstGeom>
        </p:spPr>
      </p:pic>
      <p:pic>
        <p:nvPicPr>
          <p:cNvPr id="9" name="Picture 8"/>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6966205" y="5501461"/>
            <a:ext cx="1266842" cy="842630"/>
          </a:xfrm>
          <a:prstGeom prst="rect">
            <a:avLst/>
          </a:prstGeom>
        </p:spPr>
      </p:pic>
      <p:pic>
        <p:nvPicPr>
          <p:cNvPr id="10" name="Picture 9"/>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3198414" y="5065392"/>
            <a:ext cx="1867799" cy="1368526"/>
          </a:xfrm>
          <a:prstGeom prst="rect">
            <a:avLst/>
          </a:prstGeom>
        </p:spPr>
      </p:pic>
      <p:pic>
        <p:nvPicPr>
          <p:cNvPr id="11" name="Picture 9"/>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6696193" y="4897372"/>
            <a:ext cx="1654147" cy="28155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3" name="Picture 22"/>
          <p:cNvPicPr>
            <a:picLocks noChangeAspect="1"/>
          </p:cNvPicPr>
          <p:nvPr/>
        </p:nvPicPr>
        <p:blipFill rotWithShape="1">
          <a:blip r:embed="rId12" cstate="hqprint">
            <a:extLst>
              <a:ext uri="{28A0092B-C50C-407E-A947-70E740481C1C}">
                <a14:useLocalDpi xmlns:a14="http://schemas.microsoft.com/office/drawing/2010/main"/>
              </a:ext>
            </a:extLst>
          </a:blip>
          <a:srcRect/>
          <a:stretch/>
        </p:blipFill>
        <p:spPr>
          <a:xfrm>
            <a:off x="9369405" y="4746500"/>
            <a:ext cx="1940126" cy="1372867"/>
          </a:xfrm>
          <a:prstGeom prst="rect">
            <a:avLst/>
          </a:prstGeom>
        </p:spPr>
      </p:pic>
      <p:pic>
        <p:nvPicPr>
          <p:cNvPr id="24" name="Picture 2" descr="http://www.completegenomics.com/wpcontent/uploads/2015/05/complete-genomics.png"/>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10435155" y="4485340"/>
            <a:ext cx="939206" cy="337054"/>
          </a:xfrm>
          <a:prstGeom prst="rect">
            <a:avLst/>
          </a:prstGeom>
          <a:noFill/>
          <a:extLst>
            <a:ext uri="{909E8E84-426E-40dd-AFC4-6F175D3DCCD1}">
              <a14:hiddenFill xmlns="" xmlns:a14="http://schemas.microsoft.com/office/drawing/2010/main">
                <a:solidFill>
                  <a:srgbClr val="FFFFFF"/>
                </a:solidFill>
              </a14:hiddenFill>
            </a:ext>
          </a:extLst>
        </p:spPr>
      </p:pic>
      <p:pic>
        <p:nvPicPr>
          <p:cNvPr id="25" name="Picture 4" descr="http://www.completegenomics.com/wpcontent/uploads/2015/05/Revolocity.gif"/>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9677729" y="6055852"/>
            <a:ext cx="1514850" cy="231015"/>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Title 8">
            <a:extLst>
              <a:ext uri="{FF2B5EF4-FFF2-40B4-BE49-F238E27FC236}">
                <a16:creationId xmlns:a16="http://schemas.microsoft.com/office/drawing/2014/main" id="{3FB2D481-94D7-CC43-4439-29B9D7CBD5FA}"/>
              </a:ext>
            </a:extLst>
          </p:cNvPr>
          <p:cNvSpPr txBox="1">
            <a:spLocks/>
          </p:cNvSpPr>
          <p:nvPr/>
        </p:nvSpPr>
        <p:spPr>
          <a:xfrm>
            <a:off x="378691" y="196638"/>
            <a:ext cx="11434617" cy="42667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pt-PT" sz="3200" b="1" dirty="0">
              <a:solidFill>
                <a:schemeClr val="tx2"/>
              </a:solidFill>
              <a:latin typeface="Calibri" pitchFamily="34" charset="0"/>
              <a:ea typeface="+mn-ea"/>
              <a:cs typeface="+mn-cs"/>
            </a:endParaRPr>
          </a:p>
        </p:txBody>
      </p:sp>
      <p:pic>
        <p:nvPicPr>
          <p:cNvPr id="13" name="Picture 12" descr="Captura de ecrã 2020-04-06, às 11.01.42.png">
            <a:extLst>
              <a:ext uri="{FF2B5EF4-FFF2-40B4-BE49-F238E27FC236}">
                <a16:creationId xmlns:a16="http://schemas.microsoft.com/office/drawing/2014/main" id="{5509BD5E-2322-258F-BE2C-4B08F43B2722}"/>
              </a:ext>
            </a:extLst>
          </p:cNvPr>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4403213" y="1008879"/>
            <a:ext cx="2784265" cy="3425089"/>
          </a:xfrm>
          <a:prstGeom prst="rect">
            <a:avLst/>
          </a:prstGeom>
        </p:spPr>
      </p:pic>
      <p:sp>
        <p:nvSpPr>
          <p:cNvPr id="14" name="Título 13">
            <a:extLst>
              <a:ext uri="{FF2B5EF4-FFF2-40B4-BE49-F238E27FC236}">
                <a16:creationId xmlns:a16="http://schemas.microsoft.com/office/drawing/2014/main" id="{CEC5679A-4DE0-410B-9186-8B4458AA7E57}"/>
              </a:ext>
            </a:extLst>
          </p:cNvPr>
          <p:cNvSpPr>
            <a:spLocks noGrp="1"/>
          </p:cNvSpPr>
          <p:nvPr>
            <p:ph type="ctrTitle"/>
          </p:nvPr>
        </p:nvSpPr>
        <p:spPr>
          <a:xfrm>
            <a:off x="378691" y="67362"/>
            <a:ext cx="7777317" cy="810754"/>
          </a:xfrm>
        </p:spPr>
        <p:txBody>
          <a:bodyPr/>
          <a:lstStyle/>
          <a:p>
            <a:r>
              <a:rPr lang="pt-PT" sz="4400" b="1" dirty="0">
                <a:solidFill>
                  <a:schemeClr val="tx2"/>
                </a:solidFill>
                <a:latin typeface="Calibri" pitchFamily="34" charset="0"/>
                <a:ea typeface="+mn-ea"/>
                <a:cs typeface="+mn-cs"/>
              </a:rPr>
              <a:t>NGS – a </a:t>
            </a:r>
            <a:r>
              <a:rPr lang="pt-PT" sz="4400" b="1" dirty="0" err="1">
                <a:solidFill>
                  <a:schemeClr val="tx2"/>
                </a:solidFill>
                <a:latin typeface="Calibri" pitchFamily="34" charset="0"/>
                <a:ea typeface="+mn-ea"/>
                <a:cs typeface="+mn-cs"/>
              </a:rPr>
              <a:t>technological</a:t>
            </a:r>
            <a:r>
              <a:rPr lang="pt-PT" sz="4400" b="1" dirty="0">
                <a:solidFill>
                  <a:schemeClr val="tx2"/>
                </a:solidFill>
                <a:latin typeface="Calibri" pitchFamily="34" charset="0"/>
                <a:ea typeface="+mn-ea"/>
                <a:cs typeface="+mn-cs"/>
              </a:rPr>
              <a:t> </a:t>
            </a:r>
            <a:r>
              <a:rPr lang="pt-PT" sz="4400" b="1" dirty="0" err="1">
                <a:solidFill>
                  <a:schemeClr val="tx2"/>
                </a:solidFill>
                <a:latin typeface="Calibri" pitchFamily="34" charset="0"/>
                <a:ea typeface="+mn-ea"/>
                <a:cs typeface="+mn-cs"/>
              </a:rPr>
              <a:t>revolution</a:t>
            </a:r>
            <a:br>
              <a:rPr lang="pt-PT" sz="4800" b="1" dirty="0">
                <a:solidFill>
                  <a:schemeClr val="tx2"/>
                </a:solidFill>
                <a:latin typeface="Calibri" pitchFamily="34" charset="0"/>
                <a:ea typeface="+mn-ea"/>
                <a:cs typeface="+mn-cs"/>
              </a:rPr>
            </a:br>
            <a:endParaRPr lang="pt-PT" dirty="0"/>
          </a:p>
        </p:txBody>
      </p:sp>
    </p:spTree>
    <p:extLst>
      <p:ext uri="{BB962C8B-B14F-4D97-AF65-F5344CB8AC3E}">
        <p14:creationId xmlns:p14="http://schemas.microsoft.com/office/powerpoint/2010/main" val="10864149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FBA2B58-CD40-4876-9929-1873445A6427}"/>
              </a:ext>
            </a:extLst>
          </p:cNvPr>
          <p:cNvSpPr>
            <a:spLocks noGrp="1"/>
          </p:cNvSpPr>
          <p:nvPr>
            <p:ph type="ctrTitle"/>
          </p:nvPr>
        </p:nvSpPr>
        <p:spPr/>
        <p:txBody>
          <a:bodyPr>
            <a:noAutofit/>
          </a:bodyPr>
          <a:lstStyle/>
          <a:p>
            <a:r>
              <a:rPr lang="pt-PT" sz="4400" b="1" dirty="0">
                <a:solidFill>
                  <a:schemeClr val="tx2"/>
                </a:solidFill>
                <a:latin typeface="Calibri" pitchFamily="34" charset="0"/>
                <a:ea typeface="+mn-ea"/>
                <a:cs typeface="+mn-cs"/>
              </a:rPr>
              <a:t>Sanger vs NGS</a:t>
            </a:r>
          </a:p>
        </p:txBody>
      </p:sp>
      <p:pic>
        <p:nvPicPr>
          <p:cNvPr id="6146" name="Picture 2" descr="Resultado de imagem para sanger vs ngs">
            <a:extLst>
              <a:ext uri="{FF2B5EF4-FFF2-40B4-BE49-F238E27FC236}">
                <a16:creationId xmlns:a16="http://schemas.microsoft.com/office/drawing/2014/main" id="{876D8F3A-E0CB-40D7-9629-D6436DB4A0B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6" t="23716" r="-466" b="25941"/>
          <a:stretch/>
        </p:blipFill>
        <p:spPr bwMode="auto">
          <a:xfrm>
            <a:off x="4094360" y="1198414"/>
            <a:ext cx="7525687" cy="225953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3448051" y="4042480"/>
            <a:ext cx="1539895" cy="562049"/>
            <a:chOff x="1317517" y="1833052"/>
            <a:chExt cx="2245362" cy="727226"/>
          </a:xfrm>
        </p:grpSpPr>
        <p:sp>
          <p:nvSpPr>
            <p:cNvPr id="5" name="Rounded Rectangle 4"/>
            <p:cNvSpPr/>
            <p:nvPr/>
          </p:nvSpPr>
          <p:spPr>
            <a:xfrm>
              <a:off x="1317517" y="1833052"/>
              <a:ext cx="2245362" cy="727226"/>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200">
                <a:latin typeface="Arial" panose="020B0604020202020204" pitchFamily="34" charset="0"/>
                <a:cs typeface="Arial" panose="020B0604020202020204" pitchFamily="34" charset="0"/>
              </a:endParaRPr>
            </a:p>
          </p:txBody>
        </p:sp>
        <p:sp>
          <p:nvSpPr>
            <p:cNvPr id="6" name="Tekstvak 6"/>
            <p:cNvSpPr txBox="1"/>
            <p:nvPr/>
          </p:nvSpPr>
          <p:spPr>
            <a:xfrm>
              <a:off x="1386158" y="1842843"/>
              <a:ext cx="2108079" cy="597028"/>
            </a:xfrm>
            <a:prstGeom prst="rect">
              <a:avLst/>
            </a:prstGeom>
            <a:noFill/>
            <a:ln>
              <a:noFill/>
            </a:ln>
          </p:spPr>
          <p:txBody>
            <a:bodyPr wrap="none" lIns="91200" tIns="45600" rIns="91200" bIns="45600" rtlCol="0">
              <a:spAutoFit/>
            </a:bodyPr>
            <a:lstStyle/>
            <a:p>
              <a:pPr algn="ctr"/>
              <a:r>
                <a:rPr lang="en-US" sz="1200" dirty="0">
                  <a:solidFill>
                    <a:schemeClr val="accent1">
                      <a:lumMod val="50000"/>
                    </a:schemeClr>
                  </a:solidFill>
                  <a:latin typeface="Arial" panose="020B0604020202020204" pitchFamily="34" charset="0"/>
                  <a:cs typeface="Arial" panose="020B0604020202020204" pitchFamily="34" charset="0"/>
                </a:rPr>
                <a:t>1 disease</a:t>
              </a:r>
            </a:p>
            <a:p>
              <a:pPr algn="ctr"/>
              <a:r>
                <a:rPr lang="en-US" sz="1200" dirty="0">
                  <a:solidFill>
                    <a:schemeClr val="accent1">
                      <a:lumMod val="50000"/>
                    </a:schemeClr>
                  </a:solidFill>
                  <a:latin typeface="Arial" panose="020B0604020202020204" pitchFamily="34" charset="0"/>
                  <a:cs typeface="Arial" panose="020B0604020202020204" pitchFamily="34" charset="0"/>
                </a:rPr>
                <a:t>1 (single) mutation</a:t>
              </a:r>
            </a:p>
          </p:txBody>
        </p:sp>
      </p:grpSp>
      <p:grpSp>
        <p:nvGrpSpPr>
          <p:cNvPr id="7" name="Group 6"/>
          <p:cNvGrpSpPr/>
          <p:nvPr/>
        </p:nvGrpSpPr>
        <p:grpSpPr>
          <a:xfrm>
            <a:off x="3448051" y="4754139"/>
            <a:ext cx="1539895" cy="562049"/>
            <a:chOff x="1382048" y="2833235"/>
            <a:chExt cx="2245362" cy="727226"/>
          </a:xfrm>
        </p:grpSpPr>
        <p:sp>
          <p:nvSpPr>
            <p:cNvPr id="8" name="Rounded Rectangle 7"/>
            <p:cNvSpPr/>
            <p:nvPr/>
          </p:nvSpPr>
          <p:spPr>
            <a:xfrm>
              <a:off x="1382048" y="2833235"/>
              <a:ext cx="2245362" cy="727226"/>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200">
                <a:latin typeface="Arial" panose="020B0604020202020204" pitchFamily="34" charset="0"/>
                <a:cs typeface="Arial" panose="020B0604020202020204" pitchFamily="34" charset="0"/>
              </a:endParaRPr>
            </a:p>
          </p:txBody>
        </p:sp>
        <p:sp>
          <p:nvSpPr>
            <p:cNvPr id="9" name="Tekstvak 7"/>
            <p:cNvSpPr txBox="1"/>
            <p:nvPr/>
          </p:nvSpPr>
          <p:spPr>
            <a:xfrm>
              <a:off x="1892455" y="2843026"/>
              <a:ext cx="1224548" cy="597028"/>
            </a:xfrm>
            <a:prstGeom prst="rect">
              <a:avLst/>
            </a:prstGeom>
            <a:noFill/>
            <a:ln>
              <a:noFill/>
            </a:ln>
          </p:spPr>
          <p:txBody>
            <a:bodyPr wrap="none" lIns="91200" tIns="45600" rIns="91200" bIns="45600" rtlCol="0">
              <a:spAutoFit/>
            </a:bodyPr>
            <a:lstStyle/>
            <a:p>
              <a:pPr algn="ctr"/>
              <a:r>
                <a:rPr lang="en-US" sz="1200" dirty="0">
                  <a:solidFill>
                    <a:schemeClr val="accent1">
                      <a:lumMod val="50000"/>
                    </a:schemeClr>
                  </a:solidFill>
                  <a:latin typeface="Arial" panose="020B0604020202020204" pitchFamily="34" charset="0"/>
                  <a:cs typeface="Arial" panose="020B0604020202020204" pitchFamily="34" charset="0"/>
                </a:rPr>
                <a:t>1 disease</a:t>
              </a:r>
            </a:p>
            <a:p>
              <a:pPr algn="ctr"/>
              <a:r>
                <a:rPr lang="en-US" sz="1200" dirty="0">
                  <a:solidFill>
                    <a:schemeClr val="accent1">
                      <a:lumMod val="50000"/>
                    </a:schemeClr>
                  </a:solidFill>
                  <a:latin typeface="Arial" panose="020B0604020202020204" pitchFamily="34" charset="0"/>
                  <a:cs typeface="Arial" panose="020B0604020202020204" pitchFamily="34" charset="0"/>
                </a:rPr>
                <a:t>1 gene</a:t>
              </a:r>
            </a:p>
          </p:txBody>
        </p:sp>
      </p:grpSp>
      <p:grpSp>
        <p:nvGrpSpPr>
          <p:cNvPr id="10" name="Group 9"/>
          <p:cNvGrpSpPr/>
          <p:nvPr/>
        </p:nvGrpSpPr>
        <p:grpSpPr>
          <a:xfrm>
            <a:off x="3448051" y="5474112"/>
            <a:ext cx="1539895" cy="562049"/>
            <a:chOff x="3863787" y="1812930"/>
            <a:chExt cx="2245362" cy="727226"/>
          </a:xfrm>
        </p:grpSpPr>
        <p:sp>
          <p:nvSpPr>
            <p:cNvPr id="11" name="Rounded Rectangle 10"/>
            <p:cNvSpPr/>
            <p:nvPr/>
          </p:nvSpPr>
          <p:spPr>
            <a:xfrm>
              <a:off x="3863787" y="1812930"/>
              <a:ext cx="2245362" cy="727226"/>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200">
                <a:latin typeface="Arial" panose="020B0604020202020204" pitchFamily="34" charset="0"/>
                <a:cs typeface="Arial" panose="020B0604020202020204" pitchFamily="34" charset="0"/>
              </a:endParaRPr>
            </a:p>
          </p:txBody>
        </p:sp>
        <p:sp>
          <p:nvSpPr>
            <p:cNvPr id="12" name="Tekstvak 8"/>
            <p:cNvSpPr txBox="1"/>
            <p:nvPr/>
          </p:nvSpPr>
          <p:spPr>
            <a:xfrm>
              <a:off x="3977683" y="1822721"/>
              <a:ext cx="2017575" cy="597028"/>
            </a:xfrm>
            <a:prstGeom prst="rect">
              <a:avLst/>
            </a:prstGeom>
            <a:noFill/>
            <a:ln>
              <a:noFill/>
            </a:ln>
          </p:spPr>
          <p:txBody>
            <a:bodyPr wrap="none" lIns="91200" tIns="45600" rIns="91200" bIns="45600" rtlCol="0">
              <a:spAutoFit/>
            </a:bodyPr>
            <a:lstStyle/>
            <a:p>
              <a:pPr algn="ctr"/>
              <a:r>
                <a:rPr lang="en-US" sz="1200" dirty="0">
                  <a:solidFill>
                    <a:schemeClr val="accent1">
                      <a:lumMod val="50000"/>
                    </a:schemeClr>
                  </a:solidFill>
                  <a:latin typeface="Arial" panose="020B0604020202020204" pitchFamily="34" charset="0"/>
                  <a:cs typeface="Arial" panose="020B0604020202020204" pitchFamily="34" charset="0"/>
                </a:rPr>
                <a:t>different diseases</a:t>
              </a:r>
            </a:p>
            <a:p>
              <a:pPr algn="ctr"/>
              <a:r>
                <a:rPr lang="en-US" sz="1200" dirty="0">
                  <a:solidFill>
                    <a:schemeClr val="accent1">
                      <a:lumMod val="50000"/>
                    </a:schemeClr>
                  </a:solidFill>
                  <a:latin typeface="Arial" panose="020B0604020202020204" pitchFamily="34" charset="0"/>
                  <a:cs typeface="Arial" panose="020B0604020202020204" pitchFamily="34" charset="0"/>
                </a:rPr>
                <a:t>1 (single) gene</a:t>
              </a:r>
            </a:p>
          </p:txBody>
        </p:sp>
      </p:grpSp>
      <p:grpSp>
        <p:nvGrpSpPr>
          <p:cNvPr id="13" name="Group 12"/>
          <p:cNvGrpSpPr/>
          <p:nvPr/>
        </p:nvGrpSpPr>
        <p:grpSpPr>
          <a:xfrm>
            <a:off x="5307346" y="4472382"/>
            <a:ext cx="1539895" cy="562049"/>
            <a:chOff x="2926016" y="4240085"/>
            <a:chExt cx="2245362" cy="727226"/>
          </a:xfrm>
        </p:grpSpPr>
        <p:sp>
          <p:nvSpPr>
            <p:cNvPr id="14" name="Rounded Rectangle 13"/>
            <p:cNvSpPr/>
            <p:nvPr/>
          </p:nvSpPr>
          <p:spPr>
            <a:xfrm>
              <a:off x="2926016" y="4240085"/>
              <a:ext cx="2245362" cy="727226"/>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200">
                <a:latin typeface="Arial" panose="020B0604020202020204" pitchFamily="34" charset="0"/>
                <a:cs typeface="Arial" panose="020B0604020202020204" pitchFamily="34" charset="0"/>
              </a:endParaRPr>
            </a:p>
          </p:txBody>
        </p:sp>
        <p:sp>
          <p:nvSpPr>
            <p:cNvPr id="15" name="Tekstvak 9"/>
            <p:cNvSpPr txBox="1"/>
            <p:nvPr/>
          </p:nvSpPr>
          <p:spPr>
            <a:xfrm>
              <a:off x="3341759" y="4249876"/>
              <a:ext cx="1413877" cy="597028"/>
            </a:xfrm>
            <a:prstGeom prst="rect">
              <a:avLst/>
            </a:prstGeom>
            <a:noFill/>
            <a:ln>
              <a:noFill/>
            </a:ln>
          </p:spPr>
          <p:txBody>
            <a:bodyPr wrap="none" lIns="91200" tIns="45600" rIns="91200" bIns="45600" rtlCol="0">
              <a:spAutoFit/>
            </a:bodyPr>
            <a:lstStyle/>
            <a:p>
              <a:pPr algn="ctr"/>
              <a:r>
                <a:rPr lang="en-US" sz="1200">
                  <a:solidFill>
                    <a:schemeClr val="accent1">
                      <a:lumMod val="50000"/>
                    </a:schemeClr>
                  </a:solidFill>
                  <a:latin typeface="Arial" panose="020B0604020202020204" pitchFamily="34" charset="0"/>
                  <a:cs typeface="Arial" panose="020B0604020202020204" pitchFamily="34" charset="0"/>
                </a:rPr>
                <a:t>1 disease</a:t>
              </a:r>
            </a:p>
            <a:p>
              <a:pPr algn="ctr"/>
              <a:r>
                <a:rPr lang="en-US" sz="1200">
                  <a:solidFill>
                    <a:schemeClr val="accent1">
                      <a:lumMod val="50000"/>
                    </a:schemeClr>
                  </a:solidFill>
                  <a:latin typeface="Arial" panose="020B0604020202020204" pitchFamily="34" charset="0"/>
                  <a:cs typeface="Arial" panose="020B0604020202020204" pitchFamily="34" charset="0"/>
                </a:rPr>
                <a:t>  few genes</a:t>
              </a:r>
            </a:p>
          </p:txBody>
        </p:sp>
      </p:grpSp>
      <p:grpSp>
        <p:nvGrpSpPr>
          <p:cNvPr id="16" name="Group 15"/>
          <p:cNvGrpSpPr/>
          <p:nvPr/>
        </p:nvGrpSpPr>
        <p:grpSpPr>
          <a:xfrm>
            <a:off x="7178660" y="5277981"/>
            <a:ext cx="1539895" cy="562049"/>
            <a:chOff x="5058332" y="3230477"/>
            <a:chExt cx="2245362" cy="727226"/>
          </a:xfrm>
        </p:grpSpPr>
        <p:sp>
          <p:nvSpPr>
            <p:cNvPr id="17" name="Rounded Rectangle 16"/>
            <p:cNvSpPr/>
            <p:nvPr/>
          </p:nvSpPr>
          <p:spPr>
            <a:xfrm>
              <a:off x="5058332" y="3230477"/>
              <a:ext cx="2245362" cy="727226"/>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200">
                <a:latin typeface="Arial" panose="020B0604020202020204" pitchFamily="34" charset="0"/>
                <a:cs typeface="Arial" panose="020B0604020202020204" pitchFamily="34" charset="0"/>
              </a:endParaRPr>
            </a:p>
          </p:txBody>
        </p:sp>
        <p:sp>
          <p:nvSpPr>
            <p:cNvPr id="18" name="Tekstvak 10"/>
            <p:cNvSpPr txBox="1"/>
            <p:nvPr/>
          </p:nvSpPr>
          <p:spPr>
            <a:xfrm>
              <a:off x="5065277" y="3260146"/>
              <a:ext cx="2231472" cy="597028"/>
            </a:xfrm>
            <a:prstGeom prst="rect">
              <a:avLst/>
            </a:prstGeom>
            <a:noFill/>
            <a:ln>
              <a:noFill/>
            </a:ln>
          </p:spPr>
          <p:txBody>
            <a:bodyPr wrap="square" lIns="91200" tIns="45600" rIns="91200" bIns="45600" rtlCol="0">
              <a:spAutoFit/>
            </a:bodyPr>
            <a:lstStyle/>
            <a:p>
              <a:pPr algn="ctr"/>
              <a:r>
                <a:rPr lang="en-US" sz="1200" dirty="0">
                  <a:solidFill>
                    <a:schemeClr val="accent1">
                      <a:lumMod val="50000"/>
                    </a:schemeClr>
                  </a:solidFill>
                  <a:latin typeface="Arial" panose="020B0604020202020204" pitchFamily="34" charset="0"/>
                  <a:cs typeface="Arial" panose="020B0604020202020204" pitchFamily="34" charset="0"/>
                </a:rPr>
                <a:t>different diseases</a:t>
              </a:r>
            </a:p>
            <a:p>
              <a:pPr algn="ctr"/>
              <a:r>
                <a:rPr lang="en-US" sz="1200" dirty="0">
                  <a:solidFill>
                    <a:schemeClr val="accent1">
                      <a:lumMod val="50000"/>
                    </a:schemeClr>
                  </a:solidFill>
                  <a:latin typeface="Arial" panose="020B0604020202020204" pitchFamily="34" charset="0"/>
                  <a:cs typeface="Arial" panose="020B0604020202020204" pitchFamily="34" charset="0"/>
                </a:rPr>
                <a:t>many genes</a:t>
              </a:r>
            </a:p>
          </p:txBody>
        </p:sp>
      </p:grpSp>
      <p:grpSp>
        <p:nvGrpSpPr>
          <p:cNvPr id="19" name="Group 18"/>
          <p:cNvGrpSpPr/>
          <p:nvPr/>
        </p:nvGrpSpPr>
        <p:grpSpPr>
          <a:xfrm>
            <a:off x="7150985" y="4176745"/>
            <a:ext cx="1539895" cy="562049"/>
            <a:chOff x="1696197" y="5301089"/>
            <a:chExt cx="2245362" cy="727226"/>
          </a:xfrm>
        </p:grpSpPr>
        <p:sp>
          <p:nvSpPr>
            <p:cNvPr id="20" name="Rounded Rectangle 19"/>
            <p:cNvSpPr/>
            <p:nvPr/>
          </p:nvSpPr>
          <p:spPr>
            <a:xfrm>
              <a:off x="1696197" y="5301089"/>
              <a:ext cx="2245362" cy="727226"/>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200">
                <a:latin typeface="Arial" panose="020B0604020202020204" pitchFamily="34" charset="0"/>
                <a:cs typeface="Arial" panose="020B0604020202020204" pitchFamily="34" charset="0"/>
              </a:endParaRPr>
            </a:p>
          </p:txBody>
        </p:sp>
        <p:sp>
          <p:nvSpPr>
            <p:cNvPr id="21" name="Tekstvak 12"/>
            <p:cNvSpPr txBox="1"/>
            <p:nvPr/>
          </p:nvSpPr>
          <p:spPr>
            <a:xfrm>
              <a:off x="1895742" y="5310880"/>
              <a:ext cx="1846276" cy="597028"/>
            </a:xfrm>
            <a:prstGeom prst="rect">
              <a:avLst/>
            </a:prstGeom>
            <a:noFill/>
            <a:ln>
              <a:noFill/>
            </a:ln>
          </p:spPr>
          <p:txBody>
            <a:bodyPr wrap="square" lIns="91200" tIns="45600" rIns="91200" bIns="45600" rtlCol="0">
              <a:spAutoFit/>
            </a:bodyPr>
            <a:lstStyle/>
            <a:p>
              <a:pPr algn="ctr"/>
              <a:r>
                <a:rPr lang="en-US" sz="1200" dirty="0">
                  <a:solidFill>
                    <a:schemeClr val="accent1">
                      <a:lumMod val="50000"/>
                    </a:schemeClr>
                  </a:solidFill>
                  <a:latin typeface="Arial" panose="020B0604020202020204" pitchFamily="34" charset="0"/>
                  <a:cs typeface="Arial" panose="020B0604020202020204" pitchFamily="34" charset="0"/>
                </a:rPr>
                <a:t>1 disease</a:t>
              </a:r>
            </a:p>
            <a:p>
              <a:pPr algn="ctr"/>
              <a:r>
                <a:rPr lang="en-US" sz="1200" dirty="0">
                  <a:solidFill>
                    <a:schemeClr val="accent1">
                      <a:lumMod val="50000"/>
                    </a:schemeClr>
                  </a:solidFill>
                  <a:latin typeface="Arial" panose="020B0604020202020204" pitchFamily="34" charset="0"/>
                  <a:cs typeface="Arial" panose="020B0604020202020204" pitchFamily="34" charset="0"/>
                </a:rPr>
                <a:t>many genes</a:t>
              </a:r>
            </a:p>
          </p:txBody>
        </p:sp>
      </p:grpSp>
      <p:grpSp>
        <p:nvGrpSpPr>
          <p:cNvPr id="22" name="Group 21"/>
          <p:cNvGrpSpPr/>
          <p:nvPr/>
        </p:nvGrpSpPr>
        <p:grpSpPr>
          <a:xfrm>
            <a:off x="5310661" y="5187331"/>
            <a:ext cx="1539895" cy="562049"/>
            <a:chOff x="2926016" y="4240085"/>
            <a:chExt cx="2245362" cy="727226"/>
          </a:xfrm>
        </p:grpSpPr>
        <p:sp>
          <p:nvSpPr>
            <p:cNvPr id="23" name="Rounded Rectangle 22"/>
            <p:cNvSpPr/>
            <p:nvPr/>
          </p:nvSpPr>
          <p:spPr>
            <a:xfrm>
              <a:off x="2926016" y="4240085"/>
              <a:ext cx="2245362" cy="727226"/>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200">
                <a:latin typeface="Arial" panose="020B0604020202020204" pitchFamily="34" charset="0"/>
                <a:cs typeface="Arial" panose="020B0604020202020204" pitchFamily="34" charset="0"/>
              </a:endParaRPr>
            </a:p>
          </p:txBody>
        </p:sp>
        <p:sp>
          <p:nvSpPr>
            <p:cNvPr id="24" name="Tekstvak 9"/>
            <p:cNvSpPr txBox="1"/>
            <p:nvPr/>
          </p:nvSpPr>
          <p:spPr>
            <a:xfrm>
              <a:off x="3039915" y="4249876"/>
              <a:ext cx="2017575" cy="597028"/>
            </a:xfrm>
            <a:prstGeom prst="rect">
              <a:avLst/>
            </a:prstGeom>
            <a:noFill/>
            <a:ln>
              <a:noFill/>
            </a:ln>
          </p:spPr>
          <p:txBody>
            <a:bodyPr wrap="none" lIns="91200" tIns="45600" rIns="91200" bIns="45600" rtlCol="0">
              <a:spAutoFit/>
            </a:bodyPr>
            <a:lstStyle/>
            <a:p>
              <a:pPr algn="ctr"/>
              <a:r>
                <a:rPr lang="en-US" sz="1200" dirty="0">
                  <a:solidFill>
                    <a:schemeClr val="accent1">
                      <a:lumMod val="50000"/>
                    </a:schemeClr>
                  </a:solidFill>
                  <a:latin typeface="Arial" panose="020B0604020202020204" pitchFamily="34" charset="0"/>
                  <a:cs typeface="Arial" panose="020B0604020202020204" pitchFamily="34" charset="0"/>
                </a:rPr>
                <a:t>different diseases</a:t>
              </a:r>
            </a:p>
            <a:p>
              <a:pPr algn="ctr"/>
              <a:r>
                <a:rPr lang="en-US" sz="1200" dirty="0">
                  <a:solidFill>
                    <a:schemeClr val="accent1">
                      <a:lumMod val="50000"/>
                    </a:schemeClr>
                  </a:solidFill>
                  <a:latin typeface="Arial" panose="020B0604020202020204" pitchFamily="34" charset="0"/>
                  <a:cs typeface="Arial" panose="020B0604020202020204" pitchFamily="34" charset="0"/>
                </a:rPr>
                <a:t>  few genes</a:t>
              </a:r>
            </a:p>
          </p:txBody>
        </p:sp>
      </p:grpSp>
      <p:sp>
        <p:nvSpPr>
          <p:cNvPr id="25" name="TextBox 24"/>
          <p:cNvSpPr txBox="1"/>
          <p:nvPr/>
        </p:nvSpPr>
        <p:spPr>
          <a:xfrm>
            <a:off x="2040255" y="5762334"/>
            <a:ext cx="1090783" cy="523220"/>
          </a:xfrm>
          <a:prstGeom prst="rect">
            <a:avLst/>
          </a:prstGeom>
          <a:noFill/>
          <a:ln>
            <a:noFill/>
          </a:ln>
        </p:spPr>
        <p:txBody>
          <a:bodyPr wrap="square" rtlCol="0">
            <a:spAutoFit/>
          </a:bodyPr>
          <a:lstStyle/>
          <a:p>
            <a:r>
              <a:rPr lang="pt-PT" sz="1400" dirty="0" err="1">
                <a:solidFill>
                  <a:schemeClr val="accent6">
                    <a:lumMod val="75000"/>
                  </a:schemeClr>
                </a:solidFill>
              </a:rPr>
              <a:t>Sanger</a:t>
            </a:r>
            <a:r>
              <a:rPr lang="pt-PT" sz="1400" dirty="0">
                <a:solidFill>
                  <a:schemeClr val="accent6">
                    <a:lumMod val="75000"/>
                  </a:schemeClr>
                </a:solidFill>
              </a:rPr>
              <a:t> </a:t>
            </a:r>
            <a:r>
              <a:rPr lang="pt-PT" sz="1400" dirty="0" err="1">
                <a:solidFill>
                  <a:schemeClr val="accent6">
                    <a:lumMod val="75000"/>
                  </a:schemeClr>
                </a:solidFill>
              </a:rPr>
              <a:t>sequencing</a:t>
            </a:r>
            <a:endParaRPr lang="en-US" sz="1400" dirty="0">
              <a:solidFill>
                <a:schemeClr val="accent6">
                  <a:lumMod val="75000"/>
                </a:schemeClr>
              </a:solidFill>
            </a:endParaRPr>
          </a:p>
        </p:txBody>
      </p:sp>
      <p:sp>
        <p:nvSpPr>
          <p:cNvPr id="26" name="Oval 25"/>
          <p:cNvSpPr/>
          <p:nvPr/>
        </p:nvSpPr>
        <p:spPr>
          <a:xfrm>
            <a:off x="2977608" y="3554217"/>
            <a:ext cx="3974033" cy="2954331"/>
          </a:xfrm>
          <a:prstGeom prst="ellipse">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400"/>
          </a:p>
        </p:txBody>
      </p:sp>
      <p:sp>
        <p:nvSpPr>
          <p:cNvPr id="28" name="TextBox 27"/>
          <p:cNvSpPr txBox="1"/>
          <p:nvPr/>
        </p:nvSpPr>
        <p:spPr>
          <a:xfrm>
            <a:off x="9113679" y="5712390"/>
            <a:ext cx="1623419" cy="523220"/>
          </a:xfrm>
          <a:prstGeom prst="rect">
            <a:avLst/>
          </a:prstGeom>
          <a:noFill/>
          <a:ln>
            <a:noFill/>
          </a:ln>
        </p:spPr>
        <p:txBody>
          <a:bodyPr wrap="square" rtlCol="0">
            <a:spAutoFit/>
          </a:bodyPr>
          <a:lstStyle/>
          <a:p>
            <a:r>
              <a:rPr lang="pt-PT" sz="1400" dirty="0" err="1">
                <a:solidFill>
                  <a:srgbClr val="00B050"/>
                </a:solidFill>
              </a:rPr>
              <a:t>Next-Gen</a:t>
            </a:r>
            <a:r>
              <a:rPr lang="pt-PT" sz="1400" dirty="0">
                <a:solidFill>
                  <a:srgbClr val="00B050"/>
                </a:solidFill>
              </a:rPr>
              <a:t> </a:t>
            </a:r>
            <a:r>
              <a:rPr lang="pt-PT" sz="1400" dirty="0" err="1">
                <a:solidFill>
                  <a:srgbClr val="00B050"/>
                </a:solidFill>
              </a:rPr>
              <a:t>sequencing</a:t>
            </a:r>
            <a:endParaRPr lang="en-US" sz="1400" dirty="0">
              <a:solidFill>
                <a:srgbClr val="00B050"/>
              </a:solidFill>
            </a:endParaRPr>
          </a:p>
        </p:txBody>
      </p:sp>
      <p:sp>
        <p:nvSpPr>
          <p:cNvPr id="29" name="Oval 28"/>
          <p:cNvSpPr/>
          <p:nvPr/>
        </p:nvSpPr>
        <p:spPr>
          <a:xfrm>
            <a:off x="5139646" y="3505378"/>
            <a:ext cx="3974033" cy="3003170"/>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400"/>
          </a:p>
        </p:txBody>
      </p:sp>
    </p:spTree>
    <p:extLst>
      <p:ext uri="{BB962C8B-B14F-4D97-AF65-F5344CB8AC3E}">
        <p14:creationId xmlns:p14="http://schemas.microsoft.com/office/powerpoint/2010/main" val="19391069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rotWithShape="1">
          <a:blip r:embed="rId2" cstate="hqprint">
            <a:extLst>
              <a:ext uri="{28A0092B-C50C-407E-A947-70E740481C1C}">
                <a14:useLocalDpi xmlns:a14="http://schemas.microsoft.com/office/drawing/2010/main"/>
              </a:ext>
            </a:extLst>
          </a:blip>
          <a:srcRect/>
          <a:stretch/>
        </p:blipFill>
        <p:spPr bwMode="auto">
          <a:xfrm>
            <a:off x="2086627" y="3610963"/>
            <a:ext cx="7574768" cy="17775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8" name="Title 8"/>
          <p:cNvSpPr txBox="1">
            <a:spLocks/>
          </p:cNvSpPr>
          <p:nvPr/>
        </p:nvSpPr>
        <p:spPr>
          <a:xfrm>
            <a:off x="2007817" y="77204"/>
            <a:ext cx="8176366" cy="61623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3200" b="1" dirty="0">
              <a:solidFill>
                <a:schemeClr val="tx2"/>
              </a:solidFill>
              <a:latin typeface="Calibri" pitchFamily="34" charset="0"/>
              <a:ea typeface="+mn-ea"/>
              <a:cs typeface="+mn-cs"/>
            </a:endParaRPr>
          </a:p>
        </p:txBody>
      </p:sp>
      <p:sp>
        <p:nvSpPr>
          <p:cNvPr id="2" name="Down Arrow 1"/>
          <p:cNvSpPr/>
          <p:nvPr/>
        </p:nvSpPr>
        <p:spPr>
          <a:xfrm>
            <a:off x="2485819" y="2190003"/>
            <a:ext cx="1444240" cy="132459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100" dirty="0"/>
              <a:t>Genomic sequencing</a:t>
            </a:r>
          </a:p>
        </p:txBody>
      </p:sp>
      <p:sp>
        <p:nvSpPr>
          <p:cNvPr id="9" name="Down Arrow 8"/>
          <p:cNvSpPr/>
          <p:nvPr/>
        </p:nvSpPr>
        <p:spPr>
          <a:xfrm>
            <a:off x="5236748" y="2190003"/>
            <a:ext cx="1444240" cy="132459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900" dirty="0"/>
              <a:t>Transcriptome </a:t>
            </a:r>
          </a:p>
          <a:p>
            <a:pPr algn="ctr"/>
            <a:r>
              <a:rPr lang="en-US" sz="1100" dirty="0"/>
              <a:t>Small RNA</a:t>
            </a:r>
          </a:p>
        </p:txBody>
      </p:sp>
      <p:sp>
        <p:nvSpPr>
          <p:cNvPr id="10" name="Down Arrow 9"/>
          <p:cNvSpPr/>
          <p:nvPr/>
        </p:nvSpPr>
        <p:spPr>
          <a:xfrm>
            <a:off x="8255533" y="2190003"/>
            <a:ext cx="1444240" cy="132459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100" dirty="0" err="1"/>
              <a:t>ChIP-seq</a:t>
            </a:r>
            <a:r>
              <a:rPr lang="en-US" sz="1100" dirty="0"/>
              <a:t> Methylation</a:t>
            </a:r>
          </a:p>
        </p:txBody>
      </p:sp>
      <p:sp>
        <p:nvSpPr>
          <p:cNvPr id="14" name="TextBox 13"/>
          <p:cNvSpPr txBox="1"/>
          <p:nvPr/>
        </p:nvSpPr>
        <p:spPr>
          <a:xfrm>
            <a:off x="2127939" y="5540774"/>
            <a:ext cx="2160000" cy="523220"/>
          </a:xfrm>
          <a:prstGeom prst="rect">
            <a:avLst/>
          </a:prstGeom>
          <a:noFill/>
          <a:ln w="38100">
            <a:solidFill>
              <a:schemeClr val="accent1"/>
            </a:solidFill>
          </a:ln>
        </p:spPr>
        <p:txBody>
          <a:bodyPr wrap="square" rtlCol="0">
            <a:spAutoFit/>
          </a:bodyPr>
          <a:lstStyle/>
          <a:p>
            <a:pPr algn="ctr"/>
            <a:r>
              <a:rPr lang="en-US" sz="1400" dirty="0"/>
              <a:t>SNVs, Indels, mutations</a:t>
            </a:r>
          </a:p>
          <a:p>
            <a:pPr algn="ctr"/>
            <a:r>
              <a:rPr lang="en-US" sz="1400" dirty="0"/>
              <a:t>Translocations, CNVs, SVs</a:t>
            </a:r>
          </a:p>
        </p:txBody>
      </p:sp>
      <p:sp>
        <p:nvSpPr>
          <p:cNvPr id="15" name="TextBox 14"/>
          <p:cNvSpPr txBox="1"/>
          <p:nvPr/>
        </p:nvSpPr>
        <p:spPr>
          <a:xfrm>
            <a:off x="7897653" y="5540774"/>
            <a:ext cx="2160000" cy="523220"/>
          </a:xfrm>
          <a:prstGeom prst="rect">
            <a:avLst/>
          </a:prstGeom>
          <a:noFill/>
          <a:ln w="38100">
            <a:solidFill>
              <a:schemeClr val="accent1"/>
            </a:solidFill>
          </a:ln>
        </p:spPr>
        <p:txBody>
          <a:bodyPr wrap="square" rtlCol="0">
            <a:spAutoFit/>
          </a:bodyPr>
          <a:lstStyle/>
          <a:p>
            <a:pPr algn="ctr"/>
            <a:r>
              <a:rPr lang="en-US" sz="1400" dirty="0"/>
              <a:t>DNA methylation, TF binding regions</a:t>
            </a:r>
          </a:p>
        </p:txBody>
      </p:sp>
      <p:sp>
        <p:nvSpPr>
          <p:cNvPr id="16" name="TextBox 15"/>
          <p:cNvSpPr txBox="1"/>
          <p:nvPr/>
        </p:nvSpPr>
        <p:spPr>
          <a:xfrm>
            <a:off x="4878868" y="5540774"/>
            <a:ext cx="2160000" cy="738664"/>
          </a:xfrm>
          <a:prstGeom prst="rect">
            <a:avLst/>
          </a:prstGeom>
          <a:noFill/>
          <a:ln w="38100">
            <a:solidFill>
              <a:schemeClr val="accent1"/>
            </a:solidFill>
          </a:ln>
        </p:spPr>
        <p:txBody>
          <a:bodyPr wrap="square" rtlCol="0">
            <a:spAutoFit/>
          </a:bodyPr>
          <a:lstStyle/>
          <a:p>
            <a:pPr algn="ctr"/>
            <a:r>
              <a:rPr lang="en-US" sz="1400" dirty="0"/>
              <a:t>Gene expression, novel transcripts, fusion genes, splice variants</a:t>
            </a:r>
          </a:p>
        </p:txBody>
      </p:sp>
      <p:sp>
        <p:nvSpPr>
          <p:cNvPr id="3" name="Título 2">
            <a:extLst>
              <a:ext uri="{FF2B5EF4-FFF2-40B4-BE49-F238E27FC236}">
                <a16:creationId xmlns:a16="http://schemas.microsoft.com/office/drawing/2014/main" id="{322D82D7-33F8-4B8A-AFD1-77059ED7EB9E}"/>
              </a:ext>
            </a:extLst>
          </p:cNvPr>
          <p:cNvSpPr>
            <a:spLocks noGrp="1"/>
          </p:cNvSpPr>
          <p:nvPr>
            <p:ph type="ctrTitle"/>
          </p:nvPr>
        </p:nvSpPr>
        <p:spPr>
          <a:xfrm>
            <a:off x="322497" y="173185"/>
            <a:ext cx="7777317" cy="810754"/>
          </a:xfrm>
        </p:spPr>
        <p:txBody>
          <a:bodyPr/>
          <a:lstStyle/>
          <a:p>
            <a:r>
              <a:rPr lang="en-US" sz="4800" b="1" dirty="0">
                <a:solidFill>
                  <a:schemeClr val="tx2"/>
                </a:solidFill>
                <a:latin typeface="Calibri" pitchFamily="34" charset="0"/>
                <a:ea typeface="+mn-ea"/>
                <a:cs typeface="+mn-cs"/>
              </a:rPr>
              <a:t>Next</a:t>
            </a:r>
            <a:r>
              <a:rPr lang="en-US" sz="4800" dirty="0">
                <a:solidFill>
                  <a:schemeClr val="tx2"/>
                </a:solidFill>
              </a:rPr>
              <a:t> </a:t>
            </a:r>
            <a:r>
              <a:rPr lang="en-US" sz="4800" b="1" dirty="0">
                <a:solidFill>
                  <a:schemeClr val="tx2"/>
                </a:solidFill>
                <a:latin typeface="Calibri" pitchFamily="34" charset="0"/>
                <a:ea typeface="+mn-ea"/>
                <a:cs typeface="+mn-cs"/>
              </a:rPr>
              <a:t>generation sequencing applications</a:t>
            </a:r>
            <a:endParaRPr lang="pt-PT" dirty="0"/>
          </a:p>
        </p:txBody>
      </p:sp>
    </p:spTree>
    <p:extLst>
      <p:ext uri="{BB962C8B-B14F-4D97-AF65-F5344CB8AC3E}">
        <p14:creationId xmlns:p14="http://schemas.microsoft.com/office/powerpoint/2010/main" val="2496111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2" name="Picture 2"/>
          <p:cNvPicPr>
            <a:picLocks noChangeAspect="1" noChangeArrowheads="1"/>
          </p:cNvPicPr>
          <p:nvPr/>
        </p:nvPicPr>
        <p:blipFill>
          <a:blip r:embed="rId3" cstate="print"/>
          <a:srcRect/>
          <a:stretch>
            <a:fillRect/>
          </a:stretch>
        </p:blipFill>
        <p:spPr bwMode="auto">
          <a:xfrm>
            <a:off x="763093" y="1287082"/>
            <a:ext cx="8929547" cy="5088374"/>
          </a:xfrm>
          <a:prstGeom prst="rect">
            <a:avLst/>
          </a:prstGeom>
          <a:noFill/>
          <a:ln w="9525">
            <a:noFill/>
            <a:miter lim="800000"/>
            <a:headEnd/>
            <a:tailEnd/>
          </a:ln>
        </p:spPr>
      </p:pic>
      <p:sp>
        <p:nvSpPr>
          <p:cNvPr id="3" name="Titel 2"/>
          <p:cNvSpPr>
            <a:spLocks noGrp="1"/>
          </p:cNvSpPr>
          <p:nvPr>
            <p:ph type="ctrTitle"/>
          </p:nvPr>
        </p:nvSpPr>
        <p:spPr>
          <a:xfrm>
            <a:off x="0" y="241876"/>
            <a:ext cx="8638903" cy="905692"/>
          </a:xfrm>
        </p:spPr>
        <p:txBody>
          <a:bodyPr>
            <a:noAutofit/>
          </a:bodyPr>
          <a:lstStyle/>
          <a:p>
            <a:pPr algn="ctr"/>
            <a:r>
              <a:rPr lang="en-US" sz="3600" b="1" dirty="0">
                <a:solidFill>
                  <a:schemeClr val="tx2"/>
                </a:solidFill>
                <a:latin typeface="Calibri" pitchFamily="34" charset="0"/>
                <a:ea typeface="+mn-ea"/>
                <a:cs typeface="+mn-cs"/>
              </a:rPr>
              <a:t>Sequencing output increases dramatically</a:t>
            </a:r>
          </a:p>
        </p:txBody>
      </p:sp>
      <p:sp>
        <p:nvSpPr>
          <p:cNvPr id="5" name="Tekstvak 4"/>
          <p:cNvSpPr txBox="1"/>
          <p:nvPr/>
        </p:nvSpPr>
        <p:spPr bwMode="auto">
          <a:xfrm>
            <a:off x="9492343" y="6244651"/>
            <a:ext cx="1619794" cy="261610"/>
          </a:xfrm>
          <a:prstGeom prst="rect">
            <a:avLst/>
          </a:prstGeom>
          <a:solidFill>
            <a:schemeClr val="bg1"/>
          </a:solidFill>
          <a:ln w="9525">
            <a:noFill/>
            <a:miter lim="800000"/>
            <a:headEnd/>
            <a:tailEnd/>
          </a:ln>
        </p:spPr>
        <p:txBody>
          <a:bodyPr wrap="square" rtlCol="0">
            <a:spAutoFit/>
          </a:bodyPr>
          <a:lstStyle/>
          <a:p>
            <a:r>
              <a:rPr lang="nl-NL" sz="1100" dirty="0">
                <a:solidFill>
                  <a:schemeClr val="tx2"/>
                </a:solidFill>
                <a:latin typeface="+mj-lt"/>
              </a:rPr>
              <a:t>E Mardis. Nature 2011</a:t>
            </a:r>
          </a:p>
        </p:txBody>
      </p:sp>
    </p:spTree>
    <p:extLst>
      <p:ext uri="{BB962C8B-B14F-4D97-AF65-F5344CB8AC3E}">
        <p14:creationId xmlns:p14="http://schemas.microsoft.com/office/powerpoint/2010/main" val="13004829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9D9E2218-D79D-4617-BB51-20243630F7A0}"/>
              </a:ext>
            </a:extLst>
          </p:cNvPr>
          <p:cNvSpPr>
            <a:spLocks noGrp="1"/>
          </p:cNvSpPr>
          <p:nvPr>
            <p:ph type="ctrTitle"/>
          </p:nvPr>
        </p:nvSpPr>
        <p:spPr/>
        <p:txBody>
          <a:bodyPr/>
          <a:lstStyle/>
          <a:p>
            <a:r>
              <a:rPr lang="en-US" dirty="0"/>
              <a:t>Which technology should be used for mutation testing?</a:t>
            </a:r>
            <a:endParaRPr lang="pt-PT" dirty="0"/>
          </a:p>
        </p:txBody>
      </p:sp>
      <p:sp>
        <p:nvSpPr>
          <p:cNvPr id="5" name="Marcador de Posição do Texto 4">
            <a:extLst>
              <a:ext uri="{FF2B5EF4-FFF2-40B4-BE49-F238E27FC236}">
                <a16:creationId xmlns:a16="http://schemas.microsoft.com/office/drawing/2014/main" id="{8A4D3E69-FCD2-400F-9E56-B52C52748622}"/>
              </a:ext>
            </a:extLst>
          </p:cNvPr>
          <p:cNvSpPr>
            <a:spLocks noGrp="1"/>
          </p:cNvSpPr>
          <p:nvPr>
            <p:ph type="body" sz="quarter" idx="10"/>
          </p:nvPr>
        </p:nvSpPr>
        <p:spPr>
          <a:xfrm>
            <a:off x="310969" y="1905701"/>
            <a:ext cx="11150600" cy="4176994"/>
          </a:xfrm>
        </p:spPr>
        <p:txBody>
          <a:bodyPr/>
          <a:lstStyle/>
          <a:p>
            <a:pPr marL="342900" indent="-342900">
              <a:buFont typeface="Arial" panose="020B0604020202020204" pitchFamily="34" charset="0"/>
              <a:buChar char="•"/>
            </a:pPr>
            <a:r>
              <a:rPr lang="en-US" dirty="0"/>
              <a:t>Any validated.</a:t>
            </a:r>
          </a:p>
          <a:p>
            <a:endParaRPr lang="en-US" dirty="0"/>
          </a:p>
          <a:p>
            <a:pPr marL="342900" indent="-342900">
              <a:buFont typeface="Arial" panose="020B0604020202020204" pitchFamily="34" charset="0"/>
              <a:buChar char="•"/>
            </a:pPr>
            <a:r>
              <a:rPr lang="en-US" dirty="0"/>
              <a:t>However, multiplexed genetic testing with NGS is strongly recommended over single-gene testing.</a:t>
            </a:r>
          </a:p>
          <a:p>
            <a:pPr marL="714375" indent="-255588">
              <a:buFont typeface="Wingdings" panose="05000000000000000000" pitchFamily="2" charset="2"/>
              <a:buChar char="Ø"/>
            </a:pPr>
            <a:r>
              <a:rPr lang="en-US" dirty="0"/>
              <a:t>Cheaper</a:t>
            </a:r>
          </a:p>
          <a:p>
            <a:pPr marL="714375" indent="-255588">
              <a:buFont typeface="Wingdings" panose="05000000000000000000" pitchFamily="2" charset="2"/>
              <a:buChar char="Ø"/>
            </a:pPr>
            <a:r>
              <a:rPr lang="en-US" dirty="0"/>
              <a:t>Quicker</a:t>
            </a:r>
          </a:p>
          <a:p>
            <a:pPr marL="714375" indent="-255588">
              <a:buFont typeface="Wingdings" panose="05000000000000000000" pitchFamily="2" charset="2"/>
              <a:buChar char="Ø"/>
            </a:pPr>
            <a:r>
              <a:rPr lang="en-US" dirty="0"/>
              <a:t>Sample-friendly</a:t>
            </a:r>
          </a:p>
          <a:p>
            <a:pPr marL="714375" indent="-255588">
              <a:buFont typeface="Wingdings" panose="05000000000000000000" pitchFamily="2" charset="2"/>
              <a:buChar char="Ø"/>
            </a:pPr>
            <a:r>
              <a:rPr lang="en-US" dirty="0"/>
              <a:t>Sensitive</a:t>
            </a:r>
          </a:p>
          <a:p>
            <a:endParaRPr lang="pt-PT" dirty="0"/>
          </a:p>
        </p:txBody>
      </p:sp>
      <p:grpSp>
        <p:nvGrpSpPr>
          <p:cNvPr id="6" name="Group 11">
            <a:extLst>
              <a:ext uri="{FF2B5EF4-FFF2-40B4-BE49-F238E27FC236}">
                <a16:creationId xmlns:a16="http://schemas.microsoft.com/office/drawing/2014/main" id="{47ED01B1-EAA3-41F8-A6BD-CAD894F196ED}"/>
              </a:ext>
            </a:extLst>
          </p:cNvPr>
          <p:cNvGrpSpPr/>
          <p:nvPr/>
        </p:nvGrpSpPr>
        <p:grpSpPr>
          <a:xfrm>
            <a:off x="5174185" y="3522801"/>
            <a:ext cx="5878938" cy="2437559"/>
            <a:chOff x="5323814" y="3556052"/>
            <a:chExt cx="5878938" cy="2437559"/>
          </a:xfrm>
        </p:grpSpPr>
        <p:pic>
          <p:nvPicPr>
            <p:cNvPr id="7" name="Picture 3">
              <a:extLst>
                <a:ext uri="{FF2B5EF4-FFF2-40B4-BE49-F238E27FC236}">
                  <a16:creationId xmlns:a16="http://schemas.microsoft.com/office/drawing/2014/main" id="{E0B2948A-182D-434C-8306-B634F0B6E88F}"/>
                </a:ext>
              </a:extLst>
            </p:cNvPr>
            <p:cNvPicPr>
              <a:picLocks noChangeAspect="1" noChangeArrowheads="1"/>
            </p:cNvPicPr>
            <p:nvPr/>
          </p:nvPicPr>
          <p:blipFill rotWithShape="1">
            <a:blip r:embed="rId2" cstate="screen">
              <a:clrChange>
                <a:clrFrom>
                  <a:srgbClr val="FFFFFF"/>
                </a:clrFrom>
                <a:clrTo>
                  <a:srgbClr val="FFFFFF">
                    <a:alpha val="0"/>
                  </a:srgbClr>
                </a:clrTo>
              </a:clrChange>
              <a:duotone>
                <a:prstClr val="black"/>
                <a:schemeClr val="tx1">
                  <a:lumMod val="10000"/>
                  <a:lumOff val="90000"/>
                  <a:tint val="45000"/>
                  <a:satMod val="400000"/>
                </a:schemeClr>
              </a:duotone>
              <a:extLst>
                <a:ext uri="{28A0092B-C50C-407E-A947-70E740481C1C}">
                  <a14:useLocalDpi xmlns:a14="http://schemas.microsoft.com/office/drawing/2010/main"/>
                </a:ext>
              </a:extLst>
            </a:blip>
            <a:srcRect/>
            <a:stretch/>
          </p:blipFill>
          <p:spPr bwMode="auto">
            <a:xfrm>
              <a:off x="5341542" y="5284564"/>
              <a:ext cx="292981" cy="612598"/>
            </a:xfrm>
            <a:prstGeom prst="rect">
              <a:avLst/>
            </a:prstGeom>
            <a:noFill/>
            <a:ln>
              <a:noFill/>
            </a:ln>
          </p:spPr>
        </p:pic>
        <p:sp>
          <p:nvSpPr>
            <p:cNvPr id="8" name="Right Arrow 5">
              <a:extLst>
                <a:ext uri="{FF2B5EF4-FFF2-40B4-BE49-F238E27FC236}">
                  <a16:creationId xmlns:a16="http://schemas.microsoft.com/office/drawing/2014/main" id="{B02DA389-7864-4934-9439-6D02B9BB44F2}"/>
                </a:ext>
              </a:extLst>
            </p:cNvPr>
            <p:cNvSpPr/>
            <p:nvPr/>
          </p:nvSpPr>
          <p:spPr>
            <a:xfrm>
              <a:off x="6060120" y="4354082"/>
              <a:ext cx="1562100" cy="841500"/>
            </a:xfrm>
            <a:prstGeom prst="rightArrow">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6">
              <a:extLst>
                <a:ext uri="{FF2B5EF4-FFF2-40B4-BE49-F238E27FC236}">
                  <a16:creationId xmlns:a16="http://schemas.microsoft.com/office/drawing/2014/main" id="{B7B98903-3D11-4035-AC83-D102B6E643C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754282" y="3556052"/>
              <a:ext cx="3448470" cy="2437559"/>
            </a:xfrm>
            <a:prstGeom prst="rect">
              <a:avLst/>
            </a:prstGeom>
          </p:spPr>
        </p:pic>
        <p:pic>
          <p:nvPicPr>
            <p:cNvPr id="10" name="Picture 3">
              <a:extLst>
                <a:ext uri="{FF2B5EF4-FFF2-40B4-BE49-F238E27FC236}">
                  <a16:creationId xmlns:a16="http://schemas.microsoft.com/office/drawing/2014/main" id="{F363004C-A5BB-4BF1-B37C-06402B199340}"/>
                </a:ext>
              </a:extLst>
            </p:cNvPr>
            <p:cNvPicPr>
              <a:picLocks noChangeAspect="1" noChangeArrowheads="1"/>
            </p:cNvPicPr>
            <p:nvPr/>
          </p:nvPicPr>
          <p:blipFill rotWithShape="1">
            <a:blip r:embed="rId2" cstate="screen">
              <a:clrChange>
                <a:clrFrom>
                  <a:srgbClr val="FFFFFF"/>
                </a:clrFrom>
                <a:clrTo>
                  <a:srgbClr val="FFFFFF">
                    <a:alpha val="0"/>
                  </a:srgbClr>
                </a:clrTo>
              </a:clrChange>
              <a:duotone>
                <a:prstClr val="black"/>
                <a:schemeClr val="tx1">
                  <a:lumMod val="10000"/>
                  <a:lumOff val="90000"/>
                  <a:tint val="45000"/>
                  <a:satMod val="400000"/>
                </a:schemeClr>
              </a:duotone>
              <a:extLst>
                <a:ext uri="{28A0092B-C50C-407E-A947-70E740481C1C}">
                  <a14:useLocalDpi xmlns:a14="http://schemas.microsoft.com/office/drawing/2010/main"/>
                </a:ext>
              </a:extLst>
            </a:blip>
            <a:srcRect/>
            <a:stretch/>
          </p:blipFill>
          <p:spPr bwMode="auto">
            <a:xfrm>
              <a:off x="5655371" y="4889283"/>
              <a:ext cx="292981" cy="612598"/>
            </a:xfrm>
            <a:prstGeom prst="rect">
              <a:avLst/>
            </a:prstGeom>
            <a:noFill/>
            <a:ln>
              <a:noFill/>
            </a:ln>
          </p:spPr>
        </p:pic>
        <p:pic>
          <p:nvPicPr>
            <p:cNvPr id="11" name="Picture 3">
              <a:extLst>
                <a:ext uri="{FF2B5EF4-FFF2-40B4-BE49-F238E27FC236}">
                  <a16:creationId xmlns:a16="http://schemas.microsoft.com/office/drawing/2014/main" id="{8D3A26DD-FCD6-42DB-B475-1B8C7B26D0A4}"/>
                </a:ext>
              </a:extLst>
            </p:cNvPr>
            <p:cNvPicPr>
              <a:picLocks noChangeAspect="1" noChangeArrowheads="1"/>
            </p:cNvPicPr>
            <p:nvPr/>
          </p:nvPicPr>
          <p:blipFill rotWithShape="1">
            <a:blip r:embed="rId2" cstate="screen">
              <a:clrChange>
                <a:clrFrom>
                  <a:srgbClr val="FFFFFF"/>
                </a:clrFrom>
                <a:clrTo>
                  <a:srgbClr val="FFFFFF">
                    <a:alpha val="0"/>
                  </a:srgbClr>
                </a:clrTo>
              </a:clrChange>
              <a:duotone>
                <a:prstClr val="black"/>
                <a:schemeClr val="tx1">
                  <a:lumMod val="10000"/>
                  <a:lumOff val="90000"/>
                  <a:tint val="45000"/>
                  <a:satMod val="400000"/>
                </a:schemeClr>
              </a:duotone>
              <a:extLst>
                <a:ext uri="{28A0092B-C50C-407E-A947-70E740481C1C}">
                  <a14:useLocalDpi xmlns:a14="http://schemas.microsoft.com/office/drawing/2010/main"/>
                </a:ext>
              </a:extLst>
            </a:blip>
            <a:srcRect/>
            <a:stretch/>
          </p:blipFill>
          <p:spPr bwMode="auto">
            <a:xfrm>
              <a:off x="5323814" y="4515580"/>
              <a:ext cx="292981" cy="612598"/>
            </a:xfrm>
            <a:prstGeom prst="rect">
              <a:avLst/>
            </a:prstGeom>
            <a:noFill/>
            <a:ln>
              <a:noFill/>
            </a:ln>
          </p:spPr>
        </p:pic>
        <p:pic>
          <p:nvPicPr>
            <p:cNvPr id="12" name="Picture 3">
              <a:extLst>
                <a:ext uri="{FF2B5EF4-FFF2-40B4-BE49-F238E27FC236}">
                  <a16:creationId xmlns:a16="http://schemas.microsoft.com/office/drawing/2014/main" id="{BCC785A0-1453-4D31-8A26-E89DF04D70E4}"/>
                </a:ext>
              </a:extLst>
            </p:cNvPr>
            <p:cNvPicPr>
              <a:picLocks noChangeAspect="1" noChangeArrowheads="1"/>
            </p:cNvPicPr>
            <p:nvPr/>
          </p:nvPicPr>
          <p:blipFill rotWithShape="1">
            <a:blip r:embed="rId2" cstate="screen">
              <a:clrChange>
                <a:clrFrom>
                  <a:srgbClr val="FFFFFF"/>
                </a:clrFrom>
                <a:clrTo>
                  <a:srgbClr val="FFFFFF">
                    <a:alpha val="0"/>
                  </a:srgbClr>
                </a:clrTo>
              </a:clrChange>
              <a:duotone>
                <a:prstClr val="black"/>
                <a:schemeClr val="tx1">
                  <a:lumMod val="10000"/>
                  <a:lumOff val="90000"/>
                  <a:tint val="45000"/>
                  <a:satMod val="400000"/>
                </a:schemeClr>
              </a:duotone>
              <a:extLst>
                <a:ext uri="{28A0092B-C50C-407E-A947-70E740481C1C}">
                  <a14:useLocalDpi xmlns:a14="http://schemas.microsoft.com/office/drawing/2010/main"/>
                </a:ext>
              </a:extLst>
            </a:blip>
            <a:srcRect/>
            <a:stretch/>
          </p:blipFill>
          <p:spPr bwMode="auto">
            <a:xfrm>
              <a:off x="5655371" y="4120299"/>
              <a:ext cx="292981" cy="612598"/>
            </a:xfrm>
            <a:prstGeom prst="rect">
              <a:avLst/>
            </a:prstGeom>
            <a:noFill/>
            <a:ln>
              <a:noFill/>
            </a:ln>
          </p:spPr>
        </p:pic>
        <p:pic>
          <p:nvPicPr>
            <p:cNvPr id="13" name="Picture 3">
              <a:extLst>
                <a:ext uri="{FF2B5EF4-FFF2-40B4-BE49-F238E27FC236}">
                  <a16:creationId xmlns:a16="http://schemas.microsoft.com/office/drawing/2014/main" id="{623C724C-8670-40CE-B8C0-A58F98B629CD}"/>
                </a:ext>
              </a:extLst>
            </p:cNvPr>
            <p:cNvPicPr>
              <a:picLocks noChangeAspect="1" noChangeArrowheads="1"/>
            </p:cNvPicPr>
            <p:nvPr/>
          </p:nvPicPr>
          <p:blipFill rotWithShape="1">
            <a:blip r:embed="rId2" cstate="screen">
              <a:clrChange>
                <a:clrFrom>
                  <a:srgbClr val="FFFFFF"/>
                </a:clrFrom>
                <a:clrTo>
                  <a:srgbClr val="FFFFFF">
                    <a:alpha val="0"/>
                  </a:srgbClr>
                </a:clrTo>
              </a:clrChange>
              <a:duotone>
                <a:prstClr val="black"/>
                <a:schemeClr val="tx1">
                  <a:lumMod val="10000"/>
                  <a:lumOff val="90000"/>
                  <a:tint val="45000"/>
                  <a:satMod val="400000"/>
                </a:schemeClr>
              </a:duotone>
              <a:extLst>
                <a:ext uri="{28A0092B-C50C-407E-A947-70E740481C1C}">
                  <a14:useLocalDpi xmlns:a14="http://schemas.microsoft.com/office/drawing/2010/main"/>
                </a:ext>
              </a:extLst>
            </a:blip>
            <a:srcRect/>
            <a:stretch/>
          </p:blipFill>
          <p:spPr bwMode="auto">
            <a:xfrm>
              <a:off x="5341542" y="3732504"/>
              <a:ext cx="292981" cy="612598"/>
            </a:xfrm>
            <a:prstGeom prst="rect">
              <a:avLst/>
            </a:prstGeom>
            <a:noFill/>
            <a:ln>
              <a:noFill/>
            </a:ln>
          </p:spPr>
        </p:pic>
      </p:grpSp>
    </p:spTree>
    <p:extLst>
      <p:ext uri="{BB962C8B-B14F-4D97-AF65-F5344CB8AC3E}">
        <p14:creationId xmlns:p14="http://schemas.microsoft.com/office/powerpoint/2010/main" val="30141177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66884" y="350396"/>
            <a:ext cx="10858233" cy="810754"/>
          </a:xfrm>
        </p:spPr>
        <p:txBody>
          <a:bodyPr/>
          <a:lstStyle/>
          <a:p>
            <a:r>
              <a:rPr lang="pt-BR" dirty="0"/>
              <a:t>Declaração de Conflito de Interesse</a:t>
            </a:r>
          </a:p>
        </p:txBody>
      </p:sp>
      <p:sp>
        <p:nvSpPr>
          <p:cNvPr id="3" name="Espaço Reservado para Texto 2"/>
          <p:cNvSpPr>
            <a:spLocks noGrp="1"/>
          </p:cNvSpPr>
          <p:nvPr>
            <p:ph type="body" sz="quarter" idx="10"/>
          </p:nvPr>
        </p:nvSpPr>
        <p:spPr>
          <a:xfrm>
            <a:off x="666884" y="2618757"/>
            <a:ext cx="10858500" cy="3284179"/>
          </a:xfrm>
        </p:spPr>
        <p:txBody>
          <a:bodyPr/>
          <a:lstStyle/>
          <a:p>
            <a:r>
              <a:rPr lang="pt-BR" dirty="0"/>
              <a:t>Prof. Fernando Schmitt afirma não ter conflito</a:t>
            </a:r>
            <a:br>
              <a:rPr lang="pt-BR" dirty="0"/>
            </a:br>
            <a:r>
              <a:rPr lang="pt-BR" dirty="0"/>
              <a:t> de interesse a declarar</a:t>
            </a:r>
          </a:p>
          <a:p>
            <a:pPr>
              <a:lnSpc>
                <a:spcPts val="2667"/>
              </a:lnSpc>
            </a:pPr>
            <a:endParaRPr lang="pt-BR" sz="2000" dirty="0"/>
          </a:p>
          <a:p>
            <a:pPr>
              <a:lnSpc>
                <a:spcPts val="2667"/>
              </a:lnSpc>
            </a:pPr>
            <a:r>
              <a:rPr lang="pt-BR" sz="1733" dirty="0"/>
              <a:t>Exigência da RDC Nº 96/08 da ANVISA</a:t>
            </a:r>
          </a:p>
          <a:p>
            <a:endParaRPr lang="pt-BR" dirty="0"/>
          </a:p>
        </p:txBody>
      </p:sp>
      <p:pic>
        <p:nvPicPr>
          <p:cNvPr id="4" name="Imagem 3"/>
          <p:cNvPicPr>
            <a:picLocks noChangeAspect="1"/>
          </p:cNvPicPr>
          <p:nvPr>
            <p:custDataLst>
              <p:custData r:id="rId1"/>
            </p:custDataLst>
          </p:nvPr>
        </p:nvPicPr>
        <p:blipFill>
          <a:blip r:embed="rId3">
            <a:extLst>
              <a:ext uri="{28A0092B-C50C-407E-A947-70E740481C1C}">
                <a14:useLocalDpi xmlns:a14="http://schemas.microsoft.com/office/drawing/2010/main" val="0"/>
              </a:ext>
            </a:extLst>
          </a:blip>
          <a:stretch>
            <a:fillRect/>
          </a:stretch>
        </p:blipFill>
        <p:spPr>
          <a:xfrm>
            <a:off x="3921916" y="1127275"/>
            <a:ext cx="4348169" cy="343505"/>
          </a:xfrm>
          <a:prstGeom prst="rect">
            <a:avLst/>
          </a:prstGeom>
        </p:spPr>
      </p:pic>
    </p:spTree>
    <p:extLst>
      <p:ext uri="{BB962C8B-B14F-4D97-AF65-F5344CB8AC3E}">
        <p14:creationId xmlns:p14="http://schemas.microsoft.com/office/powerpoint/2010/main" val="11618598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3458" y="349451"/>
            <a:ext cx="7777317" cy="1714479"/>
          </a:xfrm>
        </p:spPr>
        <p:txBody>
          <a:bodyPr>
            <a:normAutofit/>
          </a:bodyPr>
          <a:lstStyle/>
          <a:p>
            <a:r>
              <a:rPr lang="pt-PT" dirty="0" err="1"/>
              <a:t>What</a:t>
            </a:r>
            <a:r>
              <a:rPr lang="pt-PT" dirty="0"/>
              <a:t> </a:t>
            </a:r>
            <a:r>
              <a:rPr lang="pt-PT" dirty="0" err="1"/>
              <a:t>type</a:t>
            </a:r>
            <a:r>
              <a:rPr lang="pt-PT" dirty="0"/>
              <a:t> </a:t>
            </a:r>
            <a:r>
              <a:rPr lang="pt-PT" dirty="0" err="1"/>
              <a:t>of</a:t>
            </a:r>
            <a:r>
              <a:rPr lang="pt-PT" dirty="0"/>
              <a:t> sample can </a:t>
            </a:r>
            <a:r>
              <a:rPr lang="pt-PT" dirty="0" err="1"/>
              <a:t>be</a:t>
            </a:r>
            <a:r>
              <a:rPr lang="pt-PT" dirty="0"/>
              <a:t> </a:t>
            </a:r>
            <a:r>
              <a:rPr lang="pt-PT" dirty="0" err="1"/>
              <a:t>used</a:t>
            </a:r>
            <a:r>
              <a:rPr lang="pt-PT" dirty="0"/>
              <a:t> at the </a:t>
            </a:r>
            <a:r>
              <a:rPr lang="pt-PT" dirty="0" err="1"/>
              <a:t>diagnosis</a:t>
            </a:r>
            <a:r>
              <a:rPr lang="pt-PT" dirty="0"/>
              <a:t> </a:t>
            </a:r>
            <a:r>
              <a:rPr lang="pt-PT" dirty="0" err="1"/>
              <a:t>stage</a:t>
            </a:r>
            <a:r>
              <a:rPr lang="pt-PT" dirty="0"/>
              <a:t>?</a:t>
            </a:r>
            <a:endParaRPr lang="en-US" dirty="0"/>
          </a:p>
        </p:txBody>
      </p:sp>
      <p:sp>
        <p:nvSpPr>
          <p:cNvPr id="3" name="Text Placeholder 2"/>
          <p:cNvSpPr>
            <a:spLocks noGrp="1"/>
          </p:cNvSpPr>
          <p:nvPr>
            <p:ph type="body" sz="quarter" idx="10"/>
          </p:nvPr>
        </p:nvSpPr>
        <p:spPr>
          <a:xfrm>
            <a:off x="502558" y="3142308"/>
            <a:ext cx="10478950" cy="2292697"/>
          </a:xfrm>
        </p:spPr>
        <p:txBody>
          <a:bodyPr>
            <a:normAutofit/>
          </a:bodyPr>
          <a:lstStyle/>
          <a:p>
            <a:pPr marL="457200" indent="-457200">
              <a:lnSpc>
                <a:spcPct val="100000"/>
              </a:lnSpc>
              <a:buClr>
                <a:schemeClr val="accent6">
                  <a:lumMod val="75000"/>
                </a:schemeClr>
              </a:buClr>
              <a:buSzPct val="125000"/>
              <a:buFont typeface="Wingdings" panose="05000000000000000000" pitchFamily="2" charset="2"/>
              <a:buChar char="q"/>
            </a:pPr>
            <a:r>
              <a:rPr lang="pt-PT" dirty="0" err="1"/>
              <a:t>Surgical</a:t>
            </a:r>
            <a:r>
              <a:rPr lang="pt-PT" dirty="0"/>
              <a:t> </a:t>
            </a:r>
            <a:r>
              <a:rPr lang="pt-PT" dirty="0" err="1"/>
              <a:t>specimens</a:t>
            </a:r>
            <a:endParaRPr lang="pt-PT" dirty="0"/>
          </a:p>
          <a:p>
            <a:pPr marL="457200" indent="-457200">
              <a:lnSpc>
                <a:spcPct val="100000"/>
              </a:lnSpc>
              <a:buClr>
                <a:schemeClr val="accent6">
                  <a:lumMod val="75000"/>
                </a:schemeClr>
              </a:buClr>
              <a:buSzPct val="125000"/>
              <a:buFont typeface="Wingdings" panose="05000000000000000000" pitchFamily="2" charset="2"/>
              <a:buChar char="q"/>
            </a:pPr>
            <a:r>
              <a:rPr lang="pt-PT" dirty="0" err="1"/>
              <a:t>Tissue</a:t>
            </a:r>
            <a:r>
              <a:rPr lang="pt-PT" dirty="0"/>
              <a:t> </a:t>
            </a:r>
            <a:r>
              <a:rPr lang="pt-PT" dirty="0" err="1"/>
              <a:t>biopsies</a:t>
            </a:r>
            <a:endParaRPr lang="pt-PT" dirty="0"/>
          </a:p>
          <a:p>
            <a:pPr marL="457200" indent="-457200">
              <a:lnSpc>
                <a:spcPct val="100000"/>
              </a:lnSpc>
              <a:buClr>
                <a:schemeClr val="accent6">
                  <a:lumMod val="75000"/>
                </a:schemeClr>
              </a:buClr>
              <a:buSzPct val="125000"/>
              <a:buFont typeface="Wingdings" panose="05000000000000000000" pitchFamily="2" charset="2"/>
              <a:buChar char="q"/>
            </a:pPr>
            <a:r>
              <a:rPr lang="pt-PT" dirty="0"/>
              <a:t>Cytology </a:t>
            </a:r>
            <a:r>
              <a:rPr lang="pt-PT" dirty="0" err="1"/>
              <a:t>specimens</a:t>
            </a:r>
            <a:r>
              <a:rPr lang="pt-PT" dirty="0"/>
              <a:t>, with </a:t>
            </a:r>
            <a:r>
              <a:rPr lang="pt-PT" dirty="0" err="1"/>
              <a:t>adequate</a:t>
            </a:r>
            <a:r>
              <a:rPr lang="pt-PT" dirty="0"/>
              <a:t> </a:t>
            </a:r>
            <a:r>
              <a:rPr lang="pt-PT" dirty="0" err="1"/>
              <a:t>cellularity</a:t>
            </a:r>
            <a:r>
              <a:rPr lang="pt-PT" dirty="0"/>
              <a:t>.</a:t>
            </a:r>
          </a:p>
          <a:p>
            <a:pPr marL="457200" indent="-457200">
              <a:lnSpc>
                <a:spcPct val="100000"/>
              </a:lnSpc>
              <a:buClr>
                <a:schemeClr val="accent6">
                  <a:lumMod val="75000"/>
                </a:schemeClr>
              </a:buClr>
              <a:buSzPct val="125000"/>
              <a:buFont typeface="Wingdings" panose="05000000000000000000" pitchFamily="2" charset="2"/>
              <a:buChar char="q"/>
            </a:pPr>
            <a:r>
              <a:rPr lang="pt-PT" dirty="0"/>
              <a:t>Plasma samples (</a:t>
            </a:r>
            <a:r>
              <a:rPr lang="pt-PT" dirty="0" err="1"/>
              <a:t>liquid</a:t>
            </a:r>
            <a:r>
              <a:rPr lang="pt-PT" dirty="0"/>
              <a:t> </a:t>
            </a:r>
            <a:r>
              <a:rPr lang="pt-PT" dirty="0" err="1"/>
              <a:t>biopsies</a:t>
            </a:r>
            <a:r>
              <a:rPr lang="pt-PT" dirty="0"/>
              <a:t>), </a:t>
            </a:r>
            <a:r>
              <a:rPr lang="pt-PT" dirty="0" err="1"/>
              <a:t>if</a:t>
            </a:r>
            <a:r>
              <a:rPr lang="pt-PT" dirty="0"/>
              <a:t> other sample </a:t>
            </a:r>
            <a:r>
              <a:rPr lang="pt-PT" dirty="0" err="1"/>
              <a:t>is</a:t>
            </a:r>
            <a:r>
              <a:rPr lang="pt-PT" dirty="0"/>
              <a:t> </a:t>
            </a:r>
            <a:r>
              <a:rPr lang="pt-PT" dirty="0" err="1"/>
              <a:t>not</a:t>
            </a:r>
            <a:r>
              <a:rPr lang="pt-PT" dirty="0"/>
              <a:t> </a:t>
            </a:r>
            <a:r>
              <a:rPr lang="pt-PT" dirty="0" err="1"/>
              <a:t>available</a:t>
            </a:r>
            <a:r>
              <a:rPr lang="pt-PT" dirty="0"/>
              <a:t> or </a:t>
            </a:r>
            <a:r>
              <a:rPr lang="pt-PT" dirty="0" err="1"/>
              <a:t>if</a:t>
            </a:r>
            <a:r>
              <a:rPr lang="pt-PT" dirty="0"/>
              <a:t> </a:t>
            </a:r>
            <a:r>
              <a:rPr lang="pt-PT" dirty="0" err="1"/>
              <a:t>re-biopsy</a:t>
            </a:r>
            <a:r>
              <a:rPr lang="pt-PT" dirty="0"/>
              <a:t> </a:t>
            </a:r>
            <a:r>
              <a:rPr lang="pt-PT" dirty="0" err="1"/>
              <a:t>is</a:t>
            </a:r>
            <a:r>
              <a:rPr lang="pt-PT" dirty="0"/>
              <a:t> </a:t>
            </a:r>
            <a:r>
              <a:rPr lang="pt-PT" dirty="0" err="1"/>
              <a:t>not</a:t>
            </a:r>
            <a:r>
              <a:rPr lang="pt-PT" dirty="0"/>
              <a:t> </a:t>
            </a:r>
            <a:r>
              <a:rPr lang="pt-PT" dirty="0" err="1"/>
              <a:t>feasible</a:t>
            </a:r>
            <a:r>
              <a:rPr lang="pt-PT" dirty="0"/>
              <a:t>.</a:t>
            </a:r>
          </a:p>
          <a:p>
            <a:pPr marL="285750" indent="-285750">
              <a:buFont typeface="Arial" panose="020B0604020202020204" pitchFamily="34" charset="0"/>
              <a:buChar char="•"/>
            </a:pPr>
            <a:endParaRPr lang="en-US" sz="2800" dirty="0">
              <a:latin typeface="+mn-lt"/>
            </a:endParaRPr>
          </a:p>
        </p:txBody>
      </p:sp>
    </p:spTree>
    <p:extLst>
      <p:ext uri="{BB962C8B-B14F-4D97-AF65-F5344CB8AC3E}">
        <p14:creationId xmlns:p14="http://schemas.microsoft.com/office/powerpoint/2010/main" val="27662993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B273EC-6E7F-F0DB-E1C6-011FA8D84C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0C32E1-BBC2-68FE-0926-C51680F026B2}"/>
              </a:ext>
            </a:extLst>
          </p:cNvPr>
          <p:cNvSpPr>
            <a:spLocks noGrp="1"/>
          </p:cNvSpPr>
          <p:nvPr>
            <p:ph type="ctrTitle"/>
          </p:nvPr>
        </p:nvSpPr>
        <p:spPr>
          <a:xfrm>
            <a:off x="235412" y="49996"/>
            <a:ext cx="7777317" cy="1646281"/>
          </a:xfrm>
        </p:spPr>
        <p:txBody>
          <a:bodyPr>
            <a:noAutofit/>
          </a:bodyPr>
          <a:lstStyle/>
          <a:p>
            <a:pPr algn="ctr"/>
            <a:r>
              <a:rPr lang="pt-PT" sz="3200" dirty="0"/>
              <a:t>Molecular Pathology </a:t>
            </a:r>
            <a:r>
              <a:rPr lang="pt-PT" sz="3200" dirty="0" err="1"/>
              <a:t>Lab</a:t>
            </a:r>
            <a:r>
              <a:rPr lang="pt-PT" sz="3200" dirty="0"/>
              <a:t> U.Porto</a:t>
            </a:r>
            <a:br>
              <a:rPr lang="pt-PT" sz="3200" dirty="0"/>
            </a:br>
            <a:r>
              <a:rPr lang="pt-PT" sz="3200" dirty="0"/>
              <a:t>NGS </a:t>
            </a:r>
            <a:r>
              <a:rPr lang="pt-PT" sz="3200" dirty="0" err="1"/>
              <a:t>and</a:t>
            </a:r>
            <a:r>
              <a:rPr lang="pt-PT" sz="3200" dirty="0"/>
              <a:t> Foundation </a:t>
            </a:r>
            <a:r>
              <a:rPr lang="pt-PT" sz="3200" dirty="0" err="1"/>
              <a:t>One</a:t>
            </a:r>
            <a:r>
              <a:rPr lang="pt-PT" sz="3200" dirty="0"/>
              <a:t> data for </a:t>
            </a:r>
            <a:r>
              <a:rPr lang="pt-PT" sz="3200" dirty="0" err="1"/>
              <a:t>Oncology</a:t>
            </a:r>
            <a:endParaRPr lang="en-US" sz="3200" dirty="0"/>
          </a:p>
        </p:txBody>
      </p:sp>
      <p:graphicFrame>
        <p:nvGraphicFramePr>
          <p:cNvPr id="9" name="Chart 8">
            <a:extLst>
              <a:ext uri="{FF2B5EF4-FFF2-40B4-BE49-F238E27FC236}">
                <a16:creationId xmlns:a16="http://schemas.microsoft.com/office/drawing/2014/main" id="{6922012E-CA7E-0F34-1780-1C9251C84EAF}"/>
              </a:ext>
            </a:extLst>
          </p:cNvPr>
          <p:cNvGraphicFramePr>
            <a:graphicFrameLocks/>
          </p:cNvGraphicFramePr>
          <p:nvPr>
            <p:extLst>
              <p:ext uri="{D42A27DB-BD31-4B8C-83A1-F6EECF244321}">
                <p14:modId xmlns:p14="http://schemas.microsoft.com/office/powerpoint/2010/main" val="377662234"/>
              </p:ext>
            </p:extLst>
          </p:nvPr>
        </p:nvGraphicFramePr>
        <p:xfrm>
          <a:off x="2392585" y="2001078"/>
          <a:ext cx="6770375" cy="430097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539311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7">
            <a:extLst>
              <a:ext uri="{FF2B5EF4-FFF2-40B4-BE49-F238E27FC236}">
                <a16:creationId xmlns:a16="http://schemas.microsoft.com/office/drawing/2014/main" id="{B30394C1-8F2D-4737-9E18-E5181B94EE73}"/>
              </a:ext>
            </a:extLst>
          </p:cNvPr>
          <p:cNvSpPr>
            <a:spLocks noGrp="1"/>
          </p:cNvSpPr>
          <p:nvPr>
            <p:ph type="ctrTitle"/>
          </p:nvPr>
        </p:nvSpPr>
        <p:spPr>
          <a:xfrm>
            <a:off x="188149" y="349452"/>
            <a:ext cx="7777317" cy="810754"/>
          </a:xfrm>
        </p:spPr>
        <p:txBody>
          <a:bodyPr/>
          <a:lstStyle/>
          <a:p>
            <a:pPr algn="ctr"/>
            <a:r>
              <a:rPr lang="pt-PT" sz="3200" dirty="0" err="1"/>
              <a:t>Precision</a:t>
            </a:r>
            <a:r>
              <a:rPr lang="pt-PT" sz="3200" dirty="0"/>
              <a:t> Medicine </a:t>
            </a:r>
            <a:r>
              <a:rPr lang="pt-PT" sz="3200" dirty="0" err="1"/>
              <a:t>and</a:t>
            </a:r>
            <a:r>
              <a:rPr lang="pt-PT" sz="3200" dirty="0"/>
              <a:t> </a:t>
            </a:r>
            <a:r>
              <a:rPr lang="pt-PT" sz="3200" dirty="0" err="1"/>
              <a:t>Biomarkers</a:t>
            </a:r>
            <a:endParaRPr lang="pt-PT" sz="3200" dirty="0"/>
          </a:p>
        </p:txBody>
      </p:sp>
      <p:grpSp>
        <p:nvGrpSpPr>
          <p:cNvPr id="9" name="Agrupar 8">
            <a:extLst>
              <a:ext uri="{FF2B5EF4-FFF2-40B4-BE49-F238E27FC236}">
                <a16:creationId xmlns:a16="http://schemas.microsoft.com/office/drawing/2014/main" id="{4F80B352-A08D-429E-9BD2-7CC30B279362}"/>
              </a:ext>
            </a:extLst>
          </p:cNvPr>
          <p:cNvGrpSpPr/>
          <p:nvPr/>
        </p:nvGrpSpPr>
        <p:grpSpPr>
          <a:xfrm>
            <a:off x="1210491" y="2055813"/>
            <a:ext cx="9957620" cy="4452735"/>
            <a:chOff x="838200" y="1669424"/>
            <a:chExt cx="9957620" cy="4452735"/>
          </a:xfrm>
        </p:grpSpPr>
        <p:pic>
          <p:nvPicPr>
            <p:cNvPr id="6" name="Picture 4">
              <a:extLst>
                <a:ext uri="{FF2B5EF4-FFF2-40B4-BE49-F238E27FC236}">
                  <a16:creationId xmlns:a16="http://schemas.microsoft.com/office/drawing/2014/main" id="{B661206E-62F6-47BA-BC6D-E7642330EE5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3798" b="19969"/>
            <a:stretch/>
          </p:blipFill>
          <p:spPr bwMode="auto">
            <a:xfrm>
              <a:off x="838200" y="1669424"/>
              <a:ext cx="9635197" cy="3047687"/>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7" name="CaixaDeTexto 6">
              <a:extLst>
                <a:ext uri="{FF2B5EF4-FFF2-40B4-BE49-F238E27FC236}">
                  <a16:creationId xmlns:a16="http://schemas.microsoft.com/office/drawing/2014/main" id="{90A4FC0F-1DE9-4235-A776-E8B18666FBC5}"/>
                </a:ext>
              </a:extLst>
            </p:cNvPr>
            <p:cNvSpPr txBox="1"/>
            <p:nvPr/>
          </p:nvSpPr>
          <p:spPr>
            <a:xfrm>
              <a:off x="6294992" y="5875938"/>
              <a:ext cx="4500828" cy="246221"/>
            </a:xfrm>
            <a:prstGeom prst="rect">
              <a:avLst/>
            </a:prstGeom>
            <a:noFill/>
          </p:spPr>
          <p:txBody>
            <a:bodyPr wrap="square" rtlCol="0">
              <a:spAutoFit/>
            </a:bodyPr>
            <a:lstStyle/>
            <a:p>
              <a:r>
                <a:rPr lang="pt-PT" sz="1000" dirty="0"/>
                <a:t>Adaptado de: https://twitter.com/astrazeneca/status/1043843954842558464</a:t>
              </a:r>
            </a:p>
          </p:txBody>
        </p:sp>
      </p:grpSp>
    </p:spTree>
    <p:extLst>
      <p:ext uri="{BB962C8B-B14F-4D97-AF65-F5344CB8AC3E}">
        <p14:creationId xmlns:p14="http://schemas.microsoft.com/office/powerpoint/2010/main" val="28051281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7C3C7C2E-8F6E-75BB-2C48-466CD884C477}"/>
              </a:ext>
            </a:extLst>
          </p:cNvPr>
          <p:cNvSpPr/>
          <p:nvPr/>
        </p:nvSpPr>
        <p:spPr>
          <a:xfrm>
            <a:off x="3485333" y="2024263"/>
            <a:ext cx="5124450" cy="2016125"/>
          </a:xfrm>
          <a:prstGeom prst="roundRect">
            <a:avLst/>
          </a:prstGeom>
          <a:solidFill>
            <a:srgbClr val="FFC000"/>
          </a:solidFill>
          <a:ln w="25400" cap="flat" cmpd="sng" algn="ctr">
            <a:noFill/>
            <a:prstDash val="solid"/>
          </a:ln>
          <a:effectLst/>
        </p:spPr>
        <p:txBody>
          <a:bodyPr/>
          <a:lstStyle/>
          <a:p>
            <a:pPr algn="ctr">
              <a:defRPr/>
            </a:pPr>
            <a:r>
              <a:rPr lang="pt-PT" sz="2000" kern="0" dirty="0">
                <a:solidFill>
                  <a:srgbClr val="FFB8AA">
                    <a:lumMod val="10000"/>
                  </a:srgbClr>
                </a:solidFill>
                <a:ea typeface="MS PGothic" pitchFamily="34" charset="-128"/>
                <a:cs typeface="Arial"/>
              </a:rPr>
              <a:t>Molecular genetics lab</a:t>
            </a:r>
          </a:p>
        </p:txBody>
      </p:sp>
      <p:sp>
        <p:nvSpPr>
          <p:cNvPr id="3" name="Title 1">
            <a:extLst>
              <a:ext uri="{FF2B5EF4-FFF2-40B4-BE49-F238E27FC236}">
                <a16:creationId xmlns:a16="http://schemas.microsoft.com/office/drawing/2014/main" id="{E780BB79-4B39-9619-36AB-EB572D0965F3}"/>
              </a:ext>
            </a:extLst>
          </p:cNvPr>
          <p:cNvSpPr txBox="1">
            <a:spLocks/>
          </p:cNvSpPr>
          <p:nvPr/>
        </p:nvSpPr>
        <p:spPr bwMode="auto">
          <a:xfrm>
            <a:off x="1929583" y="749700"/>
            <a:ext cx="8229600" cy="1143000"/>
          </a:xfrm>
          <a:prstGeom prst="rect">
            <a:avLst/>
          </a:prstGeom>
          <a:noFill/>
          <a:ln w="9525">
            <a:noFill/>
            <a:miter lim="800000"/>
            <a:headEnd/>
            <a:tailEnd/>
          </a:ln>
        </p:spPr>
        <p:txBody>
          <a:bodyPr anchor="ctr"/>
          <a:lstStyle>
            <a:lvl1pPr algn="ctr" rtl="0" eaLnBrk="0" fontAlgn="base" hangingPunct="0">
              <a:spcBef>
                <a:spcPct val="0"/>
              </a:spcBef>
              <a:spcAft>
                <a:spcPct val="0"/>
              </a:spcAft>
              <a:defRPr sz="3200" b="1">
                <a:solidFill>
                  <a:schemeClr val="tx1"/>
                </a:solidFill>
                <a:latin typeface="+mj-lt"/>
                <a:ea typeface="+mj-ea"/>
                <a:cs typeface="+mj-cs"/>
              </a:defRPr>
            </a:lvl1pPr>
            <a:lvl2pPr algn="ctr" rtl="0" eaLnBrk="0" fontAlgn="base" hangingPunct="0">
              <a:spcBef>
                <a:spcPct val="0"/>
              </a:spcBef>
              <a:spcAft>
                <a:spcPct val="0"/>
              </a:spcAft>
              <a:defRPr sz="3200" b="1">
                <a:solidFill>
                  <a:schemeClr val="tx1"/>
                </a:solidFill>
                <a:latin typeface="Arial" charset="0"/>
                <a:cs typeface="Arial" charset="0"/>
              </a:defRPr>
            </a:lvl2pPr>
            <a:lvl3pPr algn="ctr" rtl="0" eaLnBrk="0" fontAlgn="base" hangingPunct="0">
              <a:spcBef>
                <a:spcPct val="0"/>
              </a:spcBef>
              <a:spcAft>
                <a:spcPct val="0"/>
              </a:spcAft>
              <a:defRPr sz="3200" b="1">
                <a:solidFill>
                  <a:schemeClr val="tx1"/>
                </a:solidFill>
                <a:latin typeface="Arial" charset="0"/>
                <a:cs typeface="Arial" charset="0"/>
              </a:defRPr>
            </a:lvl3pPr>
            <a:lvl4pPr algn="ctr" rtl="0" eaLnBrk="0" fontAlgn="base" hangingPunct="0">
              <a:spcBef>
                <a:spcPct val="0"/>
              </a:spcBef>
              <a:spcAft>
                <a:spcPct val="0"/>
              </a:spcAft>
              <a:defRPr sz="3200" b="1">
                <a:solidFill>
                  <a:schemeClr val="tx1"/>
                </a:solidFill>
                <a:latin typeface="Arial" charset="0"/>
                <a:cs typeface="Arial" charset="0"/>
              </a:defRPr>
            </a:lvl4pPr>
            <a:lvl5pPr algn="ctr" rtl="0" eaLnBrk="0" fontAlgn="base" hangingPunct="0">
              <a:spcBef>
                <a:spcPct val="0"/>
              </a:spcBef>
              <a:spcAft>
                <a:spcPct val="0"/>
              </a:spcAft>
              <a:defRPr sz="3200" b="1">
                <a:solidFill>
                  <a:schemeClr val="tx1"/>
                </a:solidFill>
                <a:latin typeface="Arial" charset="0"/>
                <a:cs typeface="Arial" charset="0"/>
              </a:defRPr>
            </a:lvl5pPr>
            <a:lvl6pPr marL="457200" algn="ctr" rtl="0" fontAlgn="base">
              <a:spcBef>
                <a:spcPct val="0"/>
              </a:spcBef>
              <a:spcAft>
                <a:spcPct val="0"/>
              </a:spcAft>
              <a:defRPr sz="3200" b="1">
                <a:solidFill>
                  <a:schemeClr val="tx1"/>
                </a:solidFill>
                <a:latin typeface="Arial" charset="0"/>
                <a:cs typeface="Arial" charset="0"/>
              </a:defRPr>
            </a:lvl6pPr>
            <a:lvl7pPr marL="914400" algn="ctr" rtl="0" fontAlgn="base">
              <a:spcBef>
                <a:spcPct val="0"/>
              </a:spcBef>
              <a:spcAft>
                <a:spcPct val="0"/>
              </a:spcAft>
              <a:defRPr sz="3200" b="1">
                <a:solidFill>
                  <a:schemeClr val="tx1"/>
                </a:solidFill>
                <a:latin typeface="Arial" charset="0"/>
                <a:cs typeface="Arial" charset="0"/>
              </a:defRPr>
            </a:lvl7pPr>
            <a:lvl8pPr marL="1371600" algn="ctr" rtl="0" fontAlgn="base">
              <a:spcBef>
                <a:spcPct val="0"/>
              </a:spcBef>
              <a:spcAft>
                <a:spcPct val="0"/>
              </a:spcAft>
              <a:defRPr sz="3200" b="1">
                <a:solidFill>
                  <a:schemeClr val="tx1"/>
                </a:solidFill>
                <a:latin typeface="Arial" charset="0"/>
                <a:cs typeface="Arial" charset="0"/>
              </a:defRPr>
            </a:lvl8pPr>
            <a:lvl9pPr marL="1828800" algn="ctr" rtl="0" fontAlgn="base">
              <a:spcBef>
                <a:spcPct val="0"/>
              </a:spcBef>
              <a:spcAft>
                <a:spcPct val="0"/>
              </a:spcAft>
              <a:defRPr sz="3200" b="1">
                <a:solidFill>
                  <a:schemeClr val="tx1"/>
                </a:solidFill>
                <a:latin typeface="Arial" charset="0"/>
                <a:cs typeface="Arial" charset="0"/>
              </a:defRPr>
            </a:lvl9pPr>
          </a:lstStyle>
          <a:p>
            <a:pPr fontAlgn="auto">
              <a:spcBef>
                <a:spcPts val="0"/>
              </a:spcBef>
              <a:spcAft>
                <a:spcPts val="0"/>
              </a:spcAft>
              <a:defRPr/>
            </a:pPr>
            <a:endParaRPr lang="pt-PT" sz="3600" dirty="0">
              <a:solidFill>
                <a:srgbClr val="DD4E76"/>
              </a:solidFill>
              <a:latin typeface="+mn-lt"/>
            </a:endParaRPr>
          </a:p>
        </p:txBody>
      </p:sp>
      <p:sp>
        <p:nvSpPr>
          <p:cNvPr id="4" name="TextBox 3">
            <a:extLst>
              <a:ext uri="{FF2B5EF4-FFF2-40B4-BE49-F238E27FC236}">
                <a16:creationId xmlns:a16="http://schemas.microsoft.com/office/drawing/2014/main" id="{277DAFEB-E0B6-A0E9-BA4A-84D5BA9CA0B4}"/>
              </a:ext>
            </a:extLst>
          </p:cNvPr>
          <p:cNvSpPr txBox="1"/>
          <p:nvPr/>
        </p:nvSpPr>
        <p:spPr>
          <a:xfrm>
            <a:off x="2026422" y="2598938"/>
            <a:ext cx="1076325" cy="923925"/>
          </a:xfrm>
          <a:prstGeom prst="rect">
            <a:avLst/>
          </a:prstGeom>
          <a:solidFill>
            <a:srgbClr val="99CCFF">
              <a:lumMod val="50000"/>
            </a:srgbClr>
          </a:solidFill>
        </p:spPr>
        <p:txBody>
          <a:bodyPr wrap="none">
            <a:spAutoFit/>
          </a:bodyPr>
          <a:lstStyle/>
          <a:p>
            <a:pPr algn="ctr">
              <a:defRPr/>
            </a:pPr>
            <a:r>
              <a:rPr lang="pt-PT" kern="0" dirty="0">
                <a:solidFill>
                  <a:srgbClr val="FFFFFF"/>
                </a:solidFill>
                <a:ea typeface="MS PGothic" pitchFamily="34" charset="-128"/>
                <a:cs typeface="Arial" charset="0"/>
              </a:rPr>
              <a:t>Diagnosis</a:t>
            </a:r>
          </a:p>
          <a:p>
            <a:pPr algn="ctr">
              <a:defRPr/>
            </a:pPr>
            <a:r>
              <a:rPr lang="pt-PT" kern="0" dirty="0">
                <a:solidFill>
                  <a:srgbClr val="FFFFFF"/>
                </a:solidFill>
                <a:ea typeface="MS PGothic" pitchFamily="34" charset="-128"/>
                <a:cs typeface="Arial" charset="0"/>
              </a:rPr>
              <a:t>of</a:t>
            </a:r>
          </a:p>
          <a:p>
            <a:pPr algn="ctr">
              <a:defRPr/>
            </a:pPr>
            <a:r>
              <a:rPr lang="pt-PT" kern="0" dirty="0" err="1">
                <a:solidFill>
                  <a:srgbClr val="FFFFFF"/>
                </a:solidFill>
                <a:ea typeface="MS PGothic" pitchFamily="34" charset="-128"/>
                <a:cs typeface="Arial" charset="0"/>
              </a:rPr>
              <a:t>Cancer</a:t>
            </a:r>
            <a:endParaRPr lang="pt-PT" kern="0" dirty="0">
              <a:solidFill>
                <a:srgbClr val="FFFFFF"/>
              </a:solidFill>
              <a:ea typeface="MS PGothic" pitchFamily="34" charset="-128"/>
              <a:cs typeface="Arial" charset="0"/>
            </a:endParaRPr>
          </a:p>
        </p:txBody>
      </p:sp>
      <p:sp>
        <p:nvSpPr>
          <p:cNvPr id="5" name="TextBox 4">
            <a:extLst>
              <a:ext uri="{FF2B5EF4-FFF2-40B4-BE49-F238E27FC236}">
                <a16:creationId xmlns:a16="http://schemas.microsoft.com/office/drawing/2014/main" id="{2B68F461-EB8E-E576-CAF8-0838568B6E2B}"/>
              </a:ext>
            </a:extLst>
          </p:cNvPr>
          <p:cNvSpPr txBox="1"/>
          <p:nvPr/>
        </p:nvSpPr>
        <p:spPr>
          <a:xfrm>
            <a:off x="3744097" y="2716413"/>
            <a:ext cx="1044575" cy="646113"/>
          </a:xfrm>
          <a:prstGeom prst="rect">
            <a:avLst/>
          </a:prstGeom>
          <a:solidFill>
            <a:srgbClr val="99CCFF">
              <a:lumMod val="50000"/>
            </a:srgbClr>
          </a:solidFill>
        </p:spPr>
        <p:txBody>
          <a:bodyPr wrap="none">
            <a:spAutoFit/>
          </a:bodyPr>
          <a:lstStyle/>
          <a:p>
            <a:pPr algn="ctr">
              <a:defRPr/>
            </a:pPr>
            <a:r>
              <a:rPr lang="pt-PT" kern="0" dirty="0">
                <a:solidFill>
                  <a:srgbClr val="FFC000"/>
                </a:solidFill>
                <a:ea typeface="MS PGothic" pitchFamily="34" charset="-128"/>
                <a:cs typeface="Arial" charset="0"/>
              </a:rPr>
              <a:t>Sample</a:t>
            </a:r>
          </a:p>
          <a:p>
            <a:pPr algn="ctr">
              <a:defRPr/>
            </a:pPr>
            <a:r>
              <a:rPr lang="pt-PT" kern="0" dirty="0">
                <a:solidFill>
                  <a:srgbClr val="FFC000"/>
                </a:solidFill>
                <a:ea typeface="MS PGothic" pitchFamily="34" charset="-128"/>
                <a:cs typeface="Arial" charset="0"/>
              </a:rPr>
              <a:t>Selection</a:t>
            </a:r>
          </a:p>
        </p:txBody>
      </p:sp>
      <p:sp>
        <p:nvSpPr>
          <p:cNvPr id="6" name="TextBox 5">
            <a:extLst>
              <a:ext uri="{FF2B5EF4-FFF2-40B4-BE49-F238E27FC236}">
                <a16:creationId xmlns:a16="http://schemas.microsoft.com/office/drawing/2014/main" id="{9DBAA722-7C91-FBC6-0C76-254EFADF3455}"/>
              </a:ext>
            </a:extLst>
          </p:cNvPr>
          <p:cNvSpPr txBox="1"/>
          <p:nvPr/>
        </p:nvSpPr>
        <p:spPr>
          <a:xfrm>
            <a:off x="5430021" y="2718000"/>
            <a:ext cx="1103312" cy="646112"/>
          </a:xfrm>
          <a:prstGeom prst="rect">
            <a:avLst/>
          </a:prstGeom>
          <a:solidFill>
            <a:srgbClr val="99CCFF">
              <a:lumMod val="50000"/>
            </a:srgbClr>
          </a:solidFill>
        </p:spPr>
        <p:txBody>
          <a:bodyPr wrap="none">
            <a:spAutoFit/>
          </a:bodyPr>
          <a:lstStyle/>
          <a:p>
            <a:pPr algn="ctr">
              <a:defRPr/>
            </a:pPr>
            <a:r>
              <a:rPr lang="pt-PT" kern="0" dirty="0">
                <a:solidFill>
                  <a:srgbClr val="FFFFFF"/>
                </a:solidFill>
                <a:ea typeface="MS PGothic" pitchFamily="34" charset="-128"/>
                <a:cs typeface="Arial" charset="0"/>
              </a:rPr>
              <a:t>Mutation</a:t>
            </a:r>
          </a:p>
          <a:p>
            <a:pPr algn="ctr">
              <a:defRPr/>
            </a:pPr>
            <a:r>
              <a:rPr lang="pt-PT" kern="0" dirty="0">
                <a:solidFill>
                  <a:srgbClr val="FFFFFF"/>
                </a:solidFill>
                <a:ea typeface="MS PGothic" pitchFamily="34" charset="-128"/>
                <a:cs typeface="Arial" charset="0"/>
              </a:rPr>
              <a:t>Screening</a:t>
            </a:r>
          </a:p>
        </p:txBody>
      </p:sp>
      <p:sp>
        <p:nvSpPr>
          <p:cNvPr id="7" name="TextBox 6">
            <a:extLst>
              <a:ext uri="{FF2B5EF4-FFF2-40B4-BE49-F238E27FC236}">
                <a16:creationId xmlns:a16="http://schemas.microsoft.com/office/drawing/2014/main" id="{C5229BCA-33CB-98D4-62FA-739579D44BF3}"/>
              </a:ext>
            </a:extLst>
          </p:cNvPr>
          <p:cNvSpPr txBox="1"/>
          <p:nvPr/>
        </p:nvSpPr>
        <p:spPr>
          <a:xfrm>
            <a:off x="7168334" y="2718000"/>
            <a:ext cx="1135063" cy="646112"/>
          </a:xfrm>
          <a:prstGeom prst="rect">
            <a:avLst/>
          </a:prstGeom>
          <a:solidFill>
            <a:srgbClr val="99CCFF">
              <a:lumMod val="50000"/>
            </a:srgbClr>
          </a:solidFill>
        </p:spPr>
        <p:txBody>
          <a:bodyPr wrap="none">
            <a:spAutoFit/>
          </a:bodyPr>
          <a:lstStyle/>
          <a:p>
            <a:pPr algn="ctr">
              <a:defRPr/>
            </a:pPr>
            <a:r>
              <a:rPr lang="pt-PT" kern="0" dirty="0">
                <a:solidFill>
                  <a:srgbClr val="FFFFFF"/>
                </a:solidFill>
                <a:ea typeface="MS PGothic" pitchFamily="34" charset="-128"/>
                <a:cs typeface="Arial" charset="0"/>
              </a:rPr>
              <a:t>Molecular</a:t>
            </a:r>
          </a:p>
          <a:p>
            <a:pPr algn="ctr">
              <a:defRPr/>
            </a:pPr>
            <a:r>
              <a:rPr lang="pt-PT" kern="0" dirty="0">
                <a:solidFill>
                  <a:srgbClr val="FFFFFF"/>
                </a:solidFill>
                <a:ea typeface="MS PGothic" pitchFamily="34" charset="-128"/>
                <a:cs typeface="Arial" charset="0"/>
              </a:rPr>
              <a:t>report</a:t>
            </a:r>
          </a:p>
        </p:txBody>
      </p:sp>
      <p:sp>
        <p:nvSpPr>
          <p:cNvPr id="8" name="TextBox 7">
            <a:extLst>
              <a:ext uri="{FF2B5EF4-FFF2-40B4-BE49-F238E27FC236}">
                <a16:creationId xmlns:a16="http://schemas.microsoft.com/office/drawing/2014/main" id="{92B3A2A6-0B43-A170-34D8-6FC7FFA1BA8C}"/>
              </a:ext>
            </a:extLst>
          </p:cNvPr>
          <p:cNvSpPr txBox="1"/>
          <p:nvPr/>
        </p:nvSpPr>
        <p:spPr>
          <a:xfrm>
            <a:off x="8922521" y="2598938"/>
            <a:ext cx="1236662" cy="923925"/>
          </a:xfrm>
          <a:prstGeom prst="rect">
            <a:avLst/>
          </a:prstGeom>
          <a:solidFill>
            <a:srgbClr val="99CCFF">
              <a:lumMod val="50000"/>
            </a:srgbClr>
          </a:solidFill>
        </p:spPr>
        <p:txBody>
          <a:bodyPr wrap="none">
            <a:spAutoFit/>
          </a:bodyPr>
          <a:lstStyle/>
          <a:p>
            <a:pPr algn="ctr">
              <a:defRPr/>
            </a:pPr>
            <a:r>
              <a:rPr lang="pt-PT" kern="0" dirty="0">
                <a:solidFill>
                  <a:srgbClr val="FFFFFF"/>
                </a:solidFill>
                <a:ea typeface="MS PGothic" pitchFamily="34" charset="-128"/>
                <a:cs typeface="Arial" charset="0"/>
              </a:rPr>
              <a:t>Oncologist</a:t>
            </a:r>
          </a:p>
          <a:p>
            <a:pPr algn="ctr">
              <a:defRPr/>
            </a:pPr>
            <a:endParaRPr lang="pt-PT" kern="0" dirty="0">
              <a:solidFill>
                <a:srgbClr val="FFFFFF"/>
              </a:solidFill>
              <a:ea typeface="MS PGothic" pitchFamily="34" charset="-128"/>
              <a:cs typeface="Arial" charset="0"/>
            </a:endParaRPr>
          </a:p>
          <a:p>
            <a:pPr algn="ctr">
              <a:defRPr/>
            </a:pPr>
            <a:r>
              <a:rPr lang="pt-PT" kern="0" dirty="0">
                <a:solidFill>
                  <a:srgbClr val="FFFFFF"/>
                </a:solidFill>
                <a:ea typeface="MS PGothic" pitchFamily="34" charset="-128"/>
                <a:cs typeface="Arial" charset="0"/>
              </a:rPr>
              <a:t>Pathologist</a:t>
            </a:r>
          </a:p>
        </p:txBody>
      </p:sp>
      <p:cxnSp>
        <p:nvCxnSpPr>
          <p:cNvPr id="51209" name="Straight Arrow Connector 8">
            <a:extLst>
              <a:ext uri="{FF2B5EF4-FFF2-40B4-BE49-F238E27FC236}">
                <a16:creationId xmlns:a16="http://schemas.microsoft.com/office/drawing/2014/main" id="{FE5D92B9-804A-9449-B9F0-7FFFD4A696E3}"/>
              </a:ext>
            </a:extLst>
          </p:cNvPr>
          <p:cNvCxnSpPr>
            <a:cxnSpLocks noChangeShapeType="1"/>
            <a:stCxn id="4" idx="3"/>
            <a:endCxn id="5" idx="1"/>
          </p:cNvCxnSpPr>
          <p:nvPr/>
        </p:nvCxnSpPr>
        <p:spPr bwMode="auto">
          <a:xfrm flipV="1">
            <a:off x="3102746" y="3040262"/>
            <a:ext cx="641350" cy="20638"/>
          </a:xfrm>
          <a:prstGeom prst="straightConnector1">
            <a:avLst/>
          </a:prstGeom>
          <a:noFill/>
          <a:ln w="571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51210" name="Straight Arrow Connector 9">
            <a:extLst>
              <a:ext uri="{FF2B5EF4-FFF2-40B4-BE49-F238E27FC236}">
                <a16:creationId xmlns:a16="http://schemas.microsoft.com/office/drawing/2014/main" id="{8A775C65-5EE4-4EA2-AB32-EC883AABF6DE}"/>
              </a:ext>
            </a:extLst>
          </p:cNvPr>
          <p:cNvCxnSpPr>
            <a:cxnSpLocks noChangeShapeType="1"/>
          </p:cNvCxnSpPr>
          <p:nvPr/>
        </p:nvCxnSpPr>
        <p:spPr bwMode="auto">
          <a:xfrm>
            <a:off x="4845822" y="3059312"/>
            <a:ext cx="536575" cy="0"/>
          </a:xfrm>
          <a:prstGeom prst="straightConnector1">
            <a:avLst/>
          </a:prstGeom>
          <a:noFill/>
          <a:ln w="571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51211" name="Straight Arrow Connector 10">
            <a:extLst>
              <a:ext uri="{FF2B5EF4-FFF2-40B4-BE49-F238E27FC236}">
                <a16:creationId xmlns:a16="http://schemas.microsoft.com/office/drawing/2014/main" id="{CD110E72-2FDA-1A64-F1B2-1312091AEC06}"/>
              </a:ext>
            </a:extLst>
          </p:cNvPr>
          <p:cNvCxnSpPr>
            <a:cxnSpLocks noChangeShapeType="1"/>
          </p:cNvCxnSpPr>
          <p:nvPr/>
        </p:nvCxnSpPr>
        <p:spPr bwMode="auto">
          <a:xfrm>
            <a:off x="6615884" y="3059312"/>
            <a:ext cx="536575" cy="0"/>
          </a:xfrm>
          <a:prstGeom prst="straightConnector1">
            <a:avLst/>
          </a:prstGeom>
          <a:noFill/>
          <a:ln w="571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51212" name="Straight Arrow Connector 11">
            <a:extLst>
              <a:ext uri="{FF2B5EF4-FFF2-40B4-BE49-F238E27FC236}">
                <a16:creationId xmlns:a16="http://schemas.microsoft.com/office/drawing/2014/main" id="{56A52A41-D6E2-5626-69F3-83557F0554A8}"/>
              </a:ext>
            </a:extLst>
          </p:cNvPr>
          <p:cNvCxnSpPr>
            <a:cxnSpLocks noChangeShapeType="1"/>
          </p:cNvCxnSpPr>
          <p:nvPr/>
        </p:nvCxnSpPr>
        <p:spPr bwMode="auto">
          <a:xfrm>
            <a:off x="8341497" y="3075187"/>
            <a:ext cx="536575" cy="0"/>
          </a:xfrm>
          <a:prstGeom prst="straightConnector1">
            <a:avLst/>
          </a:prstGeom>
          <a:noFill/>
          <a:ln w="5715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13" name="Rounded Rectangle 12">
            <a:extLst>
              <a:ext uri="{FF2B5EF4-FFF2-40B4-BE49-F238E27FC236}">
                <a16:creationId xmlns:a16="http://schemas.microsoft.com/office/drawing/2014/main" id="{0EDECF19-87F4-B32B-556E-55F623B13F51}"/>
              </a:ext>
            </a:extLst>
          </p:cNvPr>
          <p:cNvSpPr/>
          <p:nvPr/>
        </p:nvSpPr>
        <p:spPr>
          <a:xfrm>
            <a:off x="3552009" y="5019876"/>
            <a:ext cx="1858963" cy="1296987"/>
          </a:xfrm>
          <a:prstGeom prst="roundRect">
            <a:avLst/>
          </a:prstGeom>
          <a:solidFill>
            <a:srgbClr val="FFC000"/>
          </a:solidFill>
          <a:ln w="25400" cap="flat" cmpd="sng" algn="ctr">
            <a:noFill/>
            <a:prstDash val="solid"/>
          </a:ln>
          <a:effectLst/>
        </p:spPr>
        <p:txBody>
          <a:bodyPr anchor="ctr"/>
          <a:lstStyle/>
          <a:p>
            <a:pPr algn="ctr">
              <a:defRPr/>
            </a:pPr>
            <a:endParaRPr lang="pt-PT" kern="0">
              <a:solidFill>
                <a:srgbClr val="FFFFFF"/>
              </a:solidFill>
              <a:ea typeface="MS PGothic" pitchFamily="34" charset="-128"/>
              <a:cs typeface="Arial"/>
            </a:endParaRPr>
          </a:p>
        </p:txBody>
      </p:sp>
      <p:grpSp>
        <p:nvGrpSpPr>
          <p:cNvPr id="51214" name="Group 13">
            <a:extLst>
              <a:ext uri="{FF2B5EF4-FFF2-40B4-BE49-F238E27FC236}">
                <a16:creationId xmlns:a16="http://schemas.microsoft.com/office/drawing/2014/main" id="{AA25C918-C2DF-29BD-AE7A-7DCAF92752C6}"/>
              </a:ext>
            </a:extLst>
          </p:cNvPr>
          <p:cNvGrpSpPr>
            <a:grpSpLocks/>
          </p:cNvGrpSpPr>
          <p:nvPr/>
        </p:nvGrpSpPr>
        <p:grpSpPr bwMode="auto">
          <a:xfrm>
            <a:off x="1893072" y="4011812"/>
            <a:ext cx="8256587" cy="2160588"/>
            <a:chOff x="358544" y="3429000"/>
            <a:chExt cx="8256152" cy="2160240"/>
          </a:xfrm>
        </p:grpSpPr>
        <p:sp>
          <p:nvSpPr>
            <p:cNvPr id="15" name="TextBox 14">
              <a:extLst>
                <a:ext uri="{FF2B5EF4-FFF2-40B4-BE49-F238E27FC236}">
                  <a16:creationId xmlns:a16="http://schemas.microsoft.com/office/drawing/2014/main" id="{8AEE63CA-4A6F-4E27-DD7E-8954FB870141}"/>
                </a:ext>
              </a:extLst>
            </p:cNvPr>
            <p:cNvSpPr txBox="1"/>
            <p:nvPr/>
          </p:nvSpPr>
          <p:spPr>
            <a:xfrm>
              <a:off x="407753" y="4665464"/>
              <a:ext cx="1317556" cy="923776"/>
            </a:xfrm>
            <a:prstGeom prst="rect">
              <a:avLst/>
            </a:prstGeom>
            <a:solidFill>
              <a:srgbClr val="99CCFF">
                <a:lumMod val="50000"/>
              </a:srgbClr>
            </a:solidFill>
          </p:spPr>
          <p:txBody>
            <a:bodyPr wrap="none">
              <a:spAutoFit/>
            </a:bodyPr>
            <a:lstStyle/>
            <a:p>
              <a:pPr algn="ctr">
                <a:defRPr/>
              </a:pPr>
              <a:endParaRPr lang="pt-PT" kern="0" dirty="0">
                <a:solidFill>
                  <a:srgbClr val="FFFFFF"/>
                </a:solidFill>
                <a:ea typeface="MS PGothic" pitchFamily="34" charset="-128"/>
                <a:cs typeface="Arial" charset="0"/>
              </a:endParaRPr>
            </a:p>
            <a:p>
              <a:pPr algn="ctr">
                <a:defRPr/>
              </a:pPr>
              <a:r>
                <a:rPr lang="pt-PT" kern="0" dirty="0">
                  <a:solidFill>
                    <a:srgbClr val="FFFFFF"/>
                  </a:solidFill>
                  <a:ea typeface="MS PGothic" pitchFamily="34" charset="-128"/>
                  <a:cs typeface="Arial" charset="0"/>
                </a:rPr>
                <a:t>Registration</a:t>
              </a:r>
            </a:p>
            <a:p>
              <a:pPr algn="ctr">
                <a:defRPr/>
              </a:pPr>
              <a:endParaRPr lang="pt-PT" kern="0" dirty="0">
                <a:solidFill>
                  <a:srgbClr val="FFFFFF"/>
                </a:solidFill>
                <a:ea typeface="MS PGothic" pitchFamily="34" charset="-128"/>
                <a:cs typeface="Arial" charset="0"/>
              </a:endParaRPr>
            </a:p>
          </p:txBody>
        </p:sp>
        <p:sp>
          <p:nvSpPr>
            <p:cNvPr id="16" name="TextBox 15">
              <a:extLst>
                <a:ext uri="{FF2B5EF4-FFF2-40B4-BE49-F238E27FC236}">
                  <a16:creationId xmlns:a16="http://schemas.microsoft.com/office/drawing/2014/main" id="{64D628DC-261C-D427-C82C-09D5EA530D8C}"/>
                </a:ext>
              </a:extLst>
            </p:cNvPr>
            <p:cNvSpPr txBox="1"/>
            <p:nvPr/>
          </p:nvSpPr>
          <p:spPr>
            <a:xfrm>
              <a:off x="2279318" y="4665464"/>
              <a:ext cx="1388989" cy="923776"/>
            </a:xfrm>
            <a:prstGeom prst="rect">
              <a:avLst/>
            </a:prstGeom>
            <a:solidFill>
              <a:srgbClr val="99CCFF">
                <a:lumMod val="50000"/>
              </a:srgbClr>
            </a:solidFill>
          </p:spPr>
          <p:txBody>
            <a:bodyPr wrap="none">
              <a:spAutoFit/>
            </a:bodyPr>
            <a:lstStyle/>
            <a:p>
              <a:pPr algn="ctr">
                <a:defRPr/>
              </a:pPr>
              <a:r>
                <a:rPr lang="pt-PT" kern="0" dirty="0">
                  <a:solidFill>
                    <a:srgbClr val="FFFFFF"/>
                  </a:solidFill>
                  <a:ea typeface="MS PGothic" pitchFamily="34" charset="-128"/>
                  <a:cs typeface="Arial" charset="0"/>
                </a:rPr>
                <a:t>Morphology</a:t>
              </a:r>
            </a:p>
            <a:p>
              <a:pPr algn="ctr">
                <a:defRPr/>
              </a:pPr>
              <a:r>
                <a:rPr lang="pt-PT" kern="0" dirty="0">
                  <a:solidFill>
                    <a:srgbClr val="FFFFFF"/>
                  </a:solidFill>
                  <a:ea typeface="MS PGothic" pitchFamily="34" charset="-128"/>
                  <a:cs typeface="Arial" charset="0"/>
                </a:rPr>
                <a:t>Control</a:t>
              </a:r>
            </a:p>
            <a:p>
              <a:pPr algn="ctr">
                <a:defRPr/>
              </a:pPr>
              <a:endParaRPr lang="pt-PT" kern="0" dirty="0">
                <a:solidFill>
                  <a:srgbClr val="FFFFFF"/>
                </a:solidFill>
                <a:ea typeface="MS PGothic" pitchFamily="34" charset="-128"/>
                <a:cs typeface="Arial" charset="0"/>
              </a:endParaRPr>
            </a:p>
          </p:txBody>
        </p:sp>
        <p:sp>
          <p:nvSpPr>
            <p:cNvPr id="17" name="TextBox 16">
              <a:extLst>
                <a:ext uri="{FF2B5EF4-FFF2-40B4-BE49-F238E27FC236}">
                  <a16:creationId xmlns:a16="http://schemas.microsoft.com/office/drawing/2014/main" id="{C9E227AB-2F39-7B07-2B51-D24814F3F567}"/>
                </a:ext>
              </a:extLst>
            </p:cNvPr>
            <p:cNvSpPr txBox="1"/>
            <p:nvPr/>
          </p:nvSpPr>
          <p:spPr>
            <a:xfrm>
              <a:off x="4211203" y="4665464"/>
              <a:ext cx="1135003" cy="923776"/>
            </a:xfrm>
            <a:prstGeom prst="rect">
              <a:avLst/>
            </a:prstGeom>
            <a:solidFill>
              <a:srgbClr val="99CCFF">
                <a:lumMod val="50000"/>
              </a:srgbClr>
            </a:solidFill>
          </p:spPr>
          <p:txBody>
            <a:bodyPr wrap="none">
              <a:spAutoFit/>
            </a:bodyPr>
            <a:lstStyle/>
            <a:p>
              <a:pPr algn="ctr">
                <a:defRPr/>
              </a:pPr>
              <a:r>
                <a:rPr lang="pt-PT" kern="0" dirty="0">
                  <a:solidFill>
                    <a:srgbClr val="FFFFFF"/>
                  </a:solidFill>
                  <a:ea typeface="MS PGothic" pitchFamily="34" charset="-128"/>
                  <a:cs typeface="Arial" charset="0"/>
                </a:rPr>
                <a:t>DNA</a:t>
              </a:r>
            </a:p>
            <a:p>
              <a:pPr algn="ctr">
                <a:defRPr/>
              </a:pPr>
              <a:r>
                <a:rPr lang="pt-PT" kern="0" dirty="0">
                  <a:solidFill>
                    <a:srgbClr val="FFFFFF"/>
                  </a:solidFill>
                  <a:ea typeface="MS PGothic" pitchFamily="34" charset="-128"/>
                  <a:cs typeface="Arial" charset="0"/>
                </a:rPr>
                <a:t>Extraction</a:t>
              </a:r>
            </a:p>
            <a:p>
              <a:pPr algn="ctr">
                <a:defRPr/>
              </a:pPr>
              <a:endParaRPr lang="pt-PT" kern="0" dirty="0">
                <a:solidFill>
                  <a:srgbClr val="FFFFFF"/>
                </a:solidFill>
                <a:ea typeface="MS PGothic" pitchFamily="34" charset="-128"/>
                <a:cs typeface="Arial" charset="0"/>
              </a:endParaRPr>
            </a:p>
          </p:txBody>
        </p:sp>
        <p:sp>
          <p:nvSpPr>
            <p:cNvPr id="18" name="TextBox 17">
              <a:extLst>
                <a:ext uri="{FF2B5EF4-FFF2-40B4-BE49-F238E27FC236}">
                  <a16:creationId xmlns:a16="http://schemas.microsoft.com/office/drawing/2014/main" id="{08171A2B-EAD9-6A65-FEA4-23D650F6D551}"/>
                </a:ext>
              </a:extLst>
            </p:cNvPr>
            <p:cNvSpPr txBox="1"/>
            <p:nvPr/>
          </p:nvSpPr>
          <p:spPr>
            <a:xfrm>
              <a:off x="5941487" y="4665464"/>
              <a:ext cx="939750" cy="923776"/>
            </a:xfrm>
            <a:prstGeom prst="rect">
              <a:avLst/>
            </a:prstGeom>
            <a:solidFill>
              <a:srgbClr val="99CCFF">
                <a:lumMod val="50000"/>
              </a:srgbClr>
            </a:solidFill>
          </p:spPr>
          <p:txBody>
            <a:bodyPr wrap="none">
              <a:spAutoFit/>
            </a:bodyPr>
            <a:lstStyle/>
            <a:p>
              <a:pPr algn="ctr">
                <a:defRPr/>
              </a:pPr>
              <a:r>
                <a:rPr lang="pt-PT" kern="0" dirty="0">
                  <a:solidFill>
                    <a:srgbClr val="FFFFFF"/>
                  </a:solidFill>
                  <a:ea typeface="MS PGothic" pitchFamily="34" charset="-128"/>
                  <a:cs typeface="Arial" charset="0"/>
                </a:rPr>
                <a:t>DNA</a:t>
              </a:r>
            </a:p>
            <a:p>
              <a:pPr algn="ctr">
                <a:defRPr/>
              </a:pPr>
              <a:r>
                <a:rPr lang="pt-PT" kern="0" dirty="0">
                  <a:solidFill>
                    <a:srgbClr val="FFFFFF"/>
                  </a:solidFill>
                  <a:ea typeface="MS PGothic" pitchFamily="34" charset="-128"/>
                  <a:cs typeface="Arial" charset="0"/>
                </a:rPr>
                <a:t>Analysis</a:t>
              </a:r>
            </a:p>
            <a:p>
              <a:pPr algn="ctr">
                <a:defRPr/>
              </a:pPr>
              <a:endParaRPr lang="pt-PT" kern="0" dirty="0">
                <a:solidFill>
                  <a:srgbClr val="FFFFFF"/>
                </a:solidFill>
                <a:ea typeface="MS PGothic" pitchFamily="34" charset="-128"/>
                <a:cs typeface="Arial" charset="0"/>
              </a:endParaRPr>
            </a:p>
          </p:txBody>
        </p:sp>
        <p:sp>
          <p:nvSpPr>
            <p:cNvPr id="19" name="TextBox 18">
              <a:extLst>
                <a:ext uri="{FF2B5EF4-FFF2-40B4-BE49-F238E27FC236}">
                  <a16:creationId xmlns:a16="http://schemas.microsoft.com/office/drawing/2014/main" id="{CC428B71-CD3D-3623-3756-6A864B2576D5}"/>
                </a:ext>
              </a:extLst>
            </p:cNvPr>
            <p:cNvSpPr txBox="1"/>
            <p:nvPr/>
          </p:nvSpPr>
          <p:spPr>
            <a:xfrm>
              <a:off x="7474931" y="4665464"/>
              <a:ext cx="1135003" cy="923776"/>
            </a:xfrm>
            <a:prstGeom prst="rect">
              <a:avLst/>
            </a:prstGeom>
            <a:solidFill>
              <a:srgbClr val="99CCFF">
                <a:lumMod val="50000"/>
              </a:srgbClr>
            </a:solidFill>
          </p:spPr>
          <p:txBody>
            <a:bodyPr wrap="none">
              <a:spAutoFit/>
            </a:bodyPr>
            <a:lstStyle/>
            <a:p>
              <a:pPr algn="ctr">
                <a:defRPr/>
              </a:pPr>
              <a:r>
                <a:rPr lang="pt-PT" kern="0" dirty="0">
                  <a:solidFill>
                    <a:srgbClr val="FFFFFF"/>
                  </a:solidFill>
                  <a:ea typeface="MS PGothic" pitchFamily="34" charset="-128"/>
                  <a:cs typeface="Arial" charset="0"/>
                </a:rPr>
                <a:t>Molecular</a:t>
              </a:r>
            </a:p>
            <a:p>
              <a:pPr algn="ctr">
                <a:defRPr/>
              </a:pPr>
              <a:r>
                <a:rPr lang="pt-PT" kern="0" dirty="0">
                  <a:solidFill>
                    <a:srgbClr val="FFFFFF"/>
                  </a:solidFill>
                  <a:ea typeface="MS PGothic" pitchFamily="34" charset="-128"/>
                  <a:cs typeface="Arial" charset="0"/>
                </a:rPr>
                <a:t>Pathology</a:t>
              </a:r>
            </a:p>
            <a:p>
              <a:pPr algn="ctr">
                <a:defRPr/>
              </a:pPr>
              <a:r>
                <a:rPr lang="pt-PT" kern="0" dirty="0">
                  <a:solidFill>
                    <a:srgbClr val="FFFFFF"/>
                  </a:solidFill>
                  <a:ea typeface="MS PGothic" pitchFamily="34" charset="-128"/>
                  <a:cs typeface="Arial" charset="0"/>
                </a:rPr>
                <a:t>report</a:t>
              </a:r>
            </a:p>
          </p:txBody>
        </p:sp>
        <p:cxnSp>
          <p:nvCxnSpPr>
            <p:cNvPr id="51220" name="Straight Arrow Connector 19">
              <a:extLst>
                <a:ext uri="{FF2B5EF4-FFF2-40B4-BE49-F238E27FC236}">
                  <a16:creationId xmlns:a16="http://schemas.microsoft.com/office/drawing/2014/main" id="{3FC113E9-9842-7945-9DCA-57BE810CC8AB}"/>
                </a:ext>
              </a:extLst>
            </p:cNvPr>
            <p:cNvCxnSpPr>
              <a:cxnSpLocks noChangeShapeType="1"/>
              <a:stCxn id="15" idx="3"/>
              <a:endCxn id="16" idx="1"/>
            </p:cNvCxnSpPr>
            <p:nvPr/>
          </p:nvCxnSpPr>
          <p:spPr bwMode="auto">
            <a:xfrm>
              <a:off x="1725586" y="5127054"/>
              <a:ext cx="553864" cy="298"/>
            </a:xfrm>
            <a:prstGeom prst="straightConnector1">
              <a:avLst/>
            </a:prstGeom>
            <a:noFill/>
            <a:ln w="571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51221" name="Straight Arrow Connector 20">
              <a:extLst>
                <a:ext uri="{FF2B5EF4-FFF2-40B4-BE49-F238E27FC236}">
                  <a16:creationId xmlns:a16="http://schemas.microsoft.com/office/drawing/2014/main" id="{67E42CE3-6DB2-8DFE-C922-51452FC1BC5F}"/>
                </a:ext>
              </a:extLst>
            </p:cNvPr>
            <p:cNvCxnSpPr>
              <a:cxnSpLocks noChangeShapeType="1"/>
            </p:cNvCxnSpPr>
            <p:nvPr/>
          </p:nvCxnSpPr>
          <p:spPr bwMode="auto">
            <a:xfrm>
              <a:off x="3675120" y="5125668"/>
              <a:ext cx="536840" cy="0"/>
            </a:xfrm>
            <a:prstGeom prst="straightConnector1">
              <a:avLst/>
            </a:prstGeom>
            <a:noFill/>
            <a:ln w="571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51222" name="Straight Arrow Connector 21">
              <a:extLst>
                <a:ext uri="{FF2B5EF4-FFF2-40B4-BE49-F238E27FC236}">
                  <a16:creationId xmlns:a16="http://schemas.microsoft.com/office/drawing/2014/main" id="{CE1C00A7-7D91-0A83-7E7A-B618FDF3D4DD}"/>
                </a:ext>
              </a:extLst>
            </p:cNvPr>
            <p:cNvCxnSpPr>
              <a:cxnSpLocks noChangeShapeType="1"/>
            </p:cNvCxnSpPr>
            <p:nvPr/>
          </p:nvCxnSpPr>
          <p:spPr bwMode="auto">
            <a:xfrm>
              <a:off x="5386041" y="5117221"/>
              <a:ext cx="536840" cy="0"/>
            </a:xfrm>
            <a:prstGeom prst="straightConnector1">
              <a:avLst/>
            </a:prstGeom>
            <a:noFill/>
            <a:ln w="571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51223" name="Straight Arrow Connector 22">
              <a:extLst>
                <a:ext uri="{FF2B5EF4-FFF2-40B4-BE49-F238E27FC236}">
                  <a16:creationId xmlns:a16="http://schemas.microsoft.com/office/drawing/2014/main" id="{AB95D870-B3F1-9E61-6B17-A8AF3AC76502}"/>
                </a:ext>
              </a:extLst>
            </p:cNvPr>
            <p:cNvCxnSpPr>
              <a:cxnSpLocks noChangeShapeType="1"/>
            </p:cNvCxnSpPr>
            <p:nvPr/>
          </p:nvCxnSpPr>
          <p:spPr bwMode="auto">
            <a:xfrm>
              <a:off x="6915480" y="5142256"/>
              <a:ext cx="536840" cy="0"/>
            </a:xfrm>
            <a:prstGeom prst="straightConnector1">
              <a:avLst/>
            </a:prstGeom>
            <a:noFill/>
            <a:ln w="571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51224" name="Straight Connector 23">
              <a:extLst>
                <a:ext uri="{FF2B5EF4-FFF2-40B4-BE49-F238E27FC236}">
                  <a16:creationId xmlns:a16="http://schemas.microsoft.com/office/drawing/2014/main" id="{36EC110E-1B4B-1DBD-9BC9-A1B0C4EE1C7E}"/>
                </a:ext>
              </a:extLst>
            </p:cNvPr>
            <p:cNvCxnSpPr>
              <a:cxnSpLocks noChangeShapeType="1"/>
            </p:cNvCxnSpPr>
            <p:nvPr/>
          </p:nvCxnSpPr>
          <p:spPr bwMode="auto">
            <a:xfrm flipH="1">
              <a:off x="358544" y="3429000"/>
              <a:ext cx="1668160" cy="1236910"/>
            </a:xfrm>
            <a:prstGeom prst="line">
              <a:avLst/>
            </a:prstGeom>
            <a:noFill/>
            <a:ln w="38100" algn="ctr">
              <a:solidFill>
                <a:schemeClr val="tx1"/>
              </a:solidFill>
              <a:round/>
              <a:headEnd/>
              <a:tailEnd/>
            </a:ln>
            <a:extLst>
              <a:ext uri="{909E8E84-426E-40DD-AFC4-6F175D3DCCD1}">
                <a14:hiddenFill xmlns:a14="http://schemas.microsoft.com/office/drawing/2010/main">
                  <a:noFill/>
                </a14:hiddenFill>
              </a:ext>
            </a:extLst>
          </p:spPr>
        </p:cxnSp>
        <p:cxnSp>
          <p:nvCxnSpPr>
            <p:cNvPr id="51225" name="Straight Connector 24">
              <a:extLst>
                <a:ext uri="{FF2B5EF4-FFF2-40B4-BE49-F238E27FC236}">
                  <a16:creationId xmlns:a16="http://schemas.microsoft.com/office/drawing/2014/main" id="{3DFFDD93-E0A4-7AAA-B5C6-22A129E8E2C3}"/>
                </a:ext>
              </a:extLst>
            </p:cNvPr>
            <p:cNvCxnSpPr>
              <a:cxnSpLocks noChangeShapeType="1"/>
            </p:cNvCxnSpPr>
            <p:nvPr/>
          </p:nvCxnSpPr>
          <p:spPr bwMode="auto">
            <a:xfrm>
              <a:off x="7020272" y="3429000"/>
              <a:ext cx="1594424" cy="1164902"/>
            </a:xfrm>
            <a:prstGeom prst="line">
              <a:avLst/>
            </a:prstGeom>
            <a:noFill/>
            <a:ln w="38100" algn="ctr">
              <a:solidFill>
                <a:schemeClr val="tx1"/>
              </a:solidFill>
              <a:round/>
              <a:headEnd/>
              <a:tailEnd/>
            </a:ln>
            <a:extLst>
              <a:ext uri="{909E8E84-426E-40DD-AFC4-6F175D3DCCD1}">
                <a14:hiddenFill xmlns:a14="http://schemas.microsoft.com/office/drawing/2010/main">
                  <a:noFill/>
                </a14:hiddenFill>
              </a:ext>
            </a:extLst>
          </p:spPr>
        </p:cxnSp>
      </p:grpSp>
      <p:sp>
        <p:nvSpPr>
          <p:cNvPr id="9" name="Título 8">
            <a:extLst>
              <a:ext uri="{FF2B5EF4-FFF2-40B4-BE49-F238E27FC236}">
                <a16:creationId xmlns:a16="http://schemas.microsoft.com/office/drawing/2014/main" id="{542671E3-2631-452A-A5DD-5BE3DDF62AE9}"/>
              </a:ext>
            </a:extLst>
          </p:cNvPr>
          <p:cNvSpPr>
            <a:spLocks noGrp="1"/>
          </p:cNvSpPr>
          <p:nvPr>
            <p:ph type="ctrTitle"/>
          </p:nvPr>
        </p:nvSpPr>
        <p:spPr>
          <a:xfrm>
            <a:off x="81617" y="156131"/>
            <a:ext cx="8068084" cy="1438057"/>
          </a:xfrm>
        </p:spPr>
        <p:txBody>
          <a:bodyPr/>
          <a:lstStyle/>
          <a:p>
            <a:pPr algn="ctr"/>
            <a:r>
              <a:rPr lang="pt-PT" dirty="0"/>
              <a:t>MUTATION STATUS TESTING WORKFLOW</a:t>
            </a:r>
            <a:br>
              <a:rPr lang="pt-PT" dirty="0"/>
            </a:br>
            <a:endParaRPr lang="pt-PT"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690661F-AB90-40AF-A091-2CDFCE7CBD38}"/>
              </a:ext>
            </a:extLst>
          </p:cNvPr>
          <p:cNvSpPr>
            <a:spLocks noGrp="1"/>
          </p:cNvSpPr>
          <p:nvPr>
            <p:ph type="ctrTitle"/>
          </p:nvPr>
        </p:nvSpPr>
        <p:spPr/>
        <p:txBody>
          <a:bodyPr>
            <a:noAutofit/>
          </a:bodyPr>
          <a:lstStyle/>
          <a:p>
            <a:r>
              <a:rPr lang="pt-PT" dirty="0"/>
              <a:t>Samples</a:t>
            </a:r>
          </a:p>
        </p:txBody>
      </p:sp>
      <p:grpSp>
        <p:nvGrpSpPr>
          <p:cNvPr id="84" name="Agrupar 83">
            <a:extLst>
              <a:ext uri="{FF2B5EF4-FFF2-40B4-BE49-F238E27FC236}">
                <a16:creationId xmlns:a16="http://schemas.microsoft.com/office/drawing/2014/main" id="{824ECBFC-C5EE-47B3-A39A-D35B3A1B4740}"/>
              </a:ext>
            </a:extLst>
          </p:cNvPr>
          <p:cNvGrpSpPr/>
          <p:nvPr/>
        </p:nvGrpSpPr>
        <p:grpSpPr>
          <a:xfrm>
            <a:off x="227823" y="2253284"/>
            <a:ext cx="6570937" cy="2550695"/>
            <a:chOff x="625638" y="2394282"/>
            <a:chExt cx="6570937" cy="2550695"/>
          </a:xfrm>
        </p:grpSpPr>
        <p:grpSp>
          <p:nvGrpSpPr>
            <p:cNvPr id="83" name="Agrupar 82">
              <a:extLst>
                <a:ext uri="{FF2B5EF4-FFF2-40B4-BE49-F238E27FC236}">
                  <a16:creationId xmlns:a16="http://schemas.microsoft.com/office/drawing/2014/main" id="{D221FD99-3349-4886-9764-F92B9B52C8BC}"/>
                </a:ext>
              </a:extLst>
            </p:cNvPr>
            <p:cNvGrpSpPr/>
            <p:nvPr/>
          </p:nvGrpSpPr>
          <p:grpSpPr>
            <a:xfrm>
              <a:off x="877927" y="2607518"/>
              <a:ext cx="6000660" cy="2124222"/>
              <a:chOff x="877927" y="2607518"/>
              <a:chExt cx="6000660" cy="2124222"/>
            </a:xfrm>
          </p:grpSpPr>
          <p:pic>
            <p:nvPicPr>
              <p:cNvPr id="6" name="Imagem 5" descr="Uma imagem com parede, interior&#10;&#10;Descrição gerada automaticamente">
                <a:extLst>
                  <a:ext uri="{FF2B5EF4-FFF2-40B4-BE49-F238E27FC236}">
                    <a16:creationId xmlns:a16="http://schemas.microsoft.com/office/drawing/2014/main" id="{DF2464F2-EC37-419B-BD46-29B368E30D02}"/>
                  </a:ext>
                </a:extLst>
              </p:cNvPr>
              <p:cNvPicPr>
                <a:picLocks noChangeAspect="1"/>
              </p:cNvPicPr>
              <p:nvPr/>
            </p:nvPicPr>
            <p:blipFill rotWithShape="1">
              <a:blip r:embed="rId2"/>
              <a:srcRect l="25863" t="20311" r="42605" b="8217"/>
              <a:stretch/>
            </p:blipFill>
            <p:spPr>
              <a:xfrm>
                <a:off x="877927" y="2799471"/>
                <a:ext cx="984739" cy="1674055"/>
              </a:xfrm>
              <a:prstGeom prst="rect">
                <a:avLst/>
              </a:prstGeom>
            </p:spPr>
          </p:pic>
          <p:sp>
            <p:nvSpPr>
              <p:cNvPr id="9" name="Retângulo: Cantos Arredondados 8">
                <a:extLst>
                  <a:ext uri="{FF2B5EF4-FFF2-40B4-BE49-F238E27FC236}">
                    <a16:creationId xmlns:a16="http://schemas.microsoft.com/office/drawing/2014/main" id="{F9CA8243-321D-4DDD-80B0-2CD21E6058DE}"/>
                  </a:ext>
                </a:extLst>
              </p:cNvPr>
              <p:cNvSpPr/>
              <p:nvPr/>
            </p:nvSpPr>
            <p:spPr>
              <a:xfrm>
                <a:off x="1215189" y="3404936"/>
                <a:ext cx="360947" cy="39704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nvGrpSpPr>
              <p:cNvPr id="82" name="Agrupar 81">
                <a:extLst>
                  <a:ext uri="{FF2B5EF4-FFF2-40B4-BE49-F238E27FC236}">
                    <a16:creationId xmlns:a16="http://schemas.microsoft.com/office/drawing/2014/main" id="{46DB5A8C-60D8-4621-9191-C7BAF212A644}"/>
                  </a:ext>
                </a:extLst>
              </p:cNvPr>
              <p:cNvGrpSpPr/>
              <p:nvPr/>
            </p:nvGrpSpPr>
            <p:grpSpPr>
              <a:xfrm>
                <a:off x="2114329" y="2607518"/>
                <a:ext cx="4764258" cy="2124222"/>
                <a:chOff x="2105649" y="2587286"/>
                <a:chExt cx="4764258" cy="2124222"/>
              </a:xfrm>
            </p:grpSpPr>
            <p:pic>
              <p:nvPicPr>
                <p:cNvPr id="8" name="Imagem 7" descr="Uma imagem com texto&#10;&#10;Descrição gerada automaticamente">
                  <a:extLst>
                    <a:ext uri="{FF2B5EF4-FFF2-40B4-BE49-F238E27FC236}">
                      <a16:creationId xmlns:a16="http://schemas.microsoft.com/office/drawing/2014/main" id="{3E602B37-7789-4EAC-A8E9-81AC6A49AA69}"/>
                    </a:ext>
                  </a:extLst>
                </p:cNvPr>
                <p:cNvPicPr>
                  <a:picLocks noChangeAspect="1"/>
                </p:cNvPicPr>
                <p:nvPr/>
              </p:nvPicPr>
              <p:blipFill rotWithShape="1">
                <a:blip r:embed="rId3"/>
                <a:srcRect t="19813" r="2589" b="22277"/>
                <a:stretch/>
              </p:blipFill>
              <p:spPr>
                <a:xfrm>
                  <a:off x="2105649" y="2587286"/>
                  <a:ext cx="4764258" cy="2124222"/>
                </a:xfrm>
                <a:prstGeom prst="rect">
                  <a:avLst/>
                </a:prstGeom>
              </p:spPr>
            </p:pic>
            <p:sp>
              <p:nvSpPr>
                <p:cNvPr id="10" name="Retângulo: Cantos Arredondados 9">
                  <a:extLst>
                    <a:ext uri="{FF2B5EF4-FFF2-40B4-BE49-F238E27FC236}">
                      <a16:creationId xmlns:a16="http://schemas.microsoft.com/office/drawing/2014/main" id="{FA1F2C33-6EC8-40A3-96D0-E952EEBBF9F9}"/>
                    </a:ext>
                  </a:extLst>
                </p:cNvPr>
                <p:cNvSpPr/>
                <p:nvPr/>
              </p:nvSpPr>
              <p:spPr>
                <a:xfrm>
                  <a:off x="2586789" y="2935705"/>
                  <a:ext cx="3801979" cy="2165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1" name="CaixaDeTexto 10">
                  <a:extLst>
                    <a:ext uri="{FF2B5EF4-FFF2-40B4-BE49-F238E27FC236}">
                      <a16:creationId xmlns:a16="http://schemas.microsoft.com/office/drawing/2014/main" id="{EC0C706A-E40B-48D9-9BBF-D9596E04E426}"/>
                    </a:ext>
                  </a:extLst>
                </p:cNvPr>
                <p:cNvSpPr txBox="1"/>
                <p:nvPr/>
              </p:nvSpPr>
              <p:spPr>
                <a:xfrm>
                  <a:off x="2430379" y="4186989"/>
                  <a:ext cx="288758" cy="369332"/>
                </a:xfrm>
                <a:prstGeom prst="rect">
                  <a:avLst/>
                </a:prstGeom>
                <a:noFill/>
              </p:spPr>
              <p:txBody>
                <a:bodyPr wrap="square" rtlCol="0">
                  <a:spAutoFit/>
                </a:bodyPr>
                <a:lstStyle/>
                <a:p>
                  <a:r>
                    <a:rPr lang="pt-PT" b="1" dirty="0">
                      <a:solidFill>
                        <a:srgbClr val="FF0000"/>
                      </a:solidFill>
                    </a:rPr>
                    <a:t>X</a:t>
                  </a:r>
                </a:p>
              </p:txBody>
            </p:sp>
            <p:sp>
              <p:nvSpPr>
                <p:cNvPr id="16" name="CaixaDeTexto 15">
                  <a:extLst>
                    <a:ext uri="{FF2B5EF4-FFF2-40B4-BE49-F238E27FC236}">
                      <a16:creationId xmlns:a16="http://schemas.microsoft.com/office/drawing/2014/main" id="{3657E13F-5BAD-4CBA-9FF5-64CD5A405876}"/>
                    </a:ext>
                  </a:extLst>
                </p:cNvPr>
                <p:cNvSpPr txBox="1"/>
                <p:nvPr/>
              </p:nvSpPr>
              <p:spPr>
                <a:xfrm>
                  <a:off x="5519872" y="4220469"/>
                  <a:ext cx="288758" cy="369332"/>
                </a:xfrm>
                <a:prstGeom prst="rect">
                  <a:avLst/>
                </a:prstGeom>
                <a:noFill/>
              </p:spPr>
              <p:txBody>
                <a:bodyPr wrap="square" rtlCol="0">
                  <a:spAutoFit/>
                </a:bodyPr>
                <a:lstStyle/>
                <a:p>
                  <a:r>
                    <a:rPr lang="pt-PT" b="1" dirty="0">
                      <a:solidFill>
                        <a:srgbClr val="FF0000"/>
                      </a:solidFill>
                    </a:rPr>
                    <a:t>X</a:t>
                  </a:r>
                </a:p>
              </p:txBody>
            </p:sp>
            <p:sp>
              <p:nvSpPr>
                <p:cNvPr id="17" name="CaixaDeTexto 16">
                  <a:extLst>
                    <a:ext uri="{FF2B5EF4-FFF2-40B4-BE49-F238E27FC236}">
                      <a16:creationId xmlns:a16="http://schemas.microsoft.com/office/drawing/2014/main" id="{8464352B-8B7F-419E-930F-A8F62627603D}"/>
                    </a:ext>
                  </a:extLst>
                </p:cNvPr>
                <p:cNvSpPr txBox="1"/>
                <p:nvPr/>
              </p:nvSpPr>
              <p:spPr>
                <a:xfrm>
                  <a:off x="6244389" y="4222690"/>
                  <a:ext cx="288758" cy="369332"/>
                </a:xfrm>
                <a:prstGeom prst="rect">
                  <a:avLst/>
                </a:prstGeom>
                <a:noFill/>
              </p:spPr>
              <p:txBody>
                <a:bodyPr wrap="square" rtlCol="0">
                  <a:spAutoFit/>
                </a:bodyPr>
                <a:lstStyle/>
                <a:p>
                  <a:r>
                    <a:rPr lang="pt-PT" b="1" dirty="0">
                      <a:solidFill>
                        <a:srgbClr val="FF0000"/>
                      </a:solidFill>
                    </a:rPr>
                    <a:t>X</a:t>
                  </a:r>
                </a:p>
              </p:txBody>
            </p:sp>
            <p:sp>
              <p:nvSpPr>
                <p:cNvPr id="18" name="CaixaDeTexto 17">
                  <a:extLst>
                    <a:ext uri="{FF2B5EF4-FFF2-40B4-BE49-F238E27FC236}">
                      <a16:creationId xmlns:a16="http://schemas.microsoft.com/office/drawing/2014/main" id="{42130AB9-55C7-4FA1-BB0E-3EE3BF346259}"/>
                    </a:ext>
                  </a:extLst>
                </p:cNvPr>
                <p:cNvSpPr txBox="1"/>
                <p:nvPr/>
              </p:nvSpPr>
              <p:spPr>
                <a:xfrm>
                  <a:off x="4747229" y="4224268"/>
                  <a:ext cx="288758" cy="369332"/>
                </a:xfrm>
                <a:prstGeom prst="rect">
                  <a:avLst/>
                </a:prstGeom>
                <a:noFill/>
              </p:spPr>
              <p:txBody>
                <a:bodyPr wrap="square" rtlCol="0">
                  <a:spAutoFit/>
                </a:bodyPr>
                <a:lstStyle/>
                <a:p>
                  <a:r>
                    <a:rPr lang="pt-PT" b="1" dirty="0">
                      <a:solidFill>
                        <a:srgbClr val="FF0000"/>
                      </a:solidFill>
                    </a:rPr>
                    <a:t>X</a:t>
                  </a:r>
                </a:p>
              </p:txBody>
            </p:sp>
            <p:sp>
              <p:nvSpPr>
                <p:cNvPr id="19" name="Oval 18">
                  <a:extLst>
                    <a:ext uri="{FF2B5EF4-FFF2-40B4-BE49-F238E27FC236}">
                      <a16:creationId xmlns:a16="http://schemas.microsoft.com/office/drawing/2014/main" id="{E4CC6FCD-E27F-4F4B-A936-F6C5D731D319}"/>
                    </a:ext>
                  </a:extLst>
                </p:cNvPr>
                <p:cNvSpPr/>
                <p:nvPr/>
              </p:nvSpPr>
              <p:spPr>
                <a:xfrm>
                  <a:off x="3260557" y="3484965"/>
                  <a:ext cx="409073" cy="44419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0" name="Oval 19">
                  <a:extLst>
                    <a:ext uri="{FF2B5EF4-FFF2-40B4-BE49-F238E27FC236}">
                      <a16:creationId xmlns:a16="http://schemas.microsoft.com/office/drawing/2014/main" id="{A850EF08-D2A0-48A2-AB13-60E02421E807}"/>
                    </a:ext>
                  </a:extLst>
                </p:cNvPr>
                <p:cNvSpPr/>
                <p:nvPr/>
              </p:nvSpPr>
              <p:spPr>
                <a:xfrm>
                  <a:off x="3322374" y="3995593"/>
                  <a:ext cx="409073" cy="44419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1" name="Oval 20">
                  <a:extLst>
                    <a:ext uri="{FF2B5EF4-FFF2-40B4-BE49-F238E27FC236}">
                      <a16:creationId xmlns:a16="http://schemas.microsoft.com/office/drawing/2014/main" id="{F3FA662D-45DD-4F59-A589-573EF45B3616}"/>
                    </a:ext>
                  </a:extLst>
                </p:cNvPr>
                <p:cNvSpPr/>
                <p:nvPr/>
              </p:nvSpPr>
              <p:spPr>
                <a:xfrm>
                  <a:off x="3974430" y="3777396"/>
                  <a:ext cx="409073" cy="44419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2" name="Oval 21">
                  <a:extLst>
                    <a:ext uri="{FF2B5EF4-FFF2-40B4-BE49-F238E27FC236}">
                      <a16:creationId xmlns:a16="http://schemas.microsoft.com/office/drawing/2014/main" id="{E7D6E211-17D8-4E9B-BDA4-AA62FB748624}"/>
                    </a:ext>
                  </a:extLst>
                </p:cNvPr>
                <p:cNvSpPr/>
                <p:nvPr/>
              </p:nvSpPr>
              <p:spPr>
                <a:xfrm>
                  <a:off x="3970481" y="3269366"/>
                  <a:ext cx="409073" cy="44419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3" name="Oval 22">
                  <a:extLst>
                    <a:ext uri="{FF2B5EF4-FFF2-40B4-BE49-F238E27FC236}">
                      <a16:creationId xmlns:a16="http://schemas.microsoft.com/office/drawing/2014/main" id="{3BF90EAA-19FF-483B-9CD2-7B35C29A098B}"/>
                    </a:ext>
                  </a:extLst>
                </p:cNvPr>
                <p:cNvSpPr/>
                <p:nvPr/>
              </p:nvSpPr>
              <p:spPr>
                <a:xfrm>
                  <a:off x="4680406" y="3295401"/>
                  <a:ext cx="409073" cy="44419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grpSp>
        <p:sp>
          <p:nvSpPr>
            <p:cNvPr id="24" name="Retângulo: Cantos Arredondados 23">
              <a:extLst>
                <a:ext uri="{FF2B5EF4-FFF2-40B4-BE49-F238E27FC236}">
                  <a16:creationId xmlns:a16="http://schemas.microsoft.com/office/drawing/2014/main" id="{2986F057-093D-4785-A2F9-B219E4CE70E7}"/>
                </a:ext>
              </a:extLst>
            </p:cNvPr>
            <p:cNvSpPr/>
            <p:nvPr/>
          </p:nvSpPr>
          <p:spPr>
            <a:xfrm>
              <a:off x="625638" y="2394282"/>
              <a:ext cx="6570937" cy="255069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dirty="0"/>
            </a:p>
          </p:txBody>
        </p:sp>
      </p:grpSp>
      <p:grpSp>
        <p:nvGrpSpPr>
          <p:cNvPr id="87" name="Agrupar 86">
            <a:extLst>
              <a:ext uri="{FF2B5EF4-FFF2-40B4-BE49-F238E27FC236}">
                <a16:creationId xmlns:a16="http://schemas.microsoft.com/office/drawing/2014/main" id="{AF26E681-6B43-4E35-A550-D5B2122EB890}"/>
              </a:ext>
            </a:extLst>
          </p:cNvPr>
          <p:cNvGrpSpPr/>
          <p:nvPr/>
        </p:nvGrpSpPr>
        <p:grpSpPr>
          <a:xfrm>
            <a:off x="7041743" y="1973953"/>
            <a:ext cx="4549090" cy="2923674"/>
            <a:chOff x="7471489" y="2318442"/>
            <a:chExt cx="4549090" cy="2923674"/>
          </a:xfrm>
        </p:grpSpPr>
        <p:grpSp>
          <p:nvGrpSpPr>
            <p:cNvPr id="67" name="Agrupar 66">
              <a:extLst>
                <a:ext uri="{FF2B5EF4-FFF2-40B4-BE49-F238E27FC236}">
                  <a16:creationId xmlns:a16="http://schemas.microsoft.com/office/drawing/2014/main" id="{B4B965E7-0B6B-4622-A757-E96B07B08721}"/>
                </a:ext>
              </a:extLst>
            </p:cNvPr>
            <p:cNvGrpSpPr/>
            <p:nvPr/>
          </p:nvGrpSpPr>
          <p:grpSpPr>
            <a:xfrm>
              <a:off x="9459857" y="3726614"/>
              <a:ext cx="2194795" cy="1331321"/>
              <a:chOff x="9457632" y="3813015"/>
              <a:chExt cx="2194795" cy="1331321"/>
            </a:xfrm>
          </p:grpSpPr>
          <p:grpSp>
            <p:nvGrpSpPr>
              <p:cNvPr id="28" name="Group 8">
                <a:extLst>
                  <a:ext uri="{FF2B5EF4-FFF2-40B4-BE49-F238E27FC236}">
                    <a16:creationId xmlns:a16="http://schemas.microsoft.com/office/drawing/2014/main" id="{48FF6D12-230E-44E2-AA4D-3243FA4ACAFD}"/>
                  </a:ext>
                </a:extLst>
              </p:cNvPr>
              <p:cNvGrpSpPr>
                <a:grpSpLocks noChangeAspect="1"/>
              </p:cNvGrpSpPr>
              <p:nvPr/>
            </p:nvGrpSpPr>
            <p:grpSpPr>
              <a:xfrm>
                <a:off x="9457632" y="3813015"/>
                <a:ext cx="2194795" cy="1331321"/>
                <a:chOff x="9399357" y="346942"/>
                <a:chExt cx="3710822" cy="2217809"/>
              </a:xfrm>
            </p:grpSpPr>
            <p:pic>
              <p:nvPicPr>
                <p:cNvPr id="30" name="Picture 10">
                  <a:extLst>
                    <a:ext uri="{FF2B5EF4-FFF2-40B4-BE49-F238E27FC236}">
                      <a16:creationId xmlns:a16="http://schemas.microsoft.com/office/drawing/2014/main" id="{7953B347-26AE-49CA-AB12-3B8764B788C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322745" y="355628"/>
                  <a:ext cx="787434" cy="2207079"/>
                </a:xfrm>
                <a:prstGeom prst="rect">
                  <a:avLst/>
                </a:prstGeom>
              </p:spPr>
            </p:pic>
            <p:pic>
              <p:nvPicPr>
                <p:cNvPr id="31" name="Picture 11">
                  <a:extLst>
                    <a:ext uri="{FF2B5EF4-FFF2-40B4-BE49-F238E27FC236}">
                      <a16:creationId xmlns:a16="http://schemas.microsoft.com/office/drawing/2014/main" id="{89AD885A-DF19-46C0-9713-95787C48CD8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434649" y="355628"/>
                  <a:ext cx="768417" cy="2183281"/>
                </a:xfrm>
                <a:prstGeom prst="rect">
                  <a:avLst/>
                </a:prstGeom>
              </p:spPr>
            </p:pic>
            <p:pic>
              <p:nvPicPr>
                <p:cNvPr id="32" name="Picture 12">
                  <a:extLst>
                    <a:ext uri="{FF2B5EF4-FFF2-40B4-BE49-F238E27FC236}">
                      <a16:creationId xmlns:a16="http://schemas.microsoft.com/office/drawing/2014/main" id="{21B4BD8E-A21C-43B0-B11D-0B97DA6A331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358807" y="346942"/>
                  <a:ext cx="787432" cy="2183281"/>
                </a:xfrm>
                <a:prstGeom prst="rect">
                  <a:avLst/>
                </a:prstGeom>
              </p:spPr>
            </p:pic>
            <p:pic>
              <p:nvPicPr>
                <p:cNvPr id="33" name="Picture 13">
                  <a:extLst>
                    <a:ext uri="{FF2B5EF4-FFF2-40B4-BE49-F238E27FC236}">
                      <a16:creationId xmlns:a16="http://schemas.microsoft.com/office/drawing/2014/main" id="{813F8106-336D-4E2B-AA22-7A2870167B8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399357" y="357672"/>
                  <a:ext cx="858786" cy="2207079"/>
                </a:xfrm>
                <a:prstGeom prst="rect">
                  <a:avLst/>
                </a:prstGeom>
              </p:spPr>
            </p:pic>
          </p:grpSp>
          <p:sp>
            <p:nvSpPr>
              <p:cNvPr id="36" name="Retângulo: Cantos Arredondados 35">
                <a:extLst>
                  <a:ext uri="{FF2B5EF4-FFF2-40B4-BE49-F238E27FC236}">
                    <a16:creationId xmlns:a16="http://schemas.microsoft.com/office/drawing/2014/main" id="{30823392-7D40-4608-B0A1-04AABB5C4718}"/>
                  </a:ext>
                </a:extLst>
              </p:cNvPr>
              <p:cNvSpPr/>
              <p:nvPr/>
            </p:nvSpPr>
            <p:spPr>
              <a:xfrm>
                <a:off x="10061712" y="3881644"/>
                <a:ext cx="454081" cy="25782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37" name="Retângulo: Cantos Arredondados 36">
                <a:extLst>
                  <a:ext uri="{FF2B5EF4-FFF2-40B4-BE49-F238E27FC236}">
                    <a16:creationId xmlns:a16="http://schemas.microsoft.com/office/drawing/2014/main" id="{089F8015-8396-4FF6-81E2-2FBAA5E6AEB2}"/>
                  </a:ext>
                </a:extLst>
              </p:cNvPr>
              <p:cNvSpPr/>
              <p:nvPr/>
            </p:nvSpPr>
            <p:spPr>
              <a:xfrm>
                <a:off x="10610985" y="3881644"/>
                <a:ext cx="454081" cy="25782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38" name="Retângulo: Cantos Arredondados 37">
                <a:extLst>
                  <a:ext uri="{FF2B5EF4-FFF2-40B4-BE49-F238E27FC236}">
                    <a16:creationId xmlns:a16="http://schemas.microsoft.com/office/drawing/2014/main" id="{9259210E-B4A9-4891-8378-1B30C457A487}"/>
                  </a:ext>
                </a:extLst>
              </p:cNvPr>
              <p:cNvSpPr/>
              <p:nvPr/>
            </p:nvSpPr>
            <p:spPr>
              <a:xfrm>
                <a:off x="11172817" y="3866680"/>
                <a:ext cx="454081" cy="25782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47" name="Retângulo: Cantos Arredondados 46">
                <a:extLst>
                  <a:ext uri="{FF2B5EF4-FFF2-40B4-BE49-F238E27FC236}">
                    <a16:creationId xmlns:a16="http://schemas.microsoft.com/office/drawing/2014/main" id="{4DDB4CF1-DBCB-41A6-B320-247C7F703B07}"/>
                  </a:ext>
                </a:extLst>
              </p:cNvPr>
              <p:cNvSpPr/>
              <p:nvPr/>
            </p:nvSpPr>
            <p:spPr>
              <a:xfrm>
                <a:off x="9487424" y="3881036"/>
                <a:ext cx="454081" cy="25782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grpSp>
          <p:nvGrpSpPr>
            <p:cNvPr id="86" name="Agrupar 85">
              <a:extLst>
                <a:ext uri="{FF2B5EF4-FFF2-40B4-BE49-F238E27FC236}">
                  <a16:creationId xmlns:a16="http://schemas.microsoft.com/office/drawing/2014/main" id="{4EC33959-CB87-4291-9AAC-7881D5916620}"/>
                </a:ext>
              </a:extLst>
            </p:cNvPr>
            <p:cNvGrpSpPr/>
            <p:nvPr/>
          </p:nvGrpSpPr>
          <p:grpSpPr>
            <a:xfrm>
              <a:off x="7471489" y="2318442"/>
              <a:ext cx="4549090" cy="2923674"/>
              <a:chOff x="7419979" y="2358189"/>
              <a:chExt cx="4549090" cy="2923674"/>
            </a:xfrm>
          </p:grpSpPr>
          <p:grpSp>
            <p:nvGrpSpPr>
              <p:cNvPr id="80" name="Agrupar 79">
                <a:extLst>
                  <a:ext uri="{FF2B5EF4-FFF2-40B4-BE49-F238E27FC236}">
                    <a16:creationId xmlns:a16="http://schemas.microsoft.com/office/drawing/2014/main" id="{D2666D9D-9F6A-44D5-924A-6D31430A8BB6}"/>
                  </a:ext>
                </a:extLst>
              </p:cNvPr>
              <p:cNvGrpSpPr/>
              <p:nvPr/>
            </p:nvGrpSpPr>
            <p:grpSpPr>
              <a:xfrm>
                <a:off x="7652105" y="2577852"/>
                <a:ext cx="3822387" cy="2221578"/>
                <a:chOff x="7868678" y="2577852"/>
                <a:chExt cx="3822387" cy="2221578"/>
              </a:xfrm>
            </p:grpSpPr>
            <p:pic>
              <p:nvPicPr>
                <p:cNvPr id="58" name="Picture 5">
                  <a:extLst>
                    <a:ext uri="{FF2B5EF4-FFF2-40B4-BE49-F238E27FC236}">
                      <a16:creationId xmlns:a16="http://schemas.microsoft.com/office/drawing/2014/main" id="{3865535D-292F-4964-9CA7-45AF6793290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91" t="18540" r="26919" b="23441"/>
                <a:stretch/>
              </p:blipFill>
              <p:spPr>
                <a:xfrm>
                  <a:off x="9990775" y="2577852"/>
                  <a:ext cx="1700290" cy="1037544"/>
                </a:xfrm>
                <a:prstGeom prst="rect">
                  <a:avLst/>
                </a:prstGeom>
              </p:spPr>
            </p:pic>
            <p:pic>
              <p:nvPicPr>
                <p:cNvPr id="78" name="Picture 6">
                  <a:extLst>
                    <a:ext uri="{FF2B5EF4-FFF2-40B4-BE49-F238E27FC236}">
                      <a16:creationId xmlns:a16="http://schemas.microsoft.com/office/drawing/2014/main" id="{97A1F7F3-0083-4C39-A00C-4CDB3744531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0127" t="1112" r="35639" b="5277"/>
                <a:stretch/>
              </p:blipFill>
              <p:spPr>
                <a:xfrm rot="16200000">
                  <a:off x="8375757" y="2086952"/>
                  <a:ext cx="971410" cy="1972079"/>
                </a:xfrm>
                <a:prstGeom prst="rect">
                  <a:avLst/>
                </a:prstGeom>
              </p:spPr>
            </p:pic>
            <p:pic>
              <p:nvPicPr>
                <p:cNvPr id="79" name="Picture 15">
                  <a:extLst>
                    <a:ext uri="{FF2B5EF4-FFF2-40B4-BE49-F238E27FC236}">
                      <a16:creationId xmlns:a16="http://schemas.microsoft.com/office/drawing/2014/main" id="{23CAF4B9-119A-4EDB-83D6-89E2E7E5CB68}"/>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3941" t="31460" r="22072" b="9638"/>
                <a:stretch/>
              </p:blipFill>
              <p:spPr>
                <a:xfrm>
                  <a:off x="7868678" y="3819456"/>
                  <a:ext cx="1303270" cy="979974"/>
                </a:xfrm>
                <a:prstGeom prst="rect">
                  <a:avLst/>
                </a:prstGeom>
              </p:spPr>
            </p:pic>
          </p:grpSp>
          <p:sp>
            <p:nvSpPr>
              <p:cNvPr id="85" name="Retângulo: Cantos Arredondados 84">
                <a:extLst>
                  <a:ext uri="{FF2B5EF4-FFF2-40B4-BE49-F238E27FC236}">
                    <a16:creationId xmlns:a16="http://schemas.microsoft.com/office/drawing/2014/main" id="{5B7197DF-900A-4AF7-8889-53759539C47F}"/>
                  </a:ext>
                </a:extLst>
              </p:cNvPr>
              <p:cNvSpPr/>
              <p:nvPr/>
            </p:nvSpPr>
            <p:spPr>
              <a:xfrm>
                <a:off x="7419979" y="2358189"/>
                <a:ext cx="4549090" cy="2923674"/>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grpSp>
    </p:spTree>
    <p:extLst>
      <p:ext uri="{BB962C8B-B14F-4D97-AF65-F5344CB8AC3E}">
        <p14:creationId xmlns:p14="http://schemas.microsoft.com/office/powerpoint/2010/main" val="6731870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E73D24EA-305E-495A-8468-46873AB64454}"/>
              </a:ext>
            </a:extLst>
          </p:cNvPr>
          <p:cNvSpPr>
            <a:spLocks noGrp="1"/>
          </p:cNvSpPr>
          <p:nvPr>
            <p:ph type="ctrTitle"/>
          </p:nvPr>
        </p:nvSpPr>
        <p:spPr>
          <a:xfrm>
            <a:off x="387532" y="368736"/>
            <a:ext cx="7777317" cy="810754"/>
          </a:xfrm>
        </p:spPr>
        <p:txBody>
          <a:bodyPr/>
          <a:lstStyle/>
          <a:p>
            <a:r>
              <a:rPr lang="pt-PT" dirty="0"/>
              <a:t>MOLECULAR CYTOPATHOLOGY</a:t>
            </a:r>
            <a:br>
              <a:rPr lang="pt-PT" dirty="0"/>
            </a:br>
            <a:endParaRPr lang="pt-PT" dirty="0"/>
          </a:p>
        </p:txBody>
      </p:sp>
      <p:sp>
        <p:nvSpPr>
          <p:cNvPr id="5" name="Marcador de Posição do Texto 4">
            <a:extLst>
              <a:ext uri="{FF2B5EF4-FFF2-40B4-BE49-F238E27FC236}">
                <a16:creationId xmlns:a16="http://schemas.microsoft.com/office/drawing/2014/main" id="{819F4EE5-6EB8-4D33-8C65-C6556E83BD28}"/>
              </a:ext>
            </a:extLst>
          </p:cNvPr>
          <p:cNvSpPr>
            <a:spLocks noGrp="1"/>
          </p:cNvSpPr>
          <p:nvPr>
            <p:ph type="body" sz="quarter" idx="10"/>
          </p:nvPr>
        </p:nvSpPr>
        <p:spPr>
          <a:xfrm>
            <a:off x="387532" y="2193606"/>
            <a:ext cx="11150600" cy="2918847"/>
          </a:xfrm>
        </p:spPr>
        <p:txBody>
          <a:bodyPr/>
          <a:lstStyle/>
          <a:p>
            <a:pPr marL="342900" indent="-342900">
              <a:buFont typeface="Wingdings" panose="05000000000000000000" pitchFamily="2" charset="2"/>
              <a:buChar char="v"/>
            </a:pPr>
            <a:r>
              <a:rPr lang="en-US" dirty="0"/>
              <a:t>Most of the advances in predictive biomarkers have initially been based on studies and clinical trials that relied on histological specimens.</a:t>
            </a:r>
          </a:p>
          <a:p>
            <a:pPr marL="342900" indent="-342900">
              <a:buFont typeface="Wingdings" panose="05000000000000000000" pitchFamily="2" charset="2"/>
              <a:buChar char="v"/>
            </a:pPr>
            <a:r>
              <a:rPr lang="en-US" dirty="0"/>
              <a:t>Accordingly, technical protocols and algorithms for evaluation or scoring had often been established for histological specimens, which raised the false impression that cytological specimens are not suitable for molecular testing by nature.</a:t>
            </a:r>
          </a:p>
          <a:p>
            <a:pPr marL="342900" indent="-342900">
              <a:buFont typeface="Wingdings" panose="05000000000000000000" pitchFamily="2" charset="2"/>
              <a:buChar char="v"/>
            </a:pPr>
            <a:r>
              <a:rPr lang="en-US" dirty="0"/>
              <a:t>This misconception among pathologists and clinicians was most prevalent in the early days of predictive marker testing and was reinforced by the popular but imprecise term “tissue is the issue”.</a:t>
            </a:r>
          </a:p>
          <a:p>
            <a:endParaRPr lang="pt-PT" dirty="0"/>
          </a:p>
        </p:txBody>
      </p:sp>
    </p:spTree>
    <p:extLst>
      <p:ext uri="{BB962C8B-B14F-4D97-AF65-F5344CB8AC3E}">
        <p14:creationId xmlns:p14="http://schemas.microsoft.com/office/powerpoint/2010/main" val="1556004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Bartlett cover.jpg">
            <a:extLst>
              <a:ext uri="{FF2B5EF4-FFF2-40B4-BE49-F238E27FC236}">
                <a16:creationId xmlns:a16="http://schemas.microsoft.com/office/drawing/2014/main" id="{31D7BD6D-ED8E-0F48-B1BA-32178C11692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51700" y="61912"/>
            <a:ext cx="4822380" cy="6324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7D9D2E22-946D-5340-883D-19CE40C6F3A8}"/>
              </a:ext>
            </a:extLst>
          </p:cNvPr>
          <p:cNvSpPr/>
          <p:nvPr/>
        </p:nvSpPr>
        <p:spPr>
          <a:xfrm>
            <a:off x="7272496" y="3106013"/>
            <a:ext cx="1120820" cy="646331"/>
          </a:xfrm>
          <a:prstGeom prst="rect">
            <a:avLst/>
          </a:prstGeom>
        </p:spPr>
        <p:txBody>
          <a:bodyPr wrap="none">
            <a:spAutoFit/>
          </a:bodyPr>
          <a:lstStyle/>
          <a:p>
            <a:r>
              <a:rPr lang="en-GB" sz="3600" b="1" dirty="0">
                <a:solidFill>
                  <a:srgbClr val="DD4E76"/>
                </a:solidFill>
                <a:ea typeface="+mj-ea"/>
                <a:cs typeface="+mj-cs"/>
              </a:rPr>
              <a:t>2015</a:t>
            </a:r>
          </a:p>
        </p:txBody>
      </p:sp>
    </p:spTree>
    <p:extLst>
      <p:ext uri="{BB962C8B-B14F-4D97-AF65-F5344CB8AC3E}">
        <p14:creationId xmlns:p14="http://schemas.microsoft.com/office/powerpoint/2010/main" val="6741271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3F26A22-35D5-074C-A5B2-37F6C96AA78B}"/>
              </a:ext>
            </a:extLst>
          </p:cNvPr>
          <p:cNvSpPr txBox="1">
            <a:spLocks/>
          </p:cNvSpPr>
          <p:nvPr/>
        </p:nvSpPr>
        <p:spPr bwMode="auto">
          <a:xfrm>
            <a:off x="1828800" y="228600"/>
            <a:ext cx="8229600" cy="792162"/>
          </a:xfrm>
          <a:prstGeom prst="rect">
            <a:avLst/>
          </a:prstGeom>
          <a:noFill/>
          <a:ln>
            <a:noFill/>
          </a:ln>
          <a:extLst>
            <a:ext uri="{909E8E84-426E-40dd-AFC4-6F175D3DCCD1}"/>
            <a:ext uri="{91240B29-F687-4f45-9708-019B960494DF}"/>
          </a:extLst>
        </p:spPr>
        <p:txBody>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defRPr>
            </a:lvl9pPr>
          </a:lstStyle>
          <a:p>
            <a:pPr algn="ctr">
              <a:defRPr/>
            </a:pPr>
            <a:endParaRPr lang="en-GB" sz="3600" b="1" dirty="0">
              <a:solidFill>
                <a:srgbClr val="DD4E76"/>
              </a:solidFill>
              <a:latin typeface="+mn-lt"/>
              <a:ea typeface="+mj-ea"/>
              <a:cs typeface="+mj-cs"/>
            </a:endParaRPr>
          </a:p>
        </p:txBody>
      </p:sp>
      <p:sp>
        <p:nvSpPr>
          <p:cNvPr id="3" name="Título 2">
            <a:extLst>
              <a:ext uri="{FF2B5EF4-FFF2-40B4-BE49-F238E27FC236}">
                <a16:creationId xmlns:a16="http://schemas.microsoft.com/office/drawing/2014/main" id="{51B273FD-82F7-4793-8598-20E03EE3D296}"/>
              </a:ext>
            </a:extLst>
          </p:cNvPr>
          <p:cNvSpPr>
            <a:spLocks noGrp="1"/>
          </p:cNvSpPr>
          <p:nvPr>
            <p:ph type="ctrTitle"/>
          </p:nvPr>
        </p:nvSpPr>
        <p:spPr>
          <a:xfrm>
            <a:off x="287663" y="228600"/>
            <a:ext cx="7777317" cy="810754"/>
          </a:xfrm>
        </p:spPr>
        <p:txBody>
          <a:bodyPr/>
          <a:lstStyle/>
          <a:p>
            <a:r>
              <a:rPr lang="pt-PT" dirty="0"/>
              <a:t>MOLECULAR CYTOPATHOLOGY</a:t>
            </a:r>
            <a:br>
              <a:rPr lang="pt-PT" dirty="0"/>
            </a:br>
            <a:endParaRPr lang="pt-PT" dirty="0"/>
          </a:p>
        </p:txBody>
      </p:sp>
      <p:sp>
        <p:nvSpPr>
          <p:cNvPr id="5" name="Marcador de Posição do Texto 4">
            <a:extLst>
              <a:ext uri="{FF2B5EF4-FFF2-40B4-BE49-F238E27FC236}">
                <a16:creationId xmlns:a16="http://schemas.microsoft.com/office/drawing/2014/main" id="{4E0DA749-7012-476F-922B-958F391F6BA4}"/>
              </a:ext>
            </a:extLst>
          </p:cNvPr>
          <p:cNvSpPr>
            <a:spLocks noGrp="1"/>
          </p:cNvSpPr>
          <p:nvPr>
            <p:ph type="body" sz="quarter" idx="10"/>
          </p:nvPr>
        </p:nvSpPr>
        <p:spPr>
          <a:xfrm>
            <a:off x="368300" y="1824455"/>
            <a:ext cx="11150600" cy="4176994"/>
          </a:xfrm>
        </p:spPr>
        <p:txBody>
          <a:bodyPr>
            <a:normAutofit/>
          </a:bodyPr>
          <a:lstStyle/>
          <a:p>
            <a:pPr marL="457200" indent="-457200" algn="just">
              <a:lnSpc>
                <a:spcPct val="150000"/>
              </a:lnSpc>
              <a:buClr>
                <a:schemeClr val="accent6">
                  <a:lumMod val="75000"/>
                </a:schemeClr>
              </a:buClr>
              <a:buSzPct val="125000"/>
              <a:buFont typeface="Wingdings" panose="05000000000000000000" pitchFamily="2" charset="2"/>
              <a:buChar char="§"/>
              <a:defRPr/>
            </a:pPr>
            <a:r>
              <a:rPr lang="en-GB" sz="2000" dirty="0">
                <a:latin typeface="Calibri" charset="0"/>
                <a:ea typeface="MS PGothic" charset="0"/>
                <a:cs typeface="MS PGothic" charset="0"/>
              </a:rPr>
              <a:t>Given the reality that a variably large fraction of cancers are diagnosed by cytology alone, this narrow, tissue-</a:t>
            </a:r>
            <a:r>
              <a:rPr lang="en-GB" sz="2000" dirty="0" err="1">
                <a:latin typeface="Calibri" charset="0"/>
                <a:ea typeface="MS PGothic" charset="0"/>
                <a:cs typeface="MS PGothic" charset="0"/>
              </a:rPr>
              <a:t>centered</a:t>
            </a:r>
            <a:r>
              <a:rPr lang="en-GB" sz="2000" dirty="0">
                <a:latin typeface="Calibri" charset="0"/>
                <a:ea typeface="MS PGothic" charset="0"/>
                <a:cs typeface="MS PGothic" charset="0"/>
              </a:rPr>
              <a:t> view has not survived for long.</a:t>
            </a:r>
          </a:p>
          <a:p>
            <a:pPr marL="457200" indent="-457200" algn="just">
              <a:lnSpc>
                <a:spcPct val="150000"/>
              </a:lnSpc>
              <a:buClr>
                <a:schemeClr val="accent6">
                  <a:lumMod val="75000"/>
                </a:schemeClr>
              </a:buClr>
              <a:buSzPct val="125000"/>
              <a:buFont typeface="Wingdings" panose="05000000000000000000" pitchFamily="2" charset="2"/>
              <a:buChar char="§"/>
              <a:defRPr/>
            </a:pPr>
            <a:r>
              <a:rPr lang="en-GB" sz="2000" dirty="0">
                <a:latin typeface="Calibri" charset="0"/>
                <a:ea typeface="MS PGothic" charset="0"/>
                <a:cs typeface="MS PGothic" charset="0"/>
              </a:rPr>
              <a:t>Enough evidence has been accumulated showing that cytological preparations are equivalent to histological specimens for diagnostic and predictive molecular testing.</a:t>
            </a:r>
          </a:p>
          <a:p>
            <a:pPr marL="457200" indent="-457200" algn="just">
              <a:lnSpc>
                <a:spcPct val="150000"/>
              </a:lnSpc>
              <a:buClr>
                <a:schemeClr val="accent6">
                  <a:lumMod val="75000"/>
                </a:schemeClr>
              </a:buClr>
              <a:buSzPct val="125000"/>
              <a:buFont typeface="Wingdings" panose="05000000000000000000" pitchFamily="2" charset="2"/>
              <a:buChar char="§"/>
              <a:defRPr/>
            </a:pPr>
            <a:r>
              <a:rPr lang="en-GB" sz="2000" dirty="0">
                <a:latin typeface="Calibri" charset="0"/>
                <a:ea typeface="MS PGothic" charset="0"/>
                <a:cs typeface="MS PGothic" charset="0"/>
              </a:rPr>
              <a:t>The reputation of cytology has taken a flying leap due to its now-recognized importance in predictive marker testing, not only among pathologists but also among clinicians (</a:t>
            </a:r>
            <a:r>
              <a:rPr lang="en-GB" dirty="0">
                <a:latin typeface="Calibri" charset="0"/>
                <a:ea typeface="MS PGothic" charset="0"/>
                <a:cs typeface="MS PGothic" charset="0"/>
              </a:rPr>
              <a:t>guidelines for molecular testing in lung cancer</a:t>
            </a:r>
            <a:r>
              <a:rPr lang="en-GB" sz="2000" dirty="0">
                <a:latin typeface="Calibri" charset="0"/>
                <a:ea typeface="MS PGothic" charset="0"/>
                <a:cs typeface="MS PGothic" charset="0"/>
              </a:rPr>
              <a:t>)</a:t>
            </a:r>
            <a:endParaRPr lang="en-GB" sz="2000" dirty="0">
              <a:solidFill>
                <a:srgbClr val="FF0000"/>
              </a:solidFill>
              <a:latin typeface="Calibri" charset="0"/>
              <a:ea typeface="MS PGothic" charset="0"/>
              <a:cs typeface="MS PGothic" charset="0"/>
            </a:endParaRPr>
          </a:p>
          <a:p>
            <a:endParaRPr lang="pt-PT" dirty="0"/>
          </a:p>
        </p:txBody>
      </p:sp>
    </p:spTree>
    <p:extLst>
      <p:ext uri="{BB962C8B-B14F-4D97-AF65-F5344CB8AC3E}">
        <p14:creationId xmlns:p14="http://schemas.microsoft.com/office/powerpoint/2010/main" val="2635107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8ED2887D-96D7-0E43-A6AD-35D0877F3A0E}"/>
              </a:ext>
            </a:extLst>
          </p:cNvPr>
          <p:cNvGraphicFramePr/>
          <p:nvPr>
            <p:extLst>
              <p:ext uri="{D42A27DB-BD31-4B8C-83A1-F6EECF244321}">
                <p14:modId xmlns:p14="http://schemas.microsoft.com/office/powerpoint/2010/main" val="2977132823"/>
              </p:ext>
            </p:extLst>
          </p:nvPr>
        </p:nvGraphicFramePr>
        <p:xfrm>
          <a:off x="1223555" y="1733007"/>
          <a:ext cx="8661400" cy="5410200"/>
        </p:xfrm>
        <a:graphic>
          <a:graphicData uri="http://schemas.openxmlformats.org/drawingml/2006/chart">
            <c:chart xmlns:c="http://schemas.openxmlformats.org/drawingml/2006/chart" xmlns:r="http://schemas.openxmlformats.org/officeDocument/2006/relationships" r:id="rId2"/>
          </a:graphicData>
        </a:graphic>
      </p:graphicFrame>
      <p:sp>
        <p:nvSpPr>
          <p:cNvPr id="2" name="Título 1">
            <a:extLst>
              <a:ext uri="{FF2B5EF4-FFF2-40B4-BE49-F238E27FC236}">
                <a16:creationId xmlns:a16="http://schemas.microsoft.com/office/drawing/2014/main" id="{9A533099-9548-4D4B-A470-71C15F5F525A}"/>
              </a:ext>
            </a:extLst>
          </p:cNvPr>
          <p:cNvSpPr>
            <a:spLocks noGrp="1"/>
          </p:cNvSpPr>
          <p:nvPr>
            <p:ph type="ctrTitle"/>
          </p:nvPr>
        </p:nvSpPr>
        <p:spPr>
          <a:xfrm>
            <a:off x="261538" y="175280"/>
            <a:ext cx="8116108" cy="1496766"/>
          </a:xfrm>
        </p:spPr>
        <p:txBody>
          <a:bodyPr/>
          <a:lstStyle/>
          <a:p>
            <a:r>
              <a:rPr lang="en-US" sz="4000" dirty="0"/>
              <a:t>MOLECULAR TESTING HAS BROUGHT CYTOLOGY INTO PRIME TIME</a:t>
            </a:r>
            <a:br>
              <a:rPr lang="en-US" sz="4000" dirty="0"/>
            </a:br>
            <a:endParaRPr lang="pt-PT" sz="4000" dirty="0"/>
          </a:p>
        </p:txBody>
      </p:sp>
    </p:spTree>
    <p:extLst>
      <p:ext uri="{BB962C8B-B14F-4D97-AF65-F5344CB8AC3E}">
        <p14:creationId xmlns:p14="http://schemas.microsoft.com/office/powerpoint/2010/main" val="1261636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4C6B7F2-227A-F24D-92DC-F7ACB649585D}"/>
              </a:ext>
            </a:extLst>
          </p:cNvPr>
          <p:cNvPicPr>
            <a:picLocks noChangeAspect="1"/>
          </p:cNvPicPr>
          <p:nvPr/>
        </p:nvPicPr>
        <p:blipFill rotWithShape="1">
          <a:blip r:embed="rId2"/>
          <a:srcRect l="1352" t="5464" r="63637"/>
          <a:stretch/>
        </p:blipFill>
        <p:spPr>
          <a:xfrm>
            <a:off x="570895" y="1552809"/>
            <a:ext cx="3166534" cy="4878279"/>
          </a:xfrm>
          <a:prstGeom prst="rect">
            <a:avLst/>
          </a:prstGeom>
        </p:spPr>
      </p:pic>
      <p:pic>
        <p:nvPicPr>
          <p:cNvPr id="3" name="Picture 2">
            <a:extLst>
              <a:ext uri="{FF2B5EF4-FFF2-40B4-BE49-F238E27FC236}">
                <a16:creationId xmlns:a16="http://schemas.microsoft.com/office/drawing/2014/main" id="{8102C8C2-51B9-294D-826D-75830AD84957}"/>
              </a:ext>
            </a:extLst>
          </p:cNvPr>
          <p:cNvPicPr>
            <a:picLocks noChangeAspect="1"/>
          </p:cNvPicPr>
          <p:nvPr/>
        </p:nvPicPr>
        <p:blipFill>
          <a:blip r:embed="rId3"/>
          <a:stretch>
            <a:fillRect/>
          </a:stretch>
        </p:blipFill>
        <p:spPr>
          <a:xfrm>
            <a:off x="4433784" y="1552809"/>
            <a:ext cx="3028208" cy="4785069"/>
          </a:xfrm>
          <a:prstGeom prst="rect">
            <a:avLst/>
          </a:prstGeom>
        </p:spPr>
      </p:pic>
      <p:pic>
        <p:nvPicPr>
          <p:cNvPr id="4" name="Picture 3">
            <a:extLst>
              <a:ext uri="{FF2B5EF4-FFF2-40B4-BE49-F238E27FC236}">
                <a16:creationId xmlns:a16="http://schemas.microsoft.com/office/drawing/2014/main" id="{20D71AF7-993E-7F41-AC91-C9EEB26C843B}"/>
              </a:ext>
            </a:extLst>
          </p:cNvPr>
          <p:cNvPicPr>
            <a:picLocks noChangeAspect="1"/>
          </p:cNvPicPr>
          <p:nvPr/>
        </p:nvPicPr>
        <p:blipFill>
          <a:blip r:embed="rId4"/>
          <a:stretch>
            <a:fillRect/>
          </a:stretch>
        </p:blipFill>
        <p:spPr>
          <a:xfrm>
            <a:off x="8158347" y="1527746"/>
            <a:ext cx="3024756" cy="4835193"/>
          </a:xfrm>
          <a:prstGeom prst="rect">
            <a:avLst/>
          </a:prstGeom>
        </p:spPr>
      </p:pic>
      <p:sp>
        <p:nvSpPr>
          <p:cNvPr id="5" name="Title 3">
            <a:extLst>
              <a:ext uri="{FF2B5EF4-FFF2-40B4-BE49-F238E27FC236}">
                <a16:creationId xmlns:a16="http://schemas.microsoft.com/office/drawing/2014/main" id="{29527C98-EB46-FE4F-AA5B-6F8C53BD0C34}"/>
              </a:ext>
            </a:extLst>
          </p:cNvPr>
          <p:cNvSpPr txBox="1">
            <a:spLocks/>
          </p:cNvSpPr>
          <p:nvPr/>
        </p:nvSpPr>
        <p:spPr bwMode="auto">
          <a:xfrm>
            <a:off x="1828800" y="228600"/>
            <a:ext cx="8229600" cy="792162"/>
          </a:xfrm>
          <a:prstGeom prst="rect">
            <a:avLst/>
          </a:prstGeom>
          <a:noFill/>
          <a:ln>
            <a:noFill/>
          </a:ln>
          <a:extLst>
            <a:ext uri="{909E8E84-426E-40dd-AFC4-6F175D3DCCD1}"/>
            <a:ext uri="{91240B29-F687-4f45-9708-019B960494DF}"/>
          </a:extLst>
        </p:spPr>
        <p:txBody>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defRPr>
            </a:lvl9pPr>
          </a:lstStyle>
          <a:p>
            <a:pPr algn="ctr">
              <a:defRPr/>
            </a:pPr>
            <a:endParaRPr lang="en-GB" sz="3600" b="1" dirty="0">
              <a:solidFill>
                <a:srgbClr val="DD4E76"/>
              </a:solidFill>
              <a:latin typeface="+mn-lt"/>
              <a:ea typeface="+mj-ea"/>
              <a:cs typeface="+mj-cs"/>
            </a:endParaRPr>
          </a:p>
        </p:txBody>
      </p:sp>
      <p:sp>
        <p:nvSpPr>
          <p:cNvPr id="6" name="Título 5">
            <a:extLst>
              <a:ext uri="{FF2B5EF4-FFF2-40B4-BE49-F238E27FC236}">
                <a16:creationId xmlns:a16="http://schemas.microsoft.com/office/drawing/2014/main" id="{28E69777-21D0-4C27-A025-B8031B72F60B}"/>
              </a:ext>
            </a:extLst>
          </p:cNvPr>
          <p:cNvSpPr>
            <a:spLocks noGrp="1"/>
          </p:cNvSpPr>
          <p:nvPr>
            <p:ph type="ctrTitle"/>
          </p:nvPr>
        </p:nvSpPr>
        <p:spPr/>
        <p:txBody>
          <a:bodyPr/>
          <a:lstStyle/>
          <a:p>
            <a:r>
              <a:rPr lang="pt-PT" dirty="0"/>
              <a:t>MOLECULAR CYTOPATHOLOGY</a:t>
            </a:r>
            <a:br>
              <a:rPr lang="pt-PT" dirty="0"/>
            </a:br>
            <a:endParaRPr lang="pt-PT" dirty="0"/>
          </a:p>
        </p:txBody>
      </p:sp>
    </p:spTree>
    <p:extLst>
      <p:ext uri="{BB962C8B-B14F-4D97-AF65-F5344CB8AC3E}">
        <p14:creationId xmlns:p14="http://schemas.microsoft.com/office/powerpoint/2010/main" val="24761278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D131DF-0A48-3778-89EA-868854D9694B}"/>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89C3E1D3-CEC2-C026-F43C-31177739A719}"/>
              </a:ext>
            </a:extLst>
          </p:cNvPr>
          <p:cNvSpPr txBox="1"/>
          <p:nvPr/>
        </p:nvSpPr>
        <p:spPr>
          <a:xfrm>
            <a:off x="564382" y="2324915"/>
            <a:ext cx="11063235" cy="3170099"/>
          </a:xfrm>
          <a:prstGeom prst="rect">
            <a:avLst/>
          </a:prstGeom>
          <a:noFill/>
        </p:spPr>
        <p:txBody>
          <a:bodyPr wrap="square">
            <a:spAutoFit/>
          </a:bodyPr>
          <a:lstStyle/>
          <a:p>
            <a:pPr algn="l">
              <a:buFont typeface="+mj-lt"/>
              <a:buAutoNum type="arabicPeriod"/>
            </a:pPr>
            <a:r>
              <a:rPr lang="en-GB" sz="2000" b="0" i="0" dirty="0">
                <a:solidFill>
                  <a:srgbClr val="374151"/>
                </a:solidFill>
                <a:effectLst/>
                <a:latin typeface="Söhne"/>
              </a:rPr>
              <a:t> Understand the importance of cytological samples in molecular analysis, particularly in the context of next-generation sequencing (NGS), for comprehensive genomic profiling.</a:t>
            </a:r>
          </a:p>
          <a:p>
            <a:pPr algn="l">
              <a:buFont typeface="+mj-lt"/>
              <a:buAutoNum type="arabicPeriod"/>
            </a:pPr>
            <a:endParaRPr lang="en-GB" sz="2000" b="0" i="0" dirty="0">
              <a:solidFill>
                <a:srgbClr val="374151"/>
              </a:solidFill>
              <a:effectLst/>
              <a:latin typeface="Söhne"/>
            </a:endParaRPr>
          </a:p>
          <a:p>
            <a:pPr algn="l">
              <a:buFont typeface="+mj-lt"/>
              <a:buAutoNum type="arabicPeriod"/>
            </a:pPr>
            <a:r>
              <a:rPr lang="en-GB" sz="2000" b="0" i="0" dirty="0">
                <a:solidFill>
                  <a:srgbClr val="374151"/>
                </a:solidFill>
                <a:effectLst/>
                <a:latin typeface="Söhne"/>
              </a:rPr>
              <a:t> Identify the various cytological preparations from which high-quality nucleic acids, including DNA and RNA, can be extracted, and comprehend their significance in ensuring reliable results in downstream molecular assays.</a:t>
            </a:r>
          </a:p>
          <a:p>
            <a:pPr algn="l">
              <a:buFont typeface="+mj-lt"/>
              <a:buAutoNum type="arabicPeriod"/>
            </a:pPr>
            <a:endParaRPr lang="en-GB" sz="2000" b="0" i="0" dirty="0">
              <a:solidFill>
                <a:srgbClr val="374151"/>
              </a:solidFill>
              <a:effectLst/>
              <a:latin typeface="Söhne"/>
            </a:endParaRPr>
          </a:p>
          <a:p>
            <a:pPr algn="l">
              <a:buFont typeface="+mj-lt"/>
              <a:buAutoNum type="arabicPeriod"/>
            </a:pPr>
            <a:r>
              <a:rPr lang="en-GB" sz="2000" b="0" i="0" dirty="0">
                <a:solidFill>
                  <a:srgbClr val="374151"/>
                </a:solidFill>
                <a:effectLst/>
                <a:latin typeface="Söhne"/>
              </a:rPr>
              <a:t> Recognize the pivotal role of cytological samples in the application of NGS across major types of solid </a:t>
            </a:r>
            <a:r>
              <a:rPr lang="en-GB" sz="2000" b="0" i="0" dirty="0" err="1">
                <a:solidFill>
                  <a:srgbClr val="374151"/>
                </a:solidFill>
                <a:effectLst/>
                <a:latin typeface="Söhne"/>
              </a:rPr>
              <a:t>tumors</a:t>
            </a:r>
            <a:r>
              <a:rPr lang="en-GB" sz="2000" b="0" i="0" dirty="0">
                <a:solidFill>
                  <a:srgbClr val="374151"/>
                </a:solidFill>
                <a:effectLst/>
                <a:latin typeface="Söhne"/>
              </a:rPr>
              <a:t>, and appreciate how their utilization contributes to advancing our understanding and treatment approaches in oncology, particularly in the identification of personalized therapeutic options.</a:t>
            </a:r>
          </a:p>
        </p:txBody>
      </p:sp>
      <p:sp>
        <p:nvSpPr>
          <p:cNvPr id="2" name="Título 1">
            <a:extLst>
              <a:ext uri="{FF2B5EF4-FFF2-40B4-BE49-F238E27FC236}">
                <a16:creationId xmlns:a16="http://schemas.microsoft.com/office/drawing/2014/main" id="{5D694CE0-32B1-479E-B679-3B7FE8BA296C}"/>
              </a:ext>
            </a:extLst>
          </p:cNvPr>
          <p:cNvSpPr>
            <a:spLocks noGrp="1"/>
          </p:cNvSpPr>
          <p:nvPr>
            <p:ph type="ctrTitle"/>
          </p:nvPr>
        </p:nvSpPr>
        <p:spPr>
          <a:xfrm>
            <a:off x="305081" y="70221"/>
            <a:ext cx="7777317" cy="810754"/>
          </a:xfrm>
        </p:spPr>
        <p:txBody>
          <a:bodyPr/>
          <a:lstStyle/>
          <a:p>
            <a:r>
              <a:rPr lang="en-US" dirty="0"/>
              <a:t>NGS IN CYTOLOGY SPECIMENS</a:t>
            </a:r>
            <a:br>
              <a:rPr lang="en-US" dirty="0"/>
            </a:br>
            <a:r>
              <a:rPr lang="en-US" dirty="0"/>
              <a:t>Learning objectives</a:t>
            </a:r>
            <a:br>
              <a:rPr lang="en-US" dirty="0"/>
            </a:br>
            <a:endParaRPr lang="pt-PT" dirty="0"/>
          </a:p>
        </p:txBody>
      </p:sp>
    </p:spTree>
    <p:extLst>
      <p:ext uri="{BB962C8B-B14F-4D97-AF65-F5344CB8AC3E}">
        <p14:creationId xmlns:p14="http://schemas.microsoft.com/office/powerpoint/2010/main" val="32127504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9DB8F2E-283C-8643-9FE0-6FE8B43E79DC}"/>
              </a:ext>
            </a:extLst>
          </p:cNvPr>
          <p:cNvPicPr>
            <a:picLocks noChangeAspect="1"/>
          </p:cNvPicPr>
          <p:nvPr/>
        </p:nvPicPr>
        <p:blipFill>
          <a:blip r:embed="rId2"/>
          <a:stretch>
            <a:fillRect/>
          </a:stretch>
        </p:blipFill>
        <p:spPr>
          <a:xfrm>
            <a:off x="66839" y="1335432"/>
            <a:ext cx="4515049" cy="2216901"/>
          </a:xfrm>
          <a:prstGeom prst="rect">
            <a:avLst/>
          </a:prstGeom>
        </p:spPr>
      </p:pic>
      <p:pic>
        <p:nvPicPr>
          <p:cNvPr id="6" name="Picture 5">
            <a:extLst>
              <a:ext uri="{FF2B5EF4-FFF2-40B4-BE49-F238E27FC236}">
                <a16:creationId xmlns:a16="http://schemas.microsoft.com/office/drawing/2014/main" id="{6A84C24F-DF9A-E74A-86BE-FD3C2D21E001}"/>
              </a:ext>
            </a:extLst>
          </p:cNvPr>
          <p:cNvPicPr>
            <a:picLocks noChangeAspect="1"/>
          </p:cNvPicPr>
          <p:nvPr/>
        </p:nvPicPr>
        <p:blipFill>
          <a:blip r:embed="rId3"/>
          <a:stretch>
            <a:fillRect/>
          </a:stretch>
        </p:blipFill>
        <p:spPr>
          <a:xfrm>
            <a:off x="239451" y="3684295"/>
            <a:ext cx="3695700" cy="2590800"/>
          </a:xfrm>
          <a:prstGeom prst="rect">
            <a:avLst/>
          </a:prstGeom>
        </p:spPr>
      </p:pic>
      <p:sp>
        <p:nvSpPr>
          <p:cNvPr id="7" name="Text Box 11">
            <a:extLst>
              <a:ext uri="{FF2B5EF4-FFF2-40B4-BE49-F238E27FC236}">
                <a16:creationId xmlns:a16="http://schemas.microsoft.com/office/drawing/2014/main" id="{7EDC39BE-A7EC-FA4B-A508-A0406F55F36A}"/>
              </a:ext>
            </a:extLst>
          </p:cNvPr>
          <p:cNvSpPr txBox="1">
            <a:spLocks noChangeArrowheads="1"/>
          </p:cNvSpPr>
          <p:nvPr/>
        </p:nvSpPr>
        <p:spPr bwMode="auto">
          <a:xfrm>
            <a:off x="2664338" y="6362232"/>
            <a:ext cx="3051580" cy="276987"/>
          </a:xfrm>
          <a:prstGeom prst="rect">
            <a:avLst/>
          </a:prstGeom>
          <a:noFill/>
          <a:ln>
            <a:noFill/>
          </a:ln>
        </p:spPr>
        <p:txBody>
          <a:bodyPr wrap="none" lIns="91428" tIns="45714" rIns="91428" bIns="45714">
            <a:spAutoFit/>
          </a:bodyPr>
          <a:lstStyle>
            <a:lvl1pPr defTabSz="912813" eaLnBrk="0" hangingPunct="0">
              <a:defRPr>
                <a:solidFill>
                  <a:schemeClr val="tx1"/>
                </a:solidFill>
                <a:latin typeface="Arial" charset="0"/>
                <a:cs typeface="Arial" charset="0"/>
              </a:defRPr>
            </a:lvl1pPr>
            <a:lvl2pPr marL="742950" indent="-285750" defTabSz="912813" eaLnBrk="0" hangingPunct="0">
              <a:defRPr>
                <a:solidFill>
                  <a:schemeClr val="tx1"/>
                </a:solidFill>
                <a:latin typeface="Arial" charset="0"/>
                <a:cs typeface="Arial" charset="0"/>
              </a:defRPr>
            </a:lvl2pPr>
            <a:lvl3pPr marL="1143000" indent="-228600" defTabSz="912813" eaLnBrk="0" hangingPunct="0">
              <a:defRPr>
                <a:solidFill>
                  <a:schemeClr val="tx1"/>
                </a:solidFill>
                <a:latin typeface="Arial" charset="0"/>
                <a:cs typeface="Arial" charset="0"/>
              </a:defRPr>
            </a:lvl3pPr>
            <a:lvl4pPr marL="1600200" indent="-228600" defTabSz="912813" eaLnBrk="0" hangingPunct="0">
              <a:defRPr>
                <a:solidFill>
                  <a:schemeClr val="tx1"/>
                </a:solidFill>
                <a:latin typeface="Arial" charset="0"/>
                <a:cs typeface="Arial" charset="0"/>
              </a:defRPr>
            </a:lvl4pPr>
            <a:lvl5pPr marL="2057400" indent="-228600" defTabSz="912813" eaLnBrk="0" hangingPunct="0">
              <a:defRPr>
                <a:solidFill>
                  <a:schemeClr val="tx1"/>
                </a:solidFill>
                <a:latin typeface="Arial" charset="0"/>
                <a:cs typeface="Arial" charset="0"/>
              </a:defRPr>
            </a:lvl5pPr>
            <a:lvl6pPr marL="2514600" indent="-228600" defTabSz="912813" eaLnBrk="0" fontAlgn="base" hangingPunct="0">
              <a:spcBef>
                <a:spcPct val="0"/>
              </a:spcBef>
              <a:spcAft>
                <a:spcPct val="0"/>
              </a:spcAft>
              <a:defRPr>
                <a:solidFill>
                  <a:schemeClr val="tx1"/>
                </a:solidFill>
                <a:latin typeface="Arial" charset="0"/>
                <a:cs typeface="Arial" charset="0"/>
              </a:defRPr>
            </a:lvl6pPr>
            <a:lvl7pPr marL="2971800" indent="-228600" defTabSz="912813" eaLnBrk="0" fontAlgn="base" hangingPunct="0">
              <a:spcBef>
                <a:spcPct val="0"/>
              </a:spcBef>
              <a:spcAft>
                <a:spcPct val="0"/>
              </a:spcAft>
              <a:defRPr>
                <a:solidFill>
                  <a:schemeClr val="tx1"/>
                </a:solidFill>
                <a:latin typeface="Arial" charset="0"/>
                <a:cs typeface="Arial" charset="0"/>
              </a:defRPr>
            </a:lvl7pPr>
            <a:lvl8pPr marL="3429000" indent="-228600" defTabSz="912813" eaLnBrk="0" fontAlgn="base" hangingPunct="0">
              <a:spcBef>
                <a:spcPct val="0"/>
              </a:spcBef>
              <a:spcAft>
                <a:spcPct val="0"/>
              </a:spcAft>
              <a:defRPr>
                <a:solidFill>
                  <a:schemeClr val="tx1"/>
                </a:solidFill>
                <a:latin typeface="Arial" charset="0"/>
                <a:cs typeface="Arial" charset="0"/>
              </a:defRPr>
            </a:lvl8pPr>
            <a:lvl9pPr marL="3886200" indent="-228600" defTabSz="912813" eaLnBrk="0" fontAlgn="base" hangingPunct="0">
              <a:spcBef>
                <a:spcPct val="0"/>
              </a:spcBef>
              <a:spcAft>
                <a:spcPct val="0"/>
              </a:spcAft>
              <a:defRPr>
                <a:solidFill>
                  <a:schemeClr val="tx1"/>
                </a:solidFill>
                <a:latin typeface="Arial" charset="0"/>
                <a:cs typeface="Arial" charset="0"/>
              </a:defRPr>
            </a:lvl9pPr>
          </a:lstStyle>
          <a:p>
            <a:pPr marL="0" marR="0" lvl="0" indent="0" algn="l" defTabSz="912813" rtl="0" eaLnBrk="0" fontAlgn="auto" latinLnBrk="0" hangingPunct="0">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D4D4D"/>
                </a:solidFill>
                <a:effectLst/>
                <a:uLnTx/>
                <a:uFillTx/>
                <a:latin typeface="Helvetica" panose="020B0604020202020204" pitchFamily="34" charset="0"/>
                <a:ea typeface="MS PGothic" panose="020B0600070205080204" pitchFamily="34" charset="-128"/>
                <a:cs typeface="Helvetica" panose="020B0604020202020204" pitchFamily="34" charset="0"/>
              </a:rPr>
              <a:t>DIAGN CYTOPATHOL 19: 395-397, 1998</a:t>
            </a:r>
          </a:p>
        </p:txBody>
      </p:sp>
      <p:pic>
        <p:nvPicPr>
          <p:cNvPr id="8" name="Picture 7">
            <a:extLst>
              <a:ext uri="{FF2B5EF4-FFF2-40B4-BE49-F238E27FC236}">
                <a16:creationId xmlns:a16="http://schemas.microsoft.com/office/drawing/2014/main" id="{A9A25C88-B49B-FA4F-92A6-0EF3B4F8F79F}"/>
              </a:ext>
            </a:extLst>
          </p:cNvPr>
          <p:cNvPicPr>
            <a:picLocks noChangeAspect="1"/>
          </p:cNvPicPr>
          <p:nvPr/>
        </p:nvPicPr>
        <p:blipFill>
          <a:blip r:embed="rId4"/>
          <a:stretch>
            <a:fillRect/>
          </a:stretch>
        </p:blipFill>
        <p:spPr>
          <a:xfrm>
            <a:off x="6524038" y="1391196"/>
            <a:ext cx="5201380" cy="2161137"/>
          </a:xfrm>
          <a:prstGeom prst="rect">
            <a:avLst/>
          </a:prstGeom>
        </p:spPr>
      </p:pic>
      <p:pic>
        <p:nvPicPr>
          <p:cNvPr id="9" name="Picture 8">
            <a:extLst>
              <a:ext uri="{FF2B5EF4-FFF2-40B4-BE49-F238E27FC236}">
                <a16:creationId xmlns:a16="http://schemas.microsoft.com/office/drawing/2014/main" id="{270DA010-8060-C54A-88B7-FA624A1A950F}"/>
              </a:ext>
            </a:extLst>
          </p:cNvPr>
          <p:cNvPicPr>
            <a:picLocks noChangeAspect="1"/>
          </p:cNvPicPr>
          <p:nvPr/>
        </p:nvPicPr>
        <p:blipFill>
          <a:blip r:embed="rId5"/>
          <a:stretch>
            <a:fillRect/>
          </a:stretch>
        </p:blipFill>
        <p:spPr>
          <a:xfrm>
            <a:off x="4753613" y="3974851"/>
            <a:ext cx="2270216" cy="2193979"/>
          </a:xfrm>
          <a:prstGeom prst="rect">
            <a:avLst/>
          </a:prstGeom>
        </p:spPr>
      </p:pic>
      <p:pic>
        <p:nvPicPr>
          <p:cNvPr id="10" name="Picture 9">
            <a:extLst>
              <a:ext uri="{FF2B5EF4-FFF2-40B4-BE49-F238E27FC236}">
                <a16:creationId xmlns:a16="http://schemas.microsoft.com/office/drawing/2014/main" id="{9A856701-968F-B647-AFF7-12E20FDA1229}"/>
              </a:ext>
            </a:extLst>
          </p:cNvPr>
          <p:cNvPicPr>
            <a:picLocks noChangeAspect="1"/>
          </p:cNvPicPr>
          <p:nvPr/>
        </p:nvPicPr>
        <p:blipFill>
          <a:blip r:embed="rId6"/>
          <a:stretch>
            <a:fillRect/>
          </a:stretch>
        </p:blipFill>
        <p:spPr>
          <a:xfrm>
            <a:off x="7093929" y="4308045"/>
            <a:ext cx="4781108" cy="1231497"/>
          </a:xfrm>
          <a:prstGeom prst="rect">
            <a:avLst/>
          </a:prstGeom>
        </p:spPr>
      </p:pic>
      <p:sp>
        <p:nvSpPr>
          <p:cNvPr id="11" name="Text Box 11">
            <a:extLst>
              <a:ext uri="{FF2B5EF4-FFF2-40B4-BE49-F238E27FC236}">
                <a16:creationId xmlns:a16="http://schemas.microsoft.com/office/drawing/2014/main" id="{B440889D-E489-AC49-8B5D-445361906FBB}"/>
              </a:ext>
            </a:extLst>
          </p:cNvPr>
          <p:cNvSpPr txBox="1">
            <a:spLocks noChangeArrowheads="1"/>
          </p:cNvSpPr>
          <p:nvPr/>
        </p:nvSpPr>
        <p:spPr bwMode="auto">
          <a:xfrm>
            <a:off x="8362445" y="5998108"/>
            <a:ext cx="3051324" cy="276987"/>
          </a:xfrm>
          <a:prstGeom prst="rect">
            <a:avLst/>
          </a:prstGeom>
          <a:noFill/>
          <a:ln>
            <a:noFill/>
          </a:ln>
        </p:spPr>
        <p:txBody>
          <a:bodyPr wrap="none" lIns="91428" tIns="45714" rIns="91428" bIns="45714">
            <a:spAutoFit/>
          </a:bodyPr>
          <a:lstStyle>
            <a:lvl1pPr defTabSz="912813" eaLnBrk="0" hangingPunct="0">
              <a:defRPr>
                <a:solidFill>
                  <a:schemeClr val="tx1"/>
                </a:solidFill>
                <a:latin typeface="Arial" charset="0"/>
                <a:cs typeface="Arial" charset="0"/>
              </a:defRPr>
            </a:lvl1pPr>
            <a:lvl2pPr marL="742950" indent="-285750" defTabSz="912813" eaLnBrk="0" hangingPunct="0">
              <a:defRPr>
                <a:solidFill>
                  <a:schemeClr val="tx1"/>
                </a:solidFill>
                <a:latin typeface="Arial" charset="0"/>
                <a:cs typeface="Arial" charset="0"/>
              </a:defRPr>
            </a:lvl2pPr>
            <a:lvl3pPr marL="1143000" indent="-228600" defTabSz="912813" eaLnBrk="0" hangingPunct="0">
              <a:defRPr>
                <a:solidFill>
                  <a:schemeClr val="tx1"/>
                </a:solidFill>
                <a:latin typeface="Arial" charset="0"/>
                <a:cs typeface="Arial" charset="0"/>
              </a:defRPr>
            </a:lvl3pPr>
            <a:lvl4pPr marL="1600200" indent="-228600" defTabSz="912813" eaLnBrk="0" hangingPunct="0">
              <a:defRPr>
                <a:solidFill>
                  <a:schemeClr val="tx1"/>
                </a:solidFill>
                <a:latin typeface="Arial" charset="0"/>
                <a:cs typeface="Arial" charset="0"/>
              </a:defRPr>
            </a:lvl4pPr>
            <a:lvl5pPr marL="2057400" indent="-228600" defTabSz="912813" eaLnBrk="0" hangingPunct="0">
              <a:defRPr>
                <a:solidFill>
                  <a:schemeClr val="tx1"/>
                </a:solidFill>
                <a:latin typeface="Arial" charset="0"/>
                <a:cs typeface="Arial" charset="0"/>
              </a:defRPr>
            </a:lvl5pPr>
            <a:lvl6pPr marL="2514600" indent="-228600" defTabSz="912813" eaLnBrk="0" fontAlgn="base" hangingPunct="0">
              <a:spcBef>
                <a:spcPct val="0"/>
              </a:spcBef>
              <a:spcAft>
                <a:spcPct val="0"/>
              </a:spcAft>
              <a:defRPr>
                <a:solidFill>
                  <a:schemeClr val="tx1"/>
                </a:solidFill>
                <a:latin typeface="Arial" charset="0"/>
                <a:cs typeface="Arial" charset="0"/>
              </a:defRPr>
            </a:lvl6pPr>
            <a:lvl7pPr marL="2971800" indent="-228600" defTabSz="912813" eaLnBrk="0" fontAlgn="base" hangingPunct="0">
              <a:spcBef>
                <a:spcPct val="0"/>
              </a:spcBef>
              <a:spcAft>
                <a:spcPct val="0"/>
              </a:spcAft>
              <a:defRPr>
                <a:solidFill>
                  <a:schemeClr val="tx1"/>
                </a:solidFill>
                <a:latin typeface="Arial" charset="0"/>
                <a:cs typeface="Arial" charset="0"/>
              </a:defRPr>
            </a:lvl7pPr>
            <a:lvl8pPr marL="3429000" indent="-228600" defTabSz="912813" eaLnBrk="0" fontAlgn="base" hangingPunct="0">
              <a:spcBef>
                <a:spcPct val="0"/>
              </a:spcBef>
              <a:spcAft>
                <a:spcPct val="0"/>
              </a:spcAft>
              <a:defRPr>
                <a:solidFill>
                  <a:schemeClr val="tx1"/>
                </a:solidFill>
                <a:latin typeface="Arial" charset="0"/>
                <a:cs typeface="Arial" charset="0"/>
              </a:defRPr>
            </a:lvl8pPr>
            <a:lvl9pPr marL="3886200" indent="-228600" defTabSz="912813" eaLnBrk="0" fontAlgn="base" hangingPunct="0">
              <a:spcBef>
                <a:spcPct val="0"/>
              </a:spcBef>
              <a:spcAft>
                <a:spcPct val="0"/>
              </a:spcAft>
              <a:defRPr>
                <a:solidFill>
                  <a:schemeClr val="tx1"/>
                </a:solidFill>
                <a:latin typeface="Arial" charset="0"/>
                <a:cs typeface="Arial" charset="0"/>
              </a:defRPr>
            </a:lvl9pPr>
          </a:lstStyle>
          <a:p>
            <a:pPr marL="0" marR="0" lvl="0" indent="0" algn="l" defTabSz="912813" rtl="0" eaLnBrk="0" fontAlgn="auto" latinLnBrk="0" hangingPunct="0">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D4D4D"/>
                </a:solidFill>
                <a:effectLst/>
                <a:uLnTx/>
                <a:uFillTx/>
                <a:latin typeface="Helvetica" panose="020B0604020202020204" pitchFamily="34" charset="0"/>
                <a:ea typeface="MS PGothic" panose="020B0600070205080204" pitchFamily="34" charset="-128"/>
                <a:cs typeface="Helvetica" panose="020B0604020202020204" pitchFamily="34" charset="0"/>
              </a:rPr>
              <a:t>DIAGN CYTOPATHOL 27: 210-213, 2002</a:t>
            </a:r>
          </a:p>
        </p:txBody>
      </p:sp>
      <p:sp>
        <p:nvSpPr>
          <p:cNvPr id="2" name="Título 1">
            <a:extLst>
              <a:ext uri="{FF2B5EF4-FFF2-40B4-BE49-F238E27FC236}">
                <a16:creationId xmlns:a16="http://schemas.microsoft.com/office/drawing/2014/main" id="{932BE5FB-C8CB-4751-947E-E15314CBAE1D}"/>
              </a:ext>
            </a:extLst>
          </p:cNvPr>
          <p:cNvSpPr>
            <a:spLocks noGrp="1"/>
          </p:cNvSpPr>
          <p:nvPr>
            <p:ph type="ctrTitle"/>
          </p:nvPr>
        </p:nvSpPr>
        <p:spPr>
          <a:xfrm>
            <a:off x="313789" y="-16064"/>
            <a:ext cx="7777317" cy="810754"/>
          </a:xfrm>
        </p:spPr>
        <p:txBody>
          <a:bodyPr/>
          <a:lstStyle/>
          <a:p>
            <a:pPr marL="0" marR="0" lvl="0" indent="0" defTabSz="914400" rtl="0" eaLnBrk="1" fontAlgn="base" latinLnBrk="0" hangingPunct="1">
              <a:lnSpc>
                <a:spcPct val="100000"/>
              </a:lnSpc>
              <a:spcBef>
                <a:spcPct val="0"/>
              </a:spcBef>
              <a:spcAft>
                <a:spcPct val="0"/>
              </a:spcAft>
              <a:tabLst/>
              <a:defRPr/>
            </a:pPr>
            <a:r>
              <a:rPr lang="en-GB" dirty="0"/>
              <a:t>MOLECULAR CYTOPATHOLOGY</a:t>
            </a:r>
            <a:br>
              <a:rPr lang="en-GB" dirty="0"/>
            </a:br>
            <a:r>
              <a:rPr lang="en-GB" sz="3200" b="1" dirty="0"/>
              <a:t>Historical Perspective</a:t>
            </a:r>
            <a:endParaRPr lang="pt-PT" b="1" dirty="0"/>
          </a:p>
        </p:txBody>
      </p:sp>
    </p:spTree>
    <p:extLst>
      <p:ext uri="{BB962C8B-B14F-4D97-AF65-F5344CB8AC3E}">
        <p14:creationId xmlns:p14="http://schemas.microsoft.com/office/powerpoint/2010/main" val="2609318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112D393-C62B-49B7-A628-A55514455529}"/>
              </a:ext>
            </a:extLst>
          </p:cNvPr>
          <p:cNvSpPr>
            <a:spLocks noGrp="1"/>
          </p:cNvSpPr>
          <p:nvPr>
            <p:ph type="ctrTitle"/>
          </p:nvPr>
        </p:nvSpPr>
        <p:spPr>
          <a:xfrm>
            <a:off x="165464" y="116708"/>
            <a:ext cx="8213026" cy="1475875"/>
          </a:xfrm>
        </p:spPr>
        <p:txBody>
          <a:bodyPr/>
          <a:lstStyle/>
          <a:p>
            <a:pPr algn="ctr"/>
            <a:r>
              <a:rPr lang="pt-PT" dirty="0" err="1"/>
              <a:t>Massive</a:t>
            </a:r>
            <a:r>
              <a:rPr lang="pt-PT" dirty="0"/>
              <a:t> </a:t>
            </a:r>
            <a:r>
              <a:rPr lang="pt-PT" dirty="0" err="1"/>
              <a:t>parallel</a:t>
            </a:r>
            <a:r>
              <a:rPr lang="pt-PT" dirty="0"/>
              <a:t> </a:t>
            </a:r>
            <a:r>
              <a:rPr lang="pt-PT" dirty="0" err="1"/>
              <a:t>sequencing</a:t>
            </a:r>
            <a:r>
              <a:rPr lang="pt-PT" dirty="0"/>
              <a:t> </a:t>
            </a:r>
            <a:r>
              <a:rPr lang="pt-PT" dirty="0" err="1"/>
              <a:t>worflow</a:t>
            </a:r>
            <a:endParaRPr lang="pt-PT" dirty="0"/>
          </a:p>
        </p:txBody>
      </p:sp>
      <p:pic>
        <p:nvPicPr>
          <p:cNvPr id="7" name="Imagem 6">
            <a:extLst>
              <a:ext uri="{FF2B5EF4-FFF2-40B4-BE49-F238E27FC236}">
                <a16:creationId xmlns:a16="http://schemas.microsoft.com/office/drawing/2014/main" id="{5E5DBF5F-4A46-498A-A9D5-5553FFC3AB8A}"/>
              </a:ext>
            </a:extLst>
          </p:cNvPr>
          <p:cNvPicPr>
            <a:picLocks noChangeAspect="1"/>
          </p:cNvPicPr>
          <p:nvPr/>
        </p:nvPicPr>
        <p:blipFill>
          <a:blip r:embed="rId2"/>
          <a:stretch>
            <a:fillRect/>
          </a:stretch>
        </p:blipFill>
        <p:spPr>
          <a:xfrm>
            <a:off x="1727292" y="1811383"/>
            <a:ext cx="7208635" cy="4570750"/>
          </a:xfrm>
          <a:prstGeom prst="rect">
            <a:avLst/>
          </a:prstGeom>
        </p:spPr>
      </p:pic>
    </p:spTree>
    <p:extLst>
      <p:ext uri="{BB962C8B-B14F-4D97-AF65-F5344CB8AC3E}">
        <p14:creationId xmlns:p14="http://schemas.microsoft.com/office/powerpoint/2010/main" val="21328772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5446879" y="1575702"/>
            <a:ext cx="3802141" cy="4959703"/>
            <a:chOff x="228601" y="1371600"/>
            <a:chExt cx="3733800" cy="5251361"/>
          </a:xfrm>
        </p:grpSpPr>
        <p:grpSp>
          <p:nvGrpSpPr>
            <p:cNvPr id="9" name="Group 8"/>
            <p:cNvGrpSpPr/>
            <p:nvPr/>
          </p:nvGrpSpPr>
          <p:grpSpPr>
            <a:xfrm>
              <a:off x="228601" y="1371600"/>
              <a:ext cx="3733800" cy="5251361"/>
              <a:chOff x="228601" y="1371600"/>
              <a:chExt cx="3733800" cy="5251361"/>
            </a:xfrm>
          </p:grpSpPr>
          <p:pic>
            <p:nvPicPr>
              <p:cNvPr id="11" name="Imagem 1"/>
              <p:cNvPicPr>
                <a:picLocks noChangeAspect="1"/>
              </p:cNvPicPr>
              <p:nvPr/>
            </p:nvPicPr>
            <p:blipFill rotWithShape="1">
              <a:blip r:embed="rId3"/>
              <a:srcRect l="12558" t="17875" r="36163"/>
              <a:stretch/>
            </p:blipFill>
            <p:spPr>
              <a:xfrm>
                <a:off x="228601" y="1371600"/>
                <a:ext cx="3733800" cy="5251361"/>
              </a:xfrm>
              <a:prstGeom prst="rect">
                <a:avLst/>
              </a:prstGeom>
            </p:spPr>
          </p:pic>
          <p:sp>
            <p:nvSpPr>
              <p:cNvPr id="12" name="Rounded Rectangle 11"/>
              <p:cNvSpPr/>
              <p:nvPr/>
            </p:nvSpPr>
            <p:spPr>
              <a:xfrm>
                <a:off x="2362200" y="2930479"/>
                <a:ext cx="1295400" cy="5747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13" name="Imagem 1"/>
              <p:cNvPicPr>
                <a:picLocks noChangeAspect="1"/>
              </p:cNvPicPr>
              <p:nvPr/>
            </p:nvPicPr>
            <p:blipFill rotWithShape="1">
              <a:blip r:embed="rId3"/>
              <a:srcRect l="73256" t="21588" r="7907" b="60537"/>
              <a:stretch/>
            </p:blipFill>
            <p:spPr>
              <a:xfrm>
                <a:off x="2362200" y="1524000"/>
                <a:ext cx="1181100" cy="984251"/>
              </a:xfrm>
              <a:prstGeom prst="rect">
                <a:avLst/>
              </a:prstGeom>
            </p:spPr>
          </p:pic>
        </p:grpSp>
        <p:pic>
          <p:nvPicPr>
            <p:cNvPr id="10" name="Imagem 1"/>
            <p:cNvPicPr>
              <a:picLocks noChangeAspect="1"/>
            </p:cNvPicPr>
            <p:nvPr/>
          </p:nvPicPr>
          <p:blipFill rotWithShape="1">
            <a:blip r:embed="rId3"/>
            <a:srcRect l="33488" t="38134" r="58140" b="48757"/>
            <a:stretch/>
          </p:blipFill>
          <p:spPr>
            <a:xfrm>
              <a:off x="2647949" y="2666999"/>
              <a:ext cx="609601" cy="838201"/>
            </a:xfrm>
            <a:prstGeom prst="rect">
              <a:avLst/>
            </a:prstGeom>
          </p:spPr>
        </p:pic>
      </p:grpSp>
      <p:sp>
        <p:nvSpPr>
          <p:cNvPr id="3" name="Rectangle 2"/>
          <p:cNvSpPr/>
          <p:nvPr/>
        </p:nvSpPr>
        <p:spPr>
          <a:xfrm>
            <a:off x="1128179" y="1360349"/>
            <a:ext cx="1685925" cy="492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nvGrpSpPr>
          <p:cNvPr id="26" name="Grupo 25"/>
          <p:cNvGrpSpPr/>
          <p:nvPr/>
        </p:nvGrpSpPr>
        <p:grpSpPr>
          <a:xfrm>
            <a:off x="114268" y="1429597"/>
            <a:ext cx="3698082" cy="4668043"/>
            <a:chOff x="78190" y="1755705"/>
            <a:chExt cx="4157664" cy="4668043"/>
          </a:xfrm>
        </p:grpSpPr>
        <p:grpSp>
          <p:nvGrpSpPr>
            <p:cNvPr id="24" name="Group 23"/>
            <p:cNvGrpSpPr/>
            <p:nvPr/>
          </p:nvGrpSpPr>
          <p:grpSpPr>
            <a:xfrm>
              <a:off x="78190" y="1755705"/>
              <a:ext cx="4157664" cy="4668043"/>
              <a:chOff x="93784" y="2057399"/>
              <a:chExt cx="4157664" cy="4668043"/>
            </a:xfrm>
          </p:grpSpPr>
          <p:pic>
            <p:nvPicPr>
              <p:cNvPr id="16" name="Picture 15"/>
              <p:cNvPicPr>
                <a:picLocks noChangeAspect="1"/>
              </p:cNvPicPr>
              <p:nvPr/>
            </p:nvPicPr>
            <p:blipFill rotWithShape="1">
              <a:blip r:embed="rId4"/>
              <a:srcRect t="14447" r="55389"/>
              <a:stretch/>
            </p:blipFill>
            <p:spPr>
              <a:xfrm>
                <a:off x="93784" y="2057399"/>
                <a:ext cx="3429000" cy="4668043"/>
              </a:xfrm>
              <a:prstGeom prst="rect">
                <a:avLst/>
              </a:prstGeom>
            </p:spPr>
          </p:pic>
          <p:sp>
            <p:nvSpPr>
              <p:cNvPr id="17" name="Rectangle 16"/>
              <p:cNvSpPr/>
              <p:nvPr/>
            </p:nvSpPr>
            <p:spPr>
              <a:xfrm>
                <a:off x="2332160" y="2083586"/>
                <a:ext cx="1076325" cy="492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8" name="Rectangle 17"/>
              <p:cNvSpPr/>
              <p:nvPr/>
            </p:nvSpPr>
            <p:spPr>
              <a:xfrm>
                <a:off x="2565523" y="2566858"/>
                <a:ext cx="1685925" cy="492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9" name="Rectangle 18"/>
              <p:cNvSpPr/>
              <p:nvPr/>
            </p:nvSpPr>
            <p:spPr>
              <a:xfrm>
                <a:off x="249483" y="3058983"/>
                <a:ext cx="931618" cy="492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0" name="Rectangle 19"/>
              <p:cNvSpPr/>
              <p:nvPr/>
            </p:nvSpPr>
            <p:spPr>
              <a:xfrm>
                <a:off x="533400" y="5029200"/>
                <a:ext cx="923925" cy="492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grpSp>
          <p:nvGrpSpPr>
            <p:cNvPr id="7" name="Grupo 6"/>
            <p:cNvGrpSpPr/>
            <p:nvPr/>
          </p:nvGrpSpPr>
          <p:grpSpPr>
            <a:xfrm>
              <a:off x="748398" y="2449524"/>
              <a:ext cx="1074451" cy="412820"/>
              <a:chOff x="1793923" y="4381526"/>
              <a:chExt cx="2187527" cy="1867758"/>
            </a:xfrm>
          </p:grpSpPr>
          <p:pic>
            <p:nvPicPr>
              <p:cNvPr id="22" name="Imagem 1"/>
              <p:cNvPicPr>
                <a:picLocks noChangeAspect="1"/>
              </p:cNvPicPr>
              <p:nvPr/>
            </p:nvPicPr>
            <p:blipFill rotWithShape="1">
              <a:blip r:embed="rId3">
                <a:clrChange>
                  <a:clrFrom>
                    <a:srgbClr val="FCFCFC"/>
                  </a:clrFrom>
                  <a:clrTo>
                    <a:srgbClr val="FCFCFC">
                      <a:alpha val="0"/>
                    </a:srgbClr>
                  </a:clrTo>
                </a:clrChange>
              </a:blip>
              <a:srcRect l="69740" t="10408" r="7337" b="82808"/>
              <a:stretch/>
            </p:blipFill>
            <p:spPr>
              <a:xfrm rot="13031517">
                <a:off x="1793923" y="4381526"/>
                <a:ext cx="2187527" cy="1267774"/>
              </a:xfrm>
              <a:prstGeom prst="rect">
                <a:avLst/>
              </a:prstGeom>
            </p:spPr>
          </p:pic>
          <p:sp>
            <p:nvSpPr>
              <p:cNvPr id="5" name="Retângulo 4"/>
              <p:cNvSpPr/>
              <p:nvPr/>
            </p:nvSpPr>
            <p:spPr>
              <a:xfrm rot="18357635">
                <a:off x="2532948" y="5349872"/>
                <a:ext cx="893849" cy="9049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sp>
        <p:nvSpPr>
          <p:cNvPr id="21" name="Retângulo 20"/>
          <p:cNvSpPr/>
          <p:nvPr/>
        </p:nvSpPr>
        <p:spPr>
          <a:xfrm>
            <a:off x="2871416" y="1785012"/>
            <a:ext cx="2460903" cy="2677656"/>
          </a:xfrm>
          <a:prstGeom prst="rect">
            <a:avLst/>
          </a:prstGeom>
          <a:solidFill>
            <a:srgbClr val="00B050"/>
          </a:solidFill>
          <a:effectLst>
            <a:outerShdw blurRad="63500" sx="102000" sy="102000" algn="ctr" rotWithShape="0">
              <a:prstClr val="black">
                <a:alpha val="40000"/>
              </a:prstClr>
            </a:outerShdw>
          </a:effectLst>
        </p:spPr>
        <p:txBody>
          <a:bodyPr wrap="square">
            <a:spAutoFit/>
          </a:bodyPr>
          <a:lstStyle/>
          <a:p>
            <a:r>
              <a:rPr lang="en-US" sz="2400" b="1" dirty="0">
                <a:solidFill>
                  <a:schemeClr val="bg1"/>
                </a:solidFill>
                <a:effectLst>
                  <a:outerShdw blurRad="38100" dist="38100" dir="2700000" algn="tl">
                    <a:srgbClr val="000000">
                      <a:alpha val="43137"/>
                    </a:srgbClr>
                  </a:outerShdw>
                </a:effectLst>
                <a:latin typeface="+mj-lt"/>
              </a:rPr>
              <a:t>FNAB </a:t>
            </a:r>
          </a:p>
          <a:p>
            <a:endParaRPr lang="en-US" sz="2400" dirty="0">
              <a:solidFill>
                <a:schemeClr val="bg1"/>
              </a:solidFill>
              <a:latin typeface="+mj-lt"/>
            </a:endParaRPr>
          </a:p>
          <a:p>
            <a:r>
              <a:rPr lang="en-US" sz="2400" dirty="0">
                <a:solidFill>
                  <a:schemeClr val="bg1"/>
                </a:solidFill>
                <a:latin typeface="+mj-lt"/>
              </a:rPr>
              <a:t>Rapid </a:t>
            </a:r>
          </a:p>
          <a:p>
            <a:endParaRPr lang="en-US" sz="2400" dirty="0">
              <a:solidFill>
                <a:schemeClr val="bg1"/>
              </a:solidFill>
              <a:latin typeface="+mj-lt"/>
            </a:endParaRPr>
          </a:p>
          <a:p>
            <a:r>
              <a:rPr lang="en-US" sz="2400" b="1" u="sng" dirty="0">
                <a:solidFill>
                  <a:schemeClr val="bg1"/>
                </a:solidFill>
                <a:latin typeface="+mj-lt"/>
              </a:rPr>
              <a:t>Minimally invasive</a:t>
            </a:r>
          </a:p>
          <a:p>
            <a:r>
              <a:rPr lang="en-US" sz="2400" b="1" dirty="0">
                <a:solidFill>
                  <a:schemeClr val="bg1"/>
                </a:solidFill>
                <a:latin typeface="+mj-lt"/>
              </a:rPr>
              <a:t> </a:t>
            </a:r>
          </a:p>
          <a:p>
            <a:r>
              <a:rPr lang="en-US" sz="2400" dirty="0">
                <a:solidFill>
                  <a:schemeClr val="bg1"/>
                </a:solidFill>
                <a:latin typeface="+mj-lt"/>
              </a:rPr>
              <a:t>Inexpensive</a:t>
            </a:r>
            <a:endParaRPr lang="pt-BR" sz="2400" dirty="0">
              <a:solidFill>
                <a:schemeClr val="bg1"/>
              </a:solidFill>
              <a:latin typeface="+mj-lt"/>
            </a:endParaRPr>
          </a:p>
        </p:txBody>
      </p:sp>
      <p:pic>
        <p:nvPicPr>
          <p:cNvPr id="4" name="Picture 3"/>
          <p:cNvPicPr>
            <a:picLocks noChangeAspect="1"/>
          </p:cNvPicPr>
          <p:nvPr/>
        </p:nvPicPr>
        <p:blipFill rotWithShape="1">
          <a:blip r:embed="rId5">
            <a:extLst>
              <a:ext uri="{BEBA8EAE-BF5A-486C-A8C5-ECC9F3942E4B}">
                <a14:imgProps xmlns:a14="http://schemas.microsoft.com/office/drawing/2010/main">
                  <a14:imgLayer r:embed="rId6">
                    <a14:imgEffect>
                      <a14:backgroundRemoval t="31395" b="85814" l="68855" r="81285"/>
                    </a14:imgEffect>
                  </a14:imgLayer>
                </a14:imgProps>
              </a:ext>
              <a:ext uri="{28A0092B-C50C-407E-A947-70E740481C1C}">
                <a14:useLocalDpi xmlns:a14="http://schemas.microsoft.com/office/drawing/2010/main" val="0"/>
              </a:ext>
            </a:extLst>
          </a:blip>
          <a:srcRect l="68157" t="27907" r="17186" b="14418"/>
          <a:stretch/>
        </p:blipFill>
        <p:spPr>
          <a:xfrm rot="16200000">
            <a:off x="4642574" y="581532"/>
            <a:ext cx="766918" cy="2832547"/>
          </a:xfrm>
          <a:prstGeom prst="rect">
            <a:avLst/>
          </a:prstGeom>
        </p:spPr>
      </p:pic>
      <p:sp>
        <p:nvSpPr>
          <p:cNvPr id="27" name="Retângulo 26"/>
          <p:cNvSpPr/>
          <p:nvPr/>
        </p:nvSpPr>
        <p:spPr>
          <a:xfrm>
            <a:off x="9350685" y="1725539"/>
            <a:ext cx="2637972" cy="3046988"/>
          </a:xfrm>
          <a:prstGeom prst="rect">
            <a:avLst/>
          </a:prstGeom>
          <a:solidFill>
            <a:srgbClr val="00B050"/>
          </a:solidFill>
          <a:effectLst>
            <a:outerShdw blurRad="63500" sx="102000" sy="102000" algn="ctr" rotWithShape="0">
              <a:prstClr val="black">
                <a:alpha val="40000"/>
              </a:prstClr>
            </a:outerShdw>
          </a:effectLst>
        </p:spPr>
        <p:txBody>
          <a:bodyPr wrap="square">
            <a:spAutoFit/>
          </a:bodyPr>
          <a:lstStyle/>
          <a:p>
            <a:r>
              <a:rPr lang="en-US" sz="2400" b="1" dirty="0">
                <a:solidFill>
                  <a:schemeClr val="bg1"/>
                </a:solidFill>
                <a:effectLst>
                  <a:outerShdw blurRad="38100" dist="38100" dir="2700000" algn="tl">
                    <a:srgbClr val="000000">
                      <a:alpha val="43137"/>
                    </a:srgbClr>
                  </a:outerShdw>
                </a:effectLst>
                <a:latin typeface="+mj-lt"/>
              </a:rPr>
              <a:t>VARIETY OF CYTOLOGICAL PREPARATIONS</a:t>
            </a:r>
          </a:p>
          <a:p>
            <a:endParaRPr lang="en-US" sz="2400" dirty="0">
              <a:solidFill>
                <a:schemeClr val="bg1"/>
              </a:solidFill>
              <a:latin typeface="+mj-lt"/>
            </a:endParaRPr>
          </a:p>
          <a:p>
            <a:r>
              <a:rPr lang="en-US" sz="2400" dirty="0">
                <a:solidFill>
                  <a:schemeClr val="bg1"/>
                </a:solidFill>
                <a:latin typeface="+mj-lt"/>
              </a:rPr>
              <a:t>Smears</a:t>
            </a:r>
          </a:p>
          <a:p>
            <a:r>
              <a:rPr lang="en-US" sz="2400" dirty="0">
                <a:solidFill>
                  <a:schemeClr val="bg1"/>
                </a:solidFill>
                <a:latin typeface="+mj-lt"/>
              </a:rPr>
              <a:t>Cellblocks</a:t>
            </a:r>
          </a:p>
          <a:p>
            <a:r>
              <a:rPr lang="en-US" sz="2400" dirty="0">
                <a:solidFill>
                  <a:schemeClr val="bg1"/>
                </a:solidFill>
                <a:latin typeface="+mj-lt"/>
              </a:rPr>
              <a:t>LBC</a:t>
            </a:r>
          </a:p>
          <a:p>
            <a:r>
              <a:rPr lang="en-US" sz="2400" dirty="0" err="1">
                <a:solidFill>
                  <a:schemeClr val="bg1"/>
                </a:solidFill>
                <a:latin typeface="+mj-lt"/>
              </a:rPr>
              <a:t>Cytospins</a:t>
            </a:r>
            <a:endParaRPr lang="pt-BR" sz="2400" dirty="0">
              <a:solidFill>
                <a:schemeClr val="bg1"/>
              </a:solidFill>
              <a:latin typeface="+mj-lt"/>
            </a:endParaRPr>
          </a:p>
        </p:txBody>
      </p:sp>
      <p:grpSp>
        <p:nvGrpSpPr>
          <p:cNvPr id="8" name="Grupo 7"/>
          <p:cNvGrpSpPr/>
          <p:nvPr/>
        </p:nvGrpSpPr>
        <p:grpSpPr>
          <a:xfrm>
            <a:off x="5510263" y="5744183"/>
            <a:ext cx="4165728" cy="706914"/>
            <a:chOff x="2297889" y="4926468"/>
            <a:chExt cx="8394679" cy="1865099"/>
          </a:xfrm>
        </p:grpSpPr>
        <p:pic>
          <p:nvPicPr>
            <p:cNvPr id="29" name="Picture 2" descr="Summary of the Guideline Statements"/>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70370" r="40000" b="26111"/>
            <a:stretch/>
          </p:blipFill>
          <p:spPr bwMode="auto">
            <a:xfrm>
              <a:off x="2743200" y="5582195"/>
              <a:ext cx="7086599" cy="1209372"/>
            </a:xfrm>
            <a:prstGeom prst="rect">
              <a:avLst/>
            </a:prstGeom>
            <a:noFill/>
            <a:extLst>
              <a:ext uri="{909E8E84-426E-40DD-AFC4-6F175D3DCCD1}">
                <a14:hiddenFill xmlns:a14="http://schemas.microsoft.com/office/drawing/2010/main">
                  <a:solidFill>
                    <a:srgbClr val="FFFFFF"/>
                  </a:solidFill>
                </a14:hiddenFill>
              </a:ext>
            </a:extLst>
          </p:spPr>
        </p:pic>
        <p:pic>
          <p:nvPicPr>
            <p:cNvPr id="30" name="Imagem 29"/>
            <p:cNvPicPr>
              <a:picLocks noChangeAspect="1"/>
            </p:cNvPicPr>
            <p:nvPr/>
          </p:nvPicPr>
          <p:blipFill rotWithShape="1">
            <a:blip r:embed="rId8"/>
            <a:srcRect l="792" t="9263" r="-792" b="78579"/>
            <a:stretch/>
          </p:blipFill>
          <p:spPr>
            <a:xfrm>
              <a:off x="2297889" y="4926468"/>
              <a:ext cx="8394679" cy="567046"/>
            </a:xfrm>
            <a:prstGeom prst="rect">
              <a:avLst/>
            </a:prstGeom>
          </p:spPr>
        </p:pic>
      </p:grpSp>
      <p:sp>
        <p:nvSpPr>
          <p:cNvPr id="31" name="Block Arc 6"/>
          <p:cNvSpPr/>
          <p:nvPr/>
        </p:nvSpPr>
        <p:spPr>
          <a:xfrm rot="8645055">
            <a:off x="1551478" y="3445003"/>
            <a:ext cx="381000" cy="228600"/>
          </a:xfrm>
          <a:prstGeom prst="blockArc">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t-PT">
              <a:solidFill>
                <a:prstClr val="black"/>
              </a:solidFill>
            </a:endParaRPr>
          </a:p>
        </p:txBody>
      </p:sp>
      <p:sp>
        <p:nvSpPr>
          <p:cNvPr id="2" name="Título 1">
            <a:extLst>
              <a:ext uri="{FF2B5EF4-FFF2-40B4-BE49-F238E27FC236}">
                <a16:creationId xmlns:a16="http://schemas.microsoft.com/office/drawing/2014/main" id="{C3E37F4C-8F93-443F-B511-7BF8235EF0A5}"/>
              </a:ext>
            </a:extLst>
          </p:cNvPr>
          <p:cNvSpPr>
            <a:spLocks noGrp="1"/>
          </p:cNvSpPr>
          <p:nvPr>
            <p:ph type="ctrTitle"/>
          </p:nvPr>
        </p:nvSpPr>
        <p:spPr>
          <a:xfrm>
            <a:off x="220760" y="29044"/>
            <a:ext cx="8293091" cy="1471132"/>
          </a:xfrm>
        </p:spPr>
        <p:txBody>
          <a:bodyPr/>
          <a:lstStyle/>
          <a:p>
            <a:pPr>
              <a:lnSpc>
                <a:spcPct val="100000"/>
              </a:lnSpc>
            </a:pPr>
            <a:r>
              <a:rPr lang="pt-PT" sz="4000" dirty="0"/>
              <a:t>CYTOLOGY SAMPLES</a:t>
            </a:r>
            <a:br>
              <a:rPr lang="pt-PT" sz="4000" dirty="0"/>
            </a:br>
            <a:r>
              <a:rPr lang="pt-PT" sz="4000" dirty="0" err="1"/>
              <a:t>Advantages</a:t>
            </a:r>
            <a:endParaRPr lang="pt-PT" sz="4000" dirty="0"/>
          </a:p>
        </p:txBody>
      </p:sp>
    </p:spTree>
    <p:extLst>
      <p:ext uri="{BB962C8B-B14F-4D97-AF65-F5344CB8AC3E}">
        <p14:creationId xmlns:p14="http://schemas.microsoft.com/office/powerpoint/2010/main" val="2348831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7" grpId="0" animBg="1"/>
      <p:bldP spid="3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6"/>
          <p:cNvPicPr>
            <a:picLocks noChangeAspect="1"/>
          </p:cNvPicPr>
          <p:nvPr/>
        </p:nvPicPr>
        <p:blipFill rotWithShape="1">
          <a:blip r:embed="rId3"/>
          <a:srcRect t="13965" r="55389"/>
          <a:stretch/>
        </p:blipFill>
        <p:spPr>
          <a:xfrm>
            <a:off x="9538404" y="2362829"/>
            <a:ext cx="2491412" cy="3410761"/>
          </a:xfrm>
          <a:prstGeom prst="rect">
            <a:avLst/>
          </a:prstGeom>
        </p:spPr>
      </p:pic>
      <p:sp>
        <p:nvSpPr>
          <p:cNvPr id="4" name="Elipse 3"/>
          <p:cNvSpPr/>
          <p:nvPr/>
        </p:nvSpPr>
        <p:spPr>
          <a:xfrm rot="4424980">
            <a:off x="9857535" y="3854698"/>
            <a:ext cx="972734" cy="130468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TextBox 9">
            <a:extLst>
              <a:ext uri="{FF2B5EF4-FFF2-40B4-BE49-F238E27FC236}">
                <a16:creationId xmlns:a16="http://schemas.microsoft.com/office/drawing/2014/main" id="{280D6616-A202-E94C-9852-AAC10A294B8E}"/>
              </a:ext>
            </a:extLst>
          </p:cNvPr>
          <p:cNvSpPr txBox="1"/>
          <p:nvPr/>
        </p:nvSpPr>
        <p:spPr>
          <a:xfrm>
            <a:off x="1604391" y="129451"/>
            <a:ext cx="7934013" cy="535531"/>
          </a:xfrm>
          <a:prstGeom prst="rect">
            <a:avLst/>
          </a:prstGeom>
          <a:noFill/>
        </p:spPr>
        <p:txBody>
          <a:bodyPr wrap="square" rtlCol="0">
            <a:spAutoFit/>
          </a:bodyPr>
          <a:lstStyle/>
          <a:p>
            <a:pPr marR="0" lvl="0" indent="0" algn="ctr" defTabSz="914400" fontAlgn="auto">
              <a:lnSpc>
                <a:spcPct val="90000"/>
              </a:lnSpc>
              <a:spcBef>
                <a:spcPct val="0"/>
              </a:spcBef>
              <a:spcAft>
                <a:spcPts val="0"/>
              </a:spcAft>
              <a:buClrTx/>
              <a:buSzTx/>
              <a:buFontTx/>
              <a:buNone/>
              <a:tabLst/>
              <a:defRPr/>
            </a:pPr>
            <a:endParaRPr lang="en-US" sz="3200" b="1" dirty="0">
              <a:solidFill>
                <a:srgbClr val="DD4E76"/>
              </a:solidFill>
              <a:ea typeface="+mj-ea"/>
              <a:cs typeface="+mj-cs"/>
              <a:sym typeface="Arial" panose="020B0604020202020204" pitchFamily="34" charset="0"/>
            </a:endParaRPr>
          </a:p>
        </p:txBody>
      </p:sp>
      <p:sp>
        <p:nvSpPr>
          <p:cNvPr id="2" name="Título 1">
            <a:extLst>
              <a:ext uri="{FF2B5EF4-FFF2-40B4-BE49-F238E27FC236}">
                <a16:creationId xmlns:a16="http://schemas.microsoft.com/office/drawing/2014/main" id="{291B2B78-3EB7-4035-8D8E-A210740FABA7}"/>
              </a:ext>
            </a:extLst>
          </p:cNvPr>
          <p:cNvSpPr>
            <a:spLocks noGrp="1"/>
          </p:cNvSpPr>
          <p:nvPr>
            <p:ph type="ctrTitle"/>
          </p:nvPr>
        </p:nvSpPr>
        <p:spPr/>
        <p:txBody>
          <a:bodyPr/>
          <a:lstStyle/>
          <a:p>
            <a:r>
              <a:rPr lang="pt-PT" dirty="0"/>
              <a:t>CYTOLOGY SAMPLES</a:t>
            </a:r>
            <a:br>
              <a:rPr lang="pt-PT" dirty="0"/>
            </a:br>
            <a:r>
              <a:rPr lang="pt-PT" dirty="0"/>
              <a:t>MOLECULAR ADVANTAGES</a:t>
            </a:r>
          </a:p>
        </p:txBody>
      </p:sp>
      <p:sp>
        <p:nvSpPr>
          <p:cNvPr id="3" name="Marcador de Posição do Texto 2">
            <a:extLst>
              <a:ext uri="{FF2B5EF4-FFF2-40B4-BE49-F238E27FC236}">
                <a16:creationId xmlns:a16="http://schemas.microsoft.com/office/drawing/2014/main" id="{1A2F5246-0C53-4424-9EEC-91F5CB99FB22}"/>
              </a:ext>
            </a:extLst>
          </p:cNvPr>
          <p:cNvSpPr>
            <a:spLocks noGrp="1"/>
          </p:cNvSpPr>
          <p:nvPr>
            <p:ph type="body" sz="quarter" idx="10"/>
          </p:nvPr>
        </p:nvSpPr>
        <p:spPr>
          <a:xfrm>
            <a:off x="251471" y="2743201"/>
            <a:ext cx="8291638" cy="2000976"/>
          </a:xfrm>
        </p:spPr>
        <p:txBody>
          <a:bodyPr/>
          <a:lstStyle/>
          <a:p>
            <a:pPr marL="473868" lvl="2" indent="-457200" algn="l" fontAlgn="auto">
              <a:spcBef>
                <a:spcPts val="0"/>
              </a:spcBef>
              <a:spcAft>
                <a:spcPts val="0"/>
              </a:spcAft>
              <a:buClr>
                <a:schemeClr val="accent6">
                  <a:lumMod val="75000"/>
                </a:schemeClr>
              </a:buClr>
              <a:buSzPct val="125000"/>
              <a:buFont typeface="Wingdings" panose="05000000000000000000" pitchFamily="2" charset="2"/>
              <a:buChar char="v"/>
              <a:defRPr/>
            </a:pPr>
            <a:r>
              <a:rPr lang="pt-BR" dirty="0">
                <a:solidFill>
                  <a:srgbClr val="565755"/>
                </a:solidFill>
                <a:latin typeface="Calibri" charset="0"/>
                <a:ea typeface="MS PGothic" charset="0"/>
              </a:rPr>
              <a:t>Cytological samples </a:t>
            </a:r>
            <a:r>
              <a:rPr lang="en-US" dirty="0">
                <a:solidFill>
                  <a:srgbClr val="565755"/>
                </a:solidFill>
                <a:latin typeface="Calibri" charset="0"/>
                <a:ea typeface="MS PGothic" charset="0"/>
              </a:rPr>
              <a:t>represent a valid source of high-quality </a:t>
            </a:r>
            <a:r>
              <a:rPr lang="pt-BR" dirty="0">
                <a:solidFill>
                  <a:srgbClr val="565755"/>
                </a:solidFill>
                <a:latin typeface="Calibri" charset="0"/>
                <a:ea typeface="MS PGothic" charset="0"/>
              </a:rPr>
              <a:t>DNA/RNA for molecular analysis.</a:t>
            </a:r>
          </a:p>
          <a:p>
            <a:pPr marL="473868" lvl="2" indent="-457200" algn="l" fontAlgn="auto">
              <a:spcBef>
                <a:spcPts val="0"/>
              </a:spcBef>
              <a:spcAft>
                <a:spcPts val="0"/>
              </a:spcAft>
              <a:buClr>
                <a:srgbClr val="FF27A5"/>
              </a:buClr>
              <a:buSzPct val="125000"/>
              <a:buFont typeface="Wingdings" panose="05000000000000000000" pitchFamily="2" charset="2"/>
              <a:buChar char="v"/>
              <a:defRPr/>
            </a:pPr>
            <a:endParaRPr lang="en-US" dirty="0">
              <a:solidFill>
                <a:srgbClr val="565755"/>
              </a:solidFill>
              <a:latin typeface="Calibri" charset="0"/>
              <a:ea typeface="MS PGothic" charset="0"/>
            </a:endParaRPr>
          </a:p>
          <a:p>
            <a:pPr marL="473868" lvl="2" indent="-457200" algn="l" fontAlgn="auto">
              <a:spcBef>
                <a:spcPts val="0"/>
              </a:spcBef>
              <a:spcAft>
                <a:spcPts val="0"/>
              </a:spcAft>
              <a:buClr>
                <a:schemeClr val="accent6">
                  <a:lumMod val="75000"/>
                </a:schemeClr>
              </a:buClr>
              <a:buSzPct val="125000"/>
              <a:buFont typeface="Wingdings" panose="05000000000000000000" pitchFamily="2" charset="2"/>
              <a:buChar char="v"/>
              <a:defRPr/>
            </a:pPr>
            <a:r>
              <a:rPr lang="en-US" dirty="0">
                <a:solidFill>
                  <a:srgbClr val="565755"/>
                </a:solidFill>
                <a:latin typeface="Calibri" charset="0"/>
                <a:ea typeface="MS PGothic" charset="0"/>
              </a:rPr>
              <a:t>Cytological samples provide a higher quality of nucleic acids with higher purity, higher cellular yield, and better tumor fraction for molecular testing.</a:t>
            </a:r>
          </a:p>
        </p:txBody>
      </p:sp>
    </p:spTree>
    <p:extLst>
      <p:ext uri="{BB962C8B-B14F-4D97-AF65-F5344CB8AC3E}">
        <p14:creationId xmlns:p14="http://schemas.microsoft.com/office/powerpoint/2010/main" val="25469674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A0A257C-229A-B342-845A-5F29C3605D7E}"/>
              </a:ext>
            </a:extLst>
          </p:cNvPr>
          <p:cNvPicPr>
            <a:picLocks noChangeAspect="1"/>
          </p:cNvPicPr>
          <p:nvPr/>
        </p:nvPicPr>
        <p:blipFill rotWithShape="1">
          <a:blip r:embed="rId3"/>
          <a:srcRect l="22916" t="33333" r="36111" b="56790"/>
          <a:stretch/>
        </p:blipFill>
        <p:spPr>
          <a:xfrm>
            <a:off x="581352" y="53752"/>
            <a:ext cx="6858000" cy="1371600"/>
          </a:xfrm>
          <a:prstGeom prst="rect">
            <a:avLst/>
          </a:prstGeom>
        </p:spPr>
      </p:pic>
      <p:pic>
        <p:nvPicPr>
          <p:cNvPr id="18" name="Picture 2">
            <a:extLst>
              <a:ext uri="{FF2B5EF4-FFF2-40B4-BE49-F238E27FC236}">
                <a16:creationId xmlns:a16="http://schemas.microsoft.com/office/drawing/2014/main" id="{AFF3303B-9327-4445-B4AC-0D7E95FDBC5E}"/>
              </a:ext>
            </a:extLst>
          </p:cNvPr>
          <p:cNvPicPr>
            <a:picLocks noChangeAspect="1"/>
          </p:cNvPicPr>
          <p:nvPr/>
        </p:nvPicPr>
        <p:blipFill rotWithShape="1">
          <a:blip r:embed="rId4"/>
          <a:srcRect l="20645" t="17204" r="50322" b="17420"/>
          <a:stretch/>
        </p:blipFill>
        <p:spPr>
          <a:xfrm>
            <a:off x="1255121" y="1396844"/>
            <a:ext cx="3636637" cy="5143294"/>
          </a:xfrm>
          <a:prstGeom prst="rect">
            <a:avLst/>
          </a:prstGeom>
        </p:spPr>
      </p:pic>
      <p:pic>
        <p:nvPicPr>
          <p:cNvPr id="6" name="Picture 5">
            <a:extLst>
              <a:ext uri="{FF2B5EF4-FFF2-40B4-BE49-F238E27FC236}">
                <a16:creationId xmlns:a16="http://schemas.microsoft.com/office/drawing/2014/main" id="{9286FD94-8679-DC40-8163-3B8E6491796C}"/>
              </a:ext>
            </a:extLst>
          </p:cNvPr>
          <p:cNvPicPr>
            <a:picLocks noChangeAspect="1"/>
          </p:cNvPicPr>
          <p:nvPr/>
        </p:nvPicPr>
        <p:blipFill rotWithShape="1">
          <a:blip r:embed="rId5"/>
          <a:srcRect l="22656" t="43055" r="38282" b="45834"/>
          <a:stretch/>
        </p:blipFill>
        <p:spPr>
          <a:xfrm>
            <a:off x="6013339" y="1396844"/>
            <a:ext cx="5004556" cy="800729"/>
          </a:xfrm>
          <a:prstGeom prst="rect">
            <a:avLst/>
          </a:prstGeom>
        </p:spPr>
      </p:pic>
      <p:pic>
        <p:nvPicPr>
          <p:cNvPr id="7" name="Picture 6">
            <a:extLst>
              <a:ext uri="{FF2B5EF4-FFF2-40B4-BE49-F238E27FC236}">
                <a16:creationId xmlns:a16="http://schemas.microsoft.com/office/drawing/2014/main" id="{E63A26BB-DA08-A048-9EAA-81CFEBB195CE}"/>
              </a:ext>
            </a:extLst>
          </p:cNvPr>
          <p:cNvPicPr>
            <a:picLocks noChangeAspect="1"/>
          </p:cNvPicPr>
          <p:nvPr/>
        </p:nvPicPr>
        <p:blipFill rotWithShape="1">
          <a:blip r:embed="rId6"/>
          <a:srcRect l="22334" t="16176" r="22243" b="17647"/>
          <a:stretch/>
        </p:blipFill>
        <p:spPr>
          <a:xfrm>
            <a:off x="5326719" y="2518737"/>
            <a:ext cx="5691176" cy="3822432"/>
          </a:xfrm>
          <a:prstGeom prst="rect">
            <a:avLst/>
          </a:prstGeom>
        </p:spPr>
      </p:pic>
    </p:spTree>
    <p:extLst>
      <p:ext uri="{BB962C8B-B14F-4D97-AF65-F5344CB8AC3E}">
        <p14:creationId xmlns:p14="http://schemas.microsoft.com/office/powerpoint/2010/main" val="30685564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07230" y="-11915"/>
            <a:ext cx="6756400" cy="1308100"/>
          </a:xfrm>
          <a:prstGeom prst="rect">
            <a:avLst/>
          </a:prstGeom>
        </p:spPr>
      </p:pic>
      <p:pic>
        <p:nvPicPr>
          <p:cNvPr id="3" name="Picture 2"/>
          <p:cNvPicPr>
            <a:picLocks noChangeAspect="1"/>
          </p:cNvPicPr>
          <p:nvPr/>
        </p:nvPicPr>
        <p:blipFill>
          <a:blip r:embed="rId3"/>
          <a:stretch>
            <a:fillRect/>
          </a:stretch>
        </p:blipFill>
        <p:spPr>
          <a:xfrm>
            <a:off x="6917055" y="1998789"/>
            <a:ext cx="4385955" cy="2112886"/>
          </a:xfrm>
          <a:prstGeom prst="rect">
            <a:avLst/>
          </a:prstGeom>
        </p:spPr>
      </p:pic>
      <p:pic>
        <p:nvPicPr>
          <p:cNvPr id="4" name="Picture 3"/>
          <p:cNvPicPr>
            <a:picLocks noChangeAspect="1"/>
          </p:cNvPicPr>
          <p:nvPr/>
        </p:nvPicPr>
        <p:blipFill>
          <a:blip r:embed="rId4"/>
          <a:stretch>
            <a:fillRect/>
          </a:stretch>
        </p:blipFill>
        <p:spPr>
          <a:xfrm>
            <a:off x="6689295" y="4367806"/>
            <a:ext cx="4907772" cy="1109852"/>
          </a:xfrm>
          <a:prstGeom prst="rect">
            <a:avLst/>
          </a:prstGeom>
        </p:spPr>
      </p:pic>
      <p:pic>
        <p:nvPicPr>
          <p:cNvPr id="5" name="Picture 4"/>
          <p:cNvPicPr>
            <a:picLocks noChangeAspect="1"/>
          </p:cNvPicPr>
          <p:nvPr/>
        </p:nvPicPr>
        <p:blipFill>
          <a:blip r:embed="rId5"/>
          <a:stretch>
            <a:fillRect/>
          </a:stretch>
        </p:blipFill>
        <p:spPr>
          <a:xfrm>
            <a:off x="346926" y="1483456"/>
            <a:ext cx="6094239" cy="4864208"/>
          </a:xfrm>
          <a:prstGeom prst="rect">
            <a:avLst/>
          </a:prstGeom>
        </p:spPr>
      </p:pic>
    </p:spTree>
    <p:extLst>
      <p:ext uri="{BB962C8B-B14F-4D97-AF65-F5344CB8AC3E}">
        <p14:creationId xmlns:p14="http://schemas.microsoft.com/office/powerpoint/2010/main" val="14599410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F88E74-E531-6246-ABF2-029BCB5F7F04}"/>
              </a:ext>
            </a:extLst>
          </p:cNvPr>
          <p:cNvPicPr>
            <a:picLocks noChangeAspect="1"/>
          </p:cNvPicPr>
          <p:nvPr/>
        </p:nvPicPr>
        <p:blipFill rotWithShape="1">
          <a:blip r:embed="rId2"/>
          <a:srcRect b="27946"/>
          <a:stretch/>
        </p:blipFill>
        <p:spPr>
          <a:xfrm>
            <a:off x="432551" y="93018"/>
            <a:ext cx="6495162" cy="1786080"/>
          </a:xfrm>
          <a:prstGeom prst="rect">
            <a:avLst/>
          </a:prstGeom>
        </p:spPr>
      </p:pic>
      <p:pic>
        <p:nvPicPr>
          <p:cNvPr id="3" name="Picture 2">
            <a:extLst>
              <a:ext uri="{FF2B5EF4-FFF2-40B4-BE49-F238E27FC236}">
                <a16:creationId xmlns:a16="http://schemas.microsoft.com/office/drawing/2014/main" id="{ABCC5678-9489-8F42-B050-E9B7C0A715BE}"/>
              </a:ext>
            </a:extLst>
          </p:cNvPr>
          <p:cNvPicPr>
            <a:picLocks noChangeAspect="1"/>
          </p:cNvPicPr>
          <p:nvPr/>
        </p:nvPicPr>
        <p:blipFill>
          <a:blip r:embed="rId3"/>
          <a:stretch>
            <a:fillRect/>
          </a:stretch>
        </p:blipFill>
        <p:spPr>
          <a:xfrm>
            <a:off x="7199028" y="986058"/>
            <a:ext cx="3019292" cy="2995611"/>
          </a:xfrm>
          <a:prstGeom prst="rect">
            <a:avLst/>
          </a:prstGeom>
        </p:spPr>
      </p:pic>
      <p:pic>
        <p:nvPicPr>
          <p:cNvPr id="4" name="Picture 3">
            <a:extLst>
              <a:ext uri="{FF2B5EF4-FFF2-40B4-BE49-F238E27FC236}">
                <a16:creationId xmlns:a16="http://schemas.microsoft.com/office/drawing/2014/main" id="{410158D4-23DC-8E4D-825C-09639FB0532D}"/>
              </a:ext>
            </a:extLst>
          </p:cNvPr>
          <p:cNvPicPr>
            <a:picLocks noChangeAspect="1"/>
          </p:cNvPicPr>
          <p:nvPr/>
        </p:nvPicPr>
        <p:blipFill>
          <a:blip r:embed="rId4"/>
          <a:stretch>
            <a:fillRect/>
          </a:stretch>
        </p:blipFill>
        <p:spPr>
          <a:xfrm>
            <a:off x="432551" y="2075562"/>
            <a:ext cx="3947501" cy="1800738"/>
          </a:xfrm>
          <a:prstGeom prst="rect">
            <a:avLst/>
          </a:prstGeom>
        </p:spPr>
      </p:pic>
      <p:pic>
        <p:nvPicPr>
          <p:cNvPr id="5" name="Picture 4">
            <a:extLst>
              <a:ext uri="{FF2B5EF4-FFF2-40B4-BE49-F238E27FC236}">
                <a16:creationId xmlns:a16="http://schemas.microsoft.com/office/drawing/2014/main" id="{5EB34B91-5E79-6048-AE0D-5D21E693BB3E}"/>
              </a:ext>
            </a:extLst>
          </p:cNvPr>
          <p:cNvPicPr>
            <a:picLocks noChangeAspect="1"/>
          </p:cNvPicPr>
          <p:nvPr/>
        </p:nvPicPr>
        <p:blipFill>
          <a:blip r:embed="rId5"/>
          <a:stretch>
            <a:fillRect/>
          </a:stretch>
        </p:blipFill>
        <p:spPr>
          <a:xfrm>
            <a:off x="717992" y="4328285"/>
            <a:ext cx="2890888" cy="2200389"/>
          </a:xfrm>
          <a:prstGeom prst="rect">
            <a:avLst/>
          </a:prstGeom>
        </p:spPr>
      </p:pic>
      <p:sp>
        <p:nvSpPr>
          <p:cNvPr id="6" name="Rectangle 5">
            <a:extLst>
              <a:ext uri="{FF2B5EF4-FFF2-40B4-BE49-F238E27FC236}">
                <a16:creationId xmlns:a16="http://schemas.microsoft.com/office/drawing/2014/main" id="{60EF983C-0F97-1F46-AB4C-4CCAC96201B3}"/>
              </a:ext>
            </a:extLst>
          </p:cNvPr>
          <p:cNvSpPr/>
          <p:nvPr/>
        </p:nvSpPr>
        <p:spPr>
          <a:xfrm>
            <a:off x="5220721" y="4689816"/>
            <a:ext cx="6096000" cy="1631216"/>
          </a:xfrm>
          <a:prstGeom prst="rect">
            <a:avLst/>
          </a:prstGeom>
        </p:spPr>
        <p:txBody>
          <a:bodyPr>
            <a:spAutoFit/>
          </a:bodyPr>
          <a:lstStyle/>
          <a:p>
            <a:pPr algn="just">
              <a:spcBef>
                <a:spcPct val="20000"/>
              </a:spcBef>
              <a:buClr>
                <a:schemeClr val="accent6">
                  <a:lumMod val="75000"/>
                </a:schemeClr>
              </a:buClr>
              <a:buSzPct val="120000"/>
              <a:buFontTx/>
              <a:buChar char="•"/>
              <a:defRPr/>
            </a:pPr>
            <a:r>
              <a:rPr lang="en-US" altLang="en-US" sz="2000" dirty="0">
                <a:solidFill>
                  <a:srgbClr val="565755"/>
                </a:solidFill>
                <a:latin typeface="Calibri" charset="0"/>
                <a:ea typeface="MS PGothic" charset="0"/>
              </a:rPr>
              <a:t>Genomic reference standards representative of routine cytology clinical practice showed highly reproducible results across all laboratories in detection of mutations down to 5% of AF despite the difference in smears staining and sequencing practices. </a:t>
            </a:r>
          </a:p>
        </p:txBody>
      </p:sp>
      <p:sp>
        <p:nvSpPr>
          <p:cNvPr id="7" name="Rectangle 33">
            <a:extLst>
              <a:ext uri="{FF2B5EF4-FFF2-40B4-BE49-F238E27FC236}">
                <a16:creationId xmlns:a16="http://schemas.microsoft.com/office/drawing/2014/main" id="{04F3AE3F-2EEE-EC41-A1B7-267BE96FBA03}"/>
              </a:ext>
            </a:extLst>
          </p:cNvPr>
          <p:cNvSpPr>
            <a:spLocks noChangeArrowheads="1"/>
          </p:cNvSpPr>
          <p:nvPr/>
        </p:nvSpPr>
        <p:spPr bwMode="auto">
          <a:xfrm>
            <a:off x="3219945" y="3919559"/>
            <a:ext cx="1645002" cy="246221"/>
          </a:xfrm>
          <a:prstGeom prst="rect">
            <a:avLst/>
          </a:prstGeom>
          <a:noFill/>
          <a:ln w="9525">
            <a:noFill/>
            <a:miter lim="800000"/>
            <a:headEnd/>
            <a:tailEnd/>
          </a:ln>
        </p:spPr>
        <p:txBody>
          <a:bodyPr wrap="none">
            <a:spAutoFit/>
          </a:bodyPr>
          <a:lstStyle/>
          <a:p>
            <a:pPr algn="r">
              <a:defRPr/>
            </a:pPr>
            <a:r>
              <a:rPr lang="en-US" sz="1000" b="1" dirty="0">
                <a:solidFill>
                  <a:schemeClr val="bg1">
                    <a:lumMod val="50000"/>
                  </a:schemeClr>
                </a:solidFill>
                <a:latin typeface="Calibri" pitchFamily="34" charset="0"/>
                <a:ea typeface="+mn-ea"/>
                <a:cs typeface="Calibri" pitchFamily="34" charset="0"/>
              </a:rPr>
              <a:t>Cancer Cytopathology 2019</a:t>
            </a:r>
            <a:endParaRPr lang="de-DE" sz="1000" b="1" dirty="0">
              <a:solidFill>
                <a:schemeClr val="bg1">
                  <a:lumMod val="50000"/>
                </a:schemeClr>
              </a:solidFill>
              <a:latin typeface="Calibri" pitchFamily="34" charset="0"/>
              <a:ea typeface="+mn-ea"/>
              <a:cs typeface="Calibri" pitchFamily="34" charset="0"/>
            </a:endParaRPr>
          </a:p>
        </p:txBody>
      </p:sp>
      <p:sp>
        <p:nvSpPr>
          <p:cNvPr id="8" name="Rectangle 7">
            <a:extLst>
              <a:ext uri="{FF2B5EF4-FFF2-40B4-BE49-F238E27FC236}">
                <a16:creationId xmlns:a16="http://schemas.microsoft.com/office/drawing/2014/main" id="{FB2FD959-A0B2-ED49-B32B-87B4E5D14D04}"/>
              </a:ext>
            </a:extLst>
          </p:cNvPr>
          <p:cNvSpPr/>
          <p:nvPr/>
        </p:nvSpPr>
        <p:spPr>
          <a:xfrm>
            <a:off x="5451934" y="4042670"/>
            <a:ext cx="6438621" cy="646331"/>
          </a:xfrm>
          <a:prstGeom prst="rect">
            <a:avLst/>
          </a:prstGeom>
        </p:spPr>
        <p:txBody>
          <a:bodyPr wrap="none">
            <a:spAutoFit/>
          </a:bodyPr>
          <a:lstStyle/>
          <a:p>
            <a:pPr algn="ctr"/>
            <a:r>
              <a:rPr lang="en-US" altLang="en-US" sz="3600" dirty="0">
                <a:solidFill>
                  <a:srgbClr val="476559"/>
                </a:solidFill>
                <a:latin typeface="Calibri Bold" panose="020F0702030404030204" pitchFamily="34" charset="0"/>
                <a:ea typeface="+mj-ea"/>
                <a:cs typeface="Calibri Bold" panose="020F0702030404030204" pitchFamily="34" charset="0"/>
              </a:rPr>
              <a:t>Molecular Cytopathology Group </a:t>
            </a:r>
            <a:endParaRPr lang="en-GB" sz="3600" dirty="0">
              <a:solidFill>
                <a:srgbClr val="476559"/>
              </a:solidFill>
              <a:latin typeface="Calibri Bold" panose="020F0702030404030204" pitchFamily="34" charset="0"/>
              <a:ea typeface="+mj-ea"/>
              <a:cs typeface="Calibri Bold" panose="020F0702030404030204" pitchFamily="34" charset="0"/>
            </a:endParaRPr>
          </a:p>
        </p:txBody>
      </p:sp>
    </p:spTree>
    <p:extLst>
      <p:ext uri="{BB962C8B-B14F-4D97-AF65-F5344CB8AC3E}">
        <p14:creationId xmlns:p14="http://schemas.microsoft.com/office/powerpoint/2010/main" val="34967695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423638A-BD39-8894-7D53-47BD40D9DA15}"/>
              </a:ext>
            </a:extLst>
          </p:cNvPr>
          <p:cNvPicPr>
            <a:picLocks noChangeAspect="1"/>
          </p:cNvPicPr>
          <p:nvPr/>
        </p:nvPicPr>
        <p:blipFill>
          <a:blip r:embed="rId2"/>
          <a:stretch>
            <a:fillRect/>
          </a:stretch>
        </p:blipFill>
        <p:spPr>
          <a:xfrm>
            <a:off x="69670" y="330726"/>
            <a:ext cx="3474720" cy="1097552"/>
          </a:xfrm>
          <a:prstGeom prst="rect">
            <a:avLst/>
          </a:prstGeom>
        </p:spPr>
      </p:pic>
      <p:pic>
        <p:nvPicPr>
          <p:cNvPr id="12" name="Picture 11">
            <a:extLst>
              <a:ext uri="{FF2B5EF4-FFF2-40B4-BE49-F238E27FC236}">
                <a16:creationId xmlns:a16="http://schemas.microsoft.com/office/drawing/2014/main" id="{2F02FF7C-A883-6765-0C92-A2DE7245666A}"/>
              </a:ext>
            </a:extLst>
          </p:cNvPr>
          <p:cNvPicPr>
            <a:picLocks noChangeAspect="1"/>
          </p:cNvPicPr>
          <p:nvPr/>
        </p:nvPicPr>
        <p:blipFill>
          <a:blip r:embed="rId3"/>
          <a:stretch>
            <a:fillRect/>
          </a:stretch>
        </p:blipFill>
        <p:spPr>
          <a:xfrm>
            <a:off x="432508" y="3983509"/>
            <a:ext cx="4925228" cy="2283515"/>
          </a:xfrm>
          <a:prstGeom prst="rect">
            <a:avLst/>
          </a:prstGeom>
        </p:spPr>
      </p:pic>
      <p:pic>
        <p:nvPicPr>
          <p:cNvPr id="13" name="Picture 12">
            <a:extLst>
              <a:ext uri="{FF2B5EF4-FFF2-40B4-BE49-F238E27FC236}">
                <a16:creationId xmlns:a16="http://schemas.microsoft.com/office/drawing/2014/main" id="{CFD6A407-3D37-9CB4-C033-DE80C6D42053}"/>
              </a:ext>
            </a:extLst>
          </p:cNvPr>
          <p:cNvPicPr>
            <a:picLocks noChangeAspect="1"/>
          </p:cNvPicPr>
          <p:nvPr/>
        </p:nvPicPr>
        <p:blipFill>
          <a:blip r:embed="rId4"/>
          <a:stretch>
            <a:fillRect/>
          </a:stretch>
        </p:blipFill>
        <p:spPr>
          <a:xfrm>
            <a:off x="6096000" y="4174847"/>
            <a:ext cx="4777409" cy="2315431"/>
          </a:xfrm>
          <a:prstGeom prst="rect">
            <a:avLst/>
          </a:prstGeom>
        </p:spPr>
      </p:pic>
      <p:pic>
        <p:nvPicPr>
          <p:cNvPr id="14" name="Picture 13">
            <a:extLst>
              <a:ext uri="{FF2B5EF4-FFF2-40B4-BE49-F238E27FC236}">
                <a16:creationId xmlns:a16="http://schemas.microsoft.com/office/drawing/2014/main" id="{371BE6CE-97C0-DBCF-27FB-422210F5A31E}"/>
              </a:ext>
            </a:extLst>
          </p:cNvPr>
          <p:cNvPicPr>
            <a:picLocks noChangeAspect="1"/>
          </p:cNvPicPr>
          <p:nvPr/>
        </p:nvPicPr>
        <p:blipFill>
          <a:blip r:embed="rId5"/>
          <a:stretch>
            <a:fillRect/>
          </a:stretch>
        </p:blipFill>
        <p:spPr>
          <a:xfrm>
            <a:off x="3733800" y="148109"/>
            <a:ext cx="4724400" cy="3835400"/>
          </a:xfrm>
          <a:prstGeom prst="rect">
            <a:avLst/>
          </a:prstGeom>
        </p:spPr>
      </p:pic>
      <p:pic>
        <p:nvPicPr>
          <p:cNvPr id="15" name="Picture 14">
            <a:extLst>
              <a:ext uri="{FF2B5EF4-FFF2-40B4-BE49-F238E27FC236}">
                <a16:creationId xmlns:a16="http://schemas.microsoft.com/office/drawing/2014/main" id="{561E02D0-5D39-BC49-EBB3-AE5456F7473B}"/>
              </a:ext>
            </a:extLst>
          </p:cNvPr>
          <p:cNvPicPr>
            <a:picLocks noChangeAspect="1"/>
          </p:cNvPicPr>
          <p:nvPr/>
        </p:nvPicPr>
        <p:blipFill>
          <a:blip r:embed="rId6"/>
          <a:stretch>
            <a:fillRect/>
          </a:stretch>
        </p:blipFill>
        <p:spPr>
          <a:xfrm>
            <a:off x="830957" y="2094905"/>
            <a:ext cx="1854200" cy="431800"/>
          </a:xfrm>
          <a:prstGeom prst="rect">
            <a:avLst/>
          </a:prstGeom>
        </p:spPr>
      </p:pic>
    </p:spTree>
    <p:extLst>
      <p:ext uri="{BB962C8B-B14F-4D97-AF65-F5344CB8AC3E}">
        <p14:creationId xmlns:p14="http://schemas.microsoft.com/office/powerpoint/2010/main" val="29998344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3F26A22-35D5-074C-A5B2-37F6C96AA78B}"/>
              </a:ext>
            </a:extLst>
          </p:cNvPr>
          <p:cNvSpPr txBox="1">
            <a:spLocks/>
          </p:cNvSpPr>
          <p:nvPr/>
        </p:nvSpPr>
        <p:spPr bwMode="auto">
          <a:xfrm>
            <a:off x="1652588" y="188913"/>
            <a:ext cx="8229600" cy="792162"/>
          </a:xfrm>
          <a:prstGeom prst="rect">
            <a:avLst/>
          </a:prstGeom>
          <a:noFill/>
          <a:ln>
            <a:noFill/>
          </a:ln>
          <a:extLst>
            <a:ext uri="{909E8E84-426E-40dd-AFC4-6F175D3DCCD1}"/>
            <a:ext uri="{91240B29-F687-4f45-9708-019B960494DF}"/>
          </a:extLst>
        </p:spPr>
        <p:txBody>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defRPr>
            </a:lvl9pPr>
          </a:lstStyle>
          <a:p>
            <a:pPr algn="ctr">
              <a:defRPr/>
            </a:pPr>
            <a:endParaRPr lang="en-GB" sz="3600" b="1" dirty="0">
              <a:solidFill>
                <a:srgbClr val="DD4E76"/>
              </a:solidFill>
              <a:latin typeface="+mn-lt"/>
              <a:ea typeface="+mj-ea"/>
              <a:cs typeface="+mj-cs"/>
            </a:endParaRPr>
          </a:p>
        </p:txBody>
      </p:sp>
      <p:sp>
        <p:nvSpPr>
          <p:cNvPr id="3" name="Título 2">
            <a:extLst>
              <a:ext uri="{FF2B5EF4-FFF2-40B4-BE49-F238E27FC236}">
                <a16:creationId xmlns:a16="http://schemas.microsoft.com/office/drawing/2014/main" id="{94446FD9-90CB-44C4-9115-706EE5C5F14F}"/>
              </a:ext>
            </a:extLst>
          </p:cNvPr>
          <p:cNvSpPr>
            <a:spLocks noGrp="1"/>
          </p:cNvSpPr>
          <p:nvPr>
            <p:ph type="ctrTitle"/>
          </p:nvPr>
        </p:nvSpPr>
        <p:spPr>
          <a:xfrm>
            <a:off x="370114" y="208327"/>
            <a:ext cx="7777317" cy="810754"/>
          </a:xfrm>
        </p:spPr>
        <p:txBody>
          <a:bodyPr/>
          <a:lstStyle/>
          <a:p>
            <a:r>
              <a:rPr lang="pt-PT" dirty="0"/>
              <a:t>MOLECULAR CYTOPATHOLOGY</a:t>
            </a:r>
            <a:br>
              <a:rPr lang="pt-PT" dirty="0"/>
            </a:br>
            <a:endParaRPr lang="pt-PT" dirty="0"/>
          </a:p>
        </p:txBody>
      </p:sp>
      <p:sp>
        <p:nvSpPr>
          <p:cNvPr id="5" name="Marcador de Posição do Texto 4">
            <a:extLst>
              <a:ext uri="{FF2B5EF4-FFF2-40B4-BE49-F238E27FC236}">
                <a16:creationId xmlns:a16="http://schemas.microsoft.com/office/drawing/2014/main" id="{277E9878-0BFE-4434-B94E-991FA5BA45B7}"/>
              </a:ext>
            </a:extLst>
          </p:cNvPr>
          <p:cNvSpPr>
            <a:spLocks noGrp="1"/>
          </p:cNvSpPr>
          <p:nvPr>
            <p:ph type="body" sz="quarter" idx="10"/>
          </p:nvPr>
        </p:nvSpPr>
        <p:spPr>
          <a:xfrm>
            <a:off x="457200" y="2245337"/>
            <a:ext cx="11150600" cy="2744675"/>
          </a:xfrm>
        </p:spPr>
        <p:txBody>
          <a:bodyPr>
            <a:normAutofit fontScale="70000" lnSpcReduction="20000"/>
          </a:bodyPr>
          <a:lstStyle/>
          <a:p>
            <a:pPr marL="342900" indent="-342900">
              <a:buFont typeface="Wingdings" panose="05000000000000000000" pitchFamily="2" charset="2"/>
              <a:buChar char="v"/>
            </a:pPr>
            <a:r>
              <a:rPr lang="en-US" sz="2400" dirty="0"/>
              <a:t>Today, there is no question whether or not molecular testing can be done on cytology.</a:t>
            </a:r>
          </a:p>
          <a:p>
            <a:pPr marL="342900" indent="-342900">
              <a:buFont typeface="Wingdings" panose="05000000000000000000" pitchFamily="2" charset="2"/>
              <a:buChar char="v"/>
            </a:pPr>
            <a:endParaRPr lang="en-US" sz="2400" dirty="0"/>
          </a:p>
          <a:p>
            <a:pPr marL="342900" indent="-342900">
              <a:buFont typeface="Wingdings" panose="05000000000000000000" pitchFamily="2" charset="2"/>
              <a:buChar char="v"/>
            </a:pPr>
            <a:r>
              <a:rPr lang="en-US" sz="2400" dirty="0"/>
              <a:t>Cytology contains the same cells, the same RNA, DNA, and protein molecules as corresponding histology.</a:t>
            </a:r>
          </a:p>
          <a:p>
            <a:pPr marL="342900" indent="-342900">
              <a:buFont typeface="Wingdings" panose="05000000000000000000" pitchFamily="2" charset="2"/>
              <a:buChar char="v"/>
            </a:pPr>
            <a:endParaRPr lang="en-US" sz="2400" dirty="0"/>
          </a:p>
          <a:p>
            <a:pPr marL="342900" indent="-342900">
              <a:buFont typeface="Wingdings" panose="05000000000000000000" pitchFamily="2" charset="2"/>
              <a:buChar char="v"/>
            </a:pPr>
            <a:r>
              <a:rPr lang="en-US" sz="2400" dirty="0"/>
              <a:t>However, cytological specimens have no tissue context, usually lack a stromal component, and are processed differently, which may require different approaches and modified protocols for molecular analysis.</a:t>
            </a:r>
          </a:p>
          <a:p>
            <a:endParaRPr lang="pt-PT" dirty="0"/>
          </a:p>
        </p:txBody>
      </p:sp>
    </p:spTree>
    <p:extLst>
      <p:ext uri="{BB962C8B-B14F-4D97-AF65-F5344CB8AC3E}">
        <p14:creationId xmlns:p14="http://schemas.microsoft.com/office/powerpoint/2010/main" val="4208824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3"/>
          <p:cNvSpPr>
            <a:spLocks noChangeArrowheads="1"/>
          </p:cNvSpPr>
          <p:nvPr/>
        </p:nvSpPr>
        <p:spPr bwMode="auto">
          <a:xfrm>
            <a:off x="10336213" y="6386512"/>
            <a:ext cx="1855787" cy="276225"/>
          </a:xfrm>
          <a:prstGeom prst="rect">
            <a:avLst/>
          </a:prstGeom>
          <a:noFill/>
          <a:ln w="9525">
            <a:noFill/>
            <a:miter lim="800000"/>
            <a:headEnd/>
            <a:tailEnd/>
          </a:ln>
        </p:spPr>
        <p:txBody>
          <a:bodyPr wrap="none">
            <a:spAutoFit/>
          </a:bodyPr>
          <a:lstStyle/>
          <a:p>
            <a:pPr algn="r">
              <a:defRPr/>
            </a:pPr>
            <a:r>
              <a:rPr lang="en-US" sz="1200" b="1" dirty="0">
                <a:solidFill>
                  <a:schemeClr val="bg1">
                    <a:lumMod val="50000"/>
                  </a:schemeClr>
                </a:solidFill>
                <a:latin typeface="Calibri" pitchFamily="34" charset="0"/>
                <a:ea typeface="+mn-ea"/>
                <a:cs typeface="Calibri" pitchFamily="34" charset="0"/>
              </a:rPr>
              <a:t>Chen H. et al. Cancer 2015</a:t>
            </a:r>
            <a:endParaRPr lang="de-DE" sz="1200" b="1" dirty="0">
              <a:solidFill>
                <a:schemeClr val="bg1">
                  <a:lumMod val="50000"/>
                </a:schemeClr>
              </a:solidFill>
              <a:latin typeface="Calibri" pitchFamily="34" charset="0"/>
              <a:ea typeface="+mn-ea"/>
              <a:cs typeface="Calibri" pitchFamily="34" charset="0"/>
            </a:endParaRPr>
          </a:p>
        </p:txBody>
      </p:sp>
      <p:sp>
        <p:nvSpPr>
          <p:cNvPr id="6" name="Título 5">
            <a:extLst>
              <a:ext uri="{FF2B5EF4-FFF2-40B4-BE49-F238E27FC236}">
                <a16:creationId xmlns:a16="http://schemas.microsoft.com/office/drawing/2014/main" id="{CB8CD3DA-6939-4F6D-ADD0-12D34F17075F}"/>
              </a:ext>
            </a:extLst>
          </p:cNvPr>
          <p:cNvSpPr>
            <a:spLocks noGrp="1"/>
          </p:cNvSpPr>
          <p:nvPr>
            <p:ph type="ctrTitle"/>
          </p:nvPr>
        </p:nvSpPr>
        <p:spPr>
          <a:xfrm>
            <a:off x="191588" y="152391"/>
            <a:ext cx="8290559" cy="1654629"/>
          </a:xfrm>
        </p:spPr>
        <p:txBody>
          <a:bodyPr/>
          <a:lstStyle/>
          <a:p>
            <a:r>
              <a:rPr lang="en-US" dirty="0"/>
              <a:t>Pre-analytical factors that affect NGS analysis in cytology </a:t>
            </a:r>
            <a:endParaRPr lang="pt-PT" dirty="0"/>
          </a:p>
        </p:txBody>
      </p:sp>
      <p:sp>
        <p:nvSpPr>
          <p:cNvPr id="7" name="Marcador de Posição do Texto 6">
            <a:extLst>
              <a:ext uri="{FF2B5EF4-FFF2-40B4-BE49-F238E27FC236}">
                <a16:creationId xmlns:a16="http://schemas.microsoft.com/office/drawing/2014/main" id="{44D021C1-64C5-42AC-9026-1A87C94E0989}"/>
              </a:ext>
            </a:extLst>
          </p:cNvPr>
          <p:cNvSpPr>
            <a:spLocks noGrp="1"/>
          </p:cNvSpPr>
          <p:nvPr>
            <p:ph type="body" sz="quarter" idx="10"/>
          </p:nvPr>
        </p:nvSpPr>
        <p:spPr>
          <a:xfrm>
            <a:off x="2856692" y="2269535"/>
            <a:ext cx="5094233" cy="4176994"/>
          </a:xfrm>
        </p:spPr>
        <p:txBody>
          <a:bodyPr/>
          <a:lstStyle/>
          <a:p>
            <a:pPr marL="342900" indent="-342900">
              <a:buFont typeface="Wingdings" panose="05000000000000000000" pitchFamily="2" charset="2"/>
              <a:buChar char="ü"/>
            </a:pPr>
            <a:r>
              <a:rPr lang="en-US" dirty="0"/>
              <a:t>Specimen cellularity. </a:t>
            </a:r>
          </a:p>
          <a:p>
            <a:pPr marL="342900" indent="-342900">
              <a:buFont typeface="Wingdings" panose="05000000000000000000" pitchFamily="2" charset="2"/>
              <a:buChar char="ü"/>
            </a:pPr>
            <a:r>
              <a:rPr lang="en-US" dirty="0"/>
              <a:t>Type of preparation.</a:t>
            </a:r>
          </a:p>
          <a:p>
            <a:pPr marL="342900" indent="-342900">
              <a:buFont typeface="Wingdings" panose="05000000000000000000" pitchFamily="2" charset="2"/>
              <a:buChar char="ü"/>
            </a:pPr>
            <a:r>
              <a:rPr lang="en-US" dirty="0"/>
              <a:t>Type of fixative and stains.</a:t>
            </a:r>
          </a:p>
          <a:p>
            <a:pPr marL="342900" indent="-342900">
              <a:buFont typeface="Wingdings" panose="05000000000000000000" pitchFamily="2" charset="2"/>
              <a:buChar char="ü"/>
            </a:pPr>
            <a:r>
              <a:rPr lang="en-US" dirty="0"/>
              <a:t>Type of glass slides.</a:t>
            </a:r>
          </a:p>
          <a:p>
            <a:pPr marL="342900" indent="-342900">
              <a:buFont typeface="Wingdings" panose="05000000000000000000" pitchFamily="2" charset="2"/>
              <a:buChar char="ü"/>
            </a:pPr>
            <a:r>
              <a:rPr lang="en-US" dirty="0" err="1"/>
              <a:t>Tumour</a:t>
            </a:r>
            <a:r>
              <a:rPr lang="en-US" dirty="0"/>
              <a:t> fraction.</a:t>
            </a:r>
          </a:p>
          <a:p>
            <a:pPr marL="342900" indent="-342900">
              <a:buFont typeface="Wingdings" panose="05000000000000000000" pitchFamily="2" charset="2"/>
              <a:buChar char="ü"/>
            </a:pPr>
            <a:r>
              <a:rPr lang="en-US" dirty="0"/>
              <a:t>DNA yield</a:t>
            </a:r>
          </a:p>
          <a:p>
            <a:pPr marL="342900" indent="-342900">
              <a:buFont typeface="Wingdings" panose="05000000000000000000" pitchFamily="2" charset="2"/>
              <a:buChar char="ü"/>
            </a:pPr>
            <a:r>
              <a:rPr lang="en-US" dirty="0"/>
              <a:t>Input DNA</a:t>
            </a:r>
          </a:p>
          <a:p>
            <a:endParaRPr lang="pt-PT" dirty="0"/>
          </a:p>
        </p:txBody>
      </p:sp>
    </p:spTree>
    <p:extLst>
      <p:ext uri="{BB962C8B-B14F-4D97-AF65-F5344CB8AC3E}">
        <p14:creationId xmlns:p14="http://schemas.microsoft.com/office/powerpoint/2010/main" val="18082053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B1C5DC-D799-EAD1-1BC2-208DEF2E43B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EF6D4243-B0FE-0E50-F911-CA535C042716}"/>
              </a:ext>
            </a:extLst>
          </p:cNvPr>
          <p:cNvPicPr>
            <a:picLocks noChangeAspect="1"/>
          </p:cNvPicPr>
          <p:nvPr/>
        </p:nvPicPr>
        <p:blipFill>
          <a:blip r:embed="rId2"/>
          <a:stretch>
            <a:fillRect/>
          </a:stretch>
        </p:blipFill>
        <p:spPr>
          <a:xfrm>
            <a:off x="164444" y="864267"/>
            <a:ext cx="4737100" cy="1866900"/>
          </a:xfrm>
          <a:prstGeom prst="rect">
            <a:avLst/>
          </a:prstGeom>
        </p:spPr>
      </p:pic>
      <p:pic>
        <p:nvPicPr>
          <p:cNvPr id="6" name="Picture 5">
            <a:extLst>
              <a:ext uri="{FF2B5EF4-FFF2-40B4-BE49-F238E27FC236}">
                <a16:creationId xmlns:a16="http://schemas.microsoft.com/office/drawing/2014/main" id="{24F74B50-89CA-5FF4-D0A3-4339EDA2A0C2}"/>
              </a:ext>
            </a:extLst>
          </p:cNvPr>
          <p:cNvPicPr>
            <a:picLocks noChangeAspect="1"/>
          </p:cNvPicPr>
          <p:nvPr/>
        </p:nvPicPr>
        <p:blipFill>
          <a:blip r:embed="rId3"/>
          <a:stretch>
            <a:fillRect/>
          </a:stretch>
        </p:blipFill>
        <p:spPr>
          <a:xfrm>
            <a:off x="3100609" y="3053652"/>
            <a:ext cx="1708638" cy="145073"/>
          </a:xfrm>
          <a:prstGeom prst="rect">
            <a:avLst/>
          </a:prstGeom>
        </p:spPr>
      </p:pic>
      <p:pic>
        <p:nvPicPr>
          <p:cNvPr id="7" name="Picture 6">
            <a:extLst>
              <a:ext uri="{FF2B5EF4-FFF2-40B4-BE49-F238E27FC236}">
                <a16:creationId xmlns:a16="http://schemas.microsoft.com/office/drawing/2014/main" id="{AF34DAB7-54AA-5C2E-9DBC-B41C276BFFBB}"/>
              </a:ext>
            </a:extLst>
          </p:cNvPr>
          <p:cNvPicPr>
            <a:picLocks noChangeAspect="1"/>
          </p:cNvPicPr>
          <p:nvPr/>
        </p:nvPicPr>
        <p:blipFill>
          <a:blip r:embed="rId4"/>
          <a:stretch>
            <a:fillRect/>
          </a:stretch>
        </p:blipFill>
        <p:spPr>
          <a:xfrm>
            <a:off x="6425587" y="1093829"/>
            <a:ext cx="2378779" cy="5319815"/>
          </a:xfrm>
          <a:prstGeom prst="rect">
            <a:avLst/>
          </a:prstGeom>
        </p:spPr>
      </p:pic>
      <p:pic>
        <p:nvPicPr>
          <p:cNvPr id="8" name="Picture 7">
            <a:extLst>
              <a:ext uri="{FF2B5EF4-FFF2-40B4-BE49-F238E27FC236}">
                <a16:creationId xmlns:a16="http://schemas.microsoft.com/office/drawing/2014/main" id="{4A2FF5F2-5913-D974-424F-7BBA8D8E54C5}"/>
              </a:ext>
            </a:extLst>
          </p:cNvPr>
          <p:cNvPicPr>
            <a:picLocks noChangeAspect="1"/>
          </p:cNvPicPr>
          <p:nvPr/>
        </p:nvPicPr>
        <p:blipFill>
          <a:blip r:embed="rId5"/>
          <a:stretch>
            <a:fillRect/>
          </a:stretch>
        </p:blipFill>
        <p:spPr>
          <a:xfrm>
            <a:off x="225706" y="4126834"/>
            <a:ext cx="5749806" cy="1370420"/>
          </a:xfrm>
          <a:prstGeom prst="rect">
            <a:avLst/>
          </a:prstGeom>
        </p:spPr>
      </p:pic>
    </p:spTree>
    <p:extLst>
      <p:ext uri="{BB962C8B-B14F-4D97-AF65-F5344CB8AC3E}">
        <p14:creationId xmlns:p14="http://schemas.microsoft.com/office/powerpoint/2010/main" val="17106396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E1FA790-651F-B243-9EF8-09B51524B93C}"/>
              </a:ext>
            </a:extLst>
          </p:cNvPr>
          <p:cNvSpPr>
            <a:spLocks noChangeArrowheads="1"/>
          </p:cNvSpPr>
          <p:nvPr/>
        </p:nvSpPr>
        <p:spPr bwMode="auto">
          <a:xfrm>
            <a:off x="477339" y="1908421"/>
            <a:ext cx="11237321" cy="38351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R="0" lvl="0" algn="l" defTabSz="914400" rtl="0" eaLnBrk="0" fontAlgn="base" latinLnBrk="0" hangingPunct="0">
              <a:lnSpc>
                <a:spcPct val="150000"/>
              </a:lnSpc>
              <a:spcBef>
                <a:spcPct val="20000"/>
              </a:spcBef>
              <a:spcAft>
                <a:spcPct val="0"/>
              </a:spcAft>
              <a:buClr>
                <a:srgbClr val="0000CC"/>
              </a:buClr>
              <a:buSzPct val="120000"/>
              <a:tabLst/>
              <a:defRPr/>
            </a:pPr>
            <a:endParaRPr kumimoji="0" lang="en-US" sz="2400" b="0" i="0" u="none" strike="noStrike" kern="1200" cap="none" spc="0" normalizeH="0" baseline="0" noProof="0" dirty="0">
              <a:ln>
                <a:noFill/>
              </a:ln>
              <a:solidFill>
                <a:srgbClr val="000000"/>
              </a:solidFill>
              <a:effectLst/>
              <a:uLnTx/>
              <a:uFillTx/>
            </a:endParaRPr>
          </a:p>
        </p:txBody>
      </p:sp>
      <p:sp>
        <p:nvSpPr>
          <p:cNvPr id="2" name="Título 1">
            <a:extLst>
              <a:ext uri="{FF2B5EF4-FFF2-40B4-BE49-F238E27FC236}">
                <a16:creationId xmlns:a16="http://schemas.microsoft.com/office/drawing/2014/main" id="{22D754AC-8A18-4428-A0EF-F01DDD522F9D}"/>
              </a:ext>
            </a:extLst>
          </p:cNvPr>
          <p:cNvSpPr>
            <a:spLocks noGrp="1"/>
          </p:cNvSpPr>
          <p:nvPr>
            <p:ph type="ctrTitle"/>
          </p:nvPr>
        </p:nvSpPr>
        <p:spPr>
          <a:xfrm>
            <a:off x="0" y="42372"/>
            <a:ext cx="8316685" cy="1760302"/>
          </a:xfrm>
        </p:spPr>
        <p:txBody>
          <a:bodyPr/>
          <a:lstStyle/>
          <a:p>
            <a:r>
              <a:rPr lang="en-US" sz="4000" dirty="0"/>
              <a:t>We need to actively participate in the process of Specimen Acquisition</a:t>
            </a:r>
            <a:br>
              <a:rPr lang="en-US" sz="4000" dirty="0"/>
            </a:br>
            <a:endParaRPr lang="pt-PT" sz="4000" dirty="0"/>
          </a:p>
        </p:txBody>
      </p:sp>
      <p:sp>
        <p:nvSpPr>
          <p:cNvPr id="3" name="Marcador de Posição do Texto 2">
            <a:extLst>
              <a:ext uri="{FF2B5EF4-FFF2-40B4-BE49-F238E27FC236}">
                <a16:creationId xmlns:a16="http://schemas.microsoft.com/office/drawing/2014/main" id="{7E760072-0E7F-4A93-989E-0918806FE855}"/>
              </a:ext>
            </a:extLst>
          </p:cNvPr>
          <p:cNvSpPr>
            <a:spLocks noGrp="1"/>
          </p:cNvSpPr>
          <p:nvPr>
            <p:ph type="body" sz="quarter" idx="10"/>
          </p:nvPr>
        </p:nvSpPr>
        <p:spPr>
          <a:xfrm>
            <a:off x="477339" y="2399525"/>
            <a:ext cx="10695758" cy="3344092"/>
          </a:xfrm>
        </p:spPr>
        <p:txBody>
          <a:bodyPr/>
          <a:lstStyle/>
          <a:p>
            <a:pPr marL="457200" marR="0" lvl="0" indent="-457200" algn="l" defTabSz="914400" rtl="0" eaLnBrk="0" fontAlgn="base" latinLnBrk="0" hangingPunct="0">
              <a:lnSpc>
                <a:spcPct val="150000"/>
              </a:lnSpc>
              <a:spcBef>
                <a:spcPct val="20000"/>
              </a:spcBef>
              <a:spcAft>
                <a:spcPct val="0"/>
              </a:spcAft>
              <a:buClr>
                <a:schemeClr val="accent6">
                  <a:lumMod val="75000"/>
                </a:schemeClr>
              </a:buClr>
              <a:buSzPct val="120000"/>
              <a:buFont typeface="Wingdings" panose="05000000000000000000" pitchFamily="2" charset="2"/>
              <a:buChar char="ü"/>
              <a:tabLst/>
              <a:defRPr/>
            </a:pPr>
            <a:r>
              <a:rPr lang="en-US" dirty="0"/>
              <a:t>Good communication with clinicians, lab technicians, </a:t>
            </a:r>
            <a:r>
              <a:rPr lang="en-US" dirty="0" err="1"/>
              <a:t>cytotechs</a:t>
            </a:r>
            <a:r>
              <a:rPr lang="en-US" dirty="0"/>
              <a:t>, nurses…</a:t>
            </a:r>
          </a:p>
          <a:p>
            <a:pPr marL="457200" marR="0" lvl="0" indent="-457200" algn="l" defTabSz="914400" rtl="0" eaLnBrk="0" fontAlgn="base" latinLnBrk="0" hangingPunct="0">
              <a:lnSpc>
                <a:spcPct val="150000"/>
              </a:lnSpc>
              <a:spcBef>
                <a:spcPct val="20000"/>
              </a:spcBef>
              <a:spcAft>
                <a:spcPct val="0"/>
              </a:spcAft>
              <a:buClr>
                <a:schemeClr val="accent6">
                  <a:lumMod val="75000"/>
                </a:schemeClr>
              </a:buClr>
              <a:buSzPct val="120000"/>
              <a:buFont typeface="Wingdings" panose="05000000000000000000" pitchFamily="2" charset="2"/>
              <a:buChar char="ü"/>
              <a:tabLst/>
              <a:defRPr/>
            </a:pPr>
            <a:r>
              <a:rPr lang="en-US" dirty="0"/>
              <a:t>Providing a clear order form</a:t>
            </a:r>
          </a:p>
          <a:p>
            <a:pPr marL="457200" marR="0" lvl="0" indent="-457200" algn="l" defTabSz="914400" rtl="0" eaLnBrk="0" fontAlgn="base" latinLnBrk="0" hangingPunct="0">
              <a:lnSpc>
                <a:spcPct val="150000"/>
              </a:lnSpc>
              <a:spcBef>
                <a:spcPct val="20000"/>
              </a:spcBef>
              <a:spcAft>
                <a:spcPct val="0"/>
              </a:spcAft>
              <a:buClr>
                <a:schemeClr val="accent6">
                  <a:lumMod val="75000"/>
                </a:schemeClr>
              </a:buClr>
              <a:buSzPct val="120000"/>
              <a:buFont typeface="Wingdings" panose="05000000000000000000" pitchFamily="2" charset="2"/>
              <a:buChar char="ü"/>
              <a:tabLst/>
              <a:defRPr/>
            </a:pPr>
            <a:r>
              <a:rPr lang="en-US" dirty="0"/>
              <a:t>Using image-guided procedure for better yield</a:t>
            </a:r>
          </a:p>
          <a:p>
            <a:pPr marL="457200" marR="0" lvl="0" indent="-457200" algn="l" defTabSz="914400" rtl="0" eaLnBrk="0" fontAlgn="base" latinLnBrk="0" hangingPunct="0">
              <a:lnSpc>
                <a:spcPct val="150000"/>
              </a:lnSpc>
              <a:spcBef>
                <a:spcPct val="20000"/>
              </a:spcBef>
              <a:spcAft>
                <a:spcPct val="0"/>
              </a:spcAft>
              <a:buClr>
                <a:schemeClr val="accent6">
                  <a:lumMod val="75000"/>
                </a:schemeClr>
              </a:buClr>
              <a:buSzPct val="120000"/>
              <a:buFont typeface="Wingdings" panose="05000000000000000000" pitchFamily="2" charset="2"/>
              <a:buChar char="ü"/>
              <a:tabLst/>
              <a:defRPr/>
            </a:pPr>
            <a:r>
              <a:rPr lang="en-US" dirty="0"/>
              <a:t>Optimizing technique for best diagnostic yield (FNA sampling technique, needle size, number of passes…)</a:t>
            </a:r>
          </a:p>
          <a:p>
            <a:pPr marL="457200" marR="0" lvl="0" indent="-457200" algn="l" defTabSz="914400" rtl="0" eaLnBrk="0" fontAlgn="base" latinLnBrk="0" hangingPunct="0">
              <a:lnSpc>
                <a:spcPct val="150000"/>
              </a:lnSpc>
              <a:spcBef>
                <a:spcPct val="20000"/>
              </a:spcBef>
              <a:spcAft>
                <a:spcPct val="0"/>
              </a:spcAft>
              <a:buClr>
                <a:schemeClr val="accent6">
                  <a:lumMod val="75000"/>
                </a:schemeClr>
              </a:buClr>
              <a:buSzPct val="120000"/>
              <a:buFont typeface="Wingdings" panose="05000000000000000000" pitchFamily="2" charset="2"/>
              <a:buChar char="ü"/>
              <a:tabLst/>
              <a:defRPr/>
            </a:pPr>
            <a:r>
              <a:rPr lang="en-US" dirty="0"/>
              <a:t>ROSE</a:t>
            </a:r>
          </a:p>
        </p:txBody>
      </p:sp>
    </p:spTree>
    <p:extLst>
      <p:ext uri="{BB962C8B-B14F-4D97-AF65-F5344CB8AC3E}">
        <p14:creationId xmlns:p14="http://schemas.microsoft.com/office/powerpoint/2010/main" val="6257860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E1FA790-651F-B243-9EF8-09B51524B93C}"/>
              </a:ext>
            </a:extLst>
          </p:cNvPr>
          <p:cNvSpPr>
            <a:spLocks noChangeArrowheads="1"/>
          </p:cNvSpPr>
          <p:nvPr/>
        </p:nvSpPr>
        <p:spPr bwMode="auto">
          <a:xfrm>
            <a:off x="477339" y="1908421"/>
            <a:ext cx="11237321" cy="38351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R="0" lvl="0" algn="l" defTabSz="914400" rtl="0" eaLnBrk="0" fontAlgn="base" latinLnBrk="0" hangingPunct="0">
              <a:lnSpc>
                <a:spcPct val="150000"/>
              </a:lnSpc>
              <a:spcBef>
                <a:spcPct val="20000"/>
              </a:spcBef>
              <a:spcAft>
                <a:spcPct val="0"/>
              </a:spcAft>
              <a:buClr>
                <a:srgbClr val="0000CC"/>
              </a:buClr>
              <a:buSzPct val="120000"/>
              <a:tabLst/>
              <a:defRPr/>
            </a:pPr>
            <a:endParaRPr kumimoji="0" lang="en-US" sz="2400" b="0" i="0" u="none" strike="noStrike" kern="1200" cap="none" spc="0" normalizeH="0" baseline="0" noProof="0" dirty="0">
              <a:ln>
                <a:noFill/>
              </a:ln>
              <a:solidFill>
                <a:srgbClr val="000000"/>
              </a:solidFill>
              <a:effectLst/>
              <a:uLnTx/>
              <a:uFillTx/>
            </a:endParaRPr>
          </a:p>
        </p:txBody>
      </p:sp>
      <p:sp>
        <p:nvSpPr>
          <p:cNvPr id="9" name="Title 1">
            <a:extLst>
              <a:ext uri="{FF2B5EF4-FFF2-40B4-BE49-F238E27FC236}">
                <a16:creationId xmlns:a16="http://schemas.microsoft.com/office/drawing/2014/main" id="{0C7FC2DD-1E21-BB07-CC97-09E758F2167E}"/>
              </a:ext>
            </a:extLst>
          </p:cNvPr>
          <p:cNvSpPr txBox="1">
            <a:spLocks/>
          </p:cNvSpPr>
          <p:nvPr/>
        </p:nvSpPr>
        <p:spPr>
          <a:xfrm>
            <a:off x="259446" y="291742"/>
            <a:ext cx="8334292" cy="511041"/>
          </a:xfrm>
          <a:prstGeom prst="rect">
            <a:avLst/>
          </a:prstGeom>
        </p:spPr>
        <p:txBody>
          <a:bodyPr/>
          <a:lstStyle>
            <a:lvl1pPr algn="l" defTabSz="914400" rtl="0" eaLnBrk="1" latinLnBrk="0" hangingPunct="1">
              <a:lnSpc>
                <a:spcPct val="90000"/>
              </a:lnSpc>
              <a:spcBef>
                <a:spcPct val="0"/>
              </a:spcBef>
              <a:buNone/>
              <a:defRPr sz="4400" b="1" kern="1200">
                <a:solidFill>
                  <a:srgbClr val="00B050"/>
                </a:solidFill>
                <a:effectLst/>
                <a:latin typeface="+mj-lt"/>
                <a:ea typeface="+mj-ea"/>
                <a:cs typeface="+mj-cs"/>
              </a:defRPr>
            </a:lvl1pPr>
          </a:lstStyle>
          <a:p>
            <a:pPr algn="ctr">
              <a:spcBef>
                <a:spcPct val="20000"/>
              </a:spcBef>
              <a:defRPr/>
            </a:pPr>
            <a:r>
              <a:rPr lang="en-US" sz="4667" b="0" dirty="0">
                <a:solidFill>
                  <a:srgbClr val="476559"/>
                </a:solidFill>
                <a:latin typeface="Calibri Bold" panose="020F0702030404030204" pitchFamily="34" charset="0"/>
              </a:rPr>
              <a:t>Go where the fresh material is</a:t>
            </a:r>
            <a:r>
              <a:rPr lang="en-US" sz="4800" spc="-50" dirty="0">
                <a:solidFill>
                  <a:srgbClr val="003C71"/>
                </a:solidFill>
                <a:latin typeface="Calibri" panose="020F0502020204030204" pitchFamily="34" charset="0"/>
                <a:ea typeface="+mn-ea"/>
                <a:cs typeface="Calibri" panose="020F0502020204030204" pitchFamily="34" charset="0"/>
              </a:rPr>
              <a:t>…</a:t>
            </a:r>
          </a:p>
        </p:txBody>
      </p:sp>
      <p:pic>
        <p:nvPicPr>
          <p:cNvPr id="10" name="Picture 9" descr="Brown bear catching salmon in the river">
            <a:extLst>
              <a:ext uri="{FF2B5EF4-FFF2-40B4-BE49-F238E27FC236}">
                <a16:creationId xmlns:a16="http://schemas.microsoft.com/office/drawing/2014/main" id="{5DB3FD39-ECE2-624B-ABAE-3856CEDDFA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2735" y="1341676"/>
            <a:ext cx="7487682" cy="47043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06854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F780210-AE49-6840-8DB3-DDBABB43A004}"/>
              </a:ext>
            </a:extLst>
          </p:cNvPr>
          <p:cNvSpPr txBox="1">
            <a:spLocks/>
          </p:cNvSpPr>
          <p:nvPr/>
        </p:nvSpPr>
        <p:spPr>
          <a:xfrm>
            <a:off x="1912103" y="185150"/>
            <a:ext cx="7886700" cy="993775"/>
          </a:xfrm>
          <a:prstGeom prst="rect">
            <a:avLst/>
          </a:prstGeom>
        </p:spPr>
        <p:txBody>
          <a:bodyPr/>
          <a:lstStyle>
            <a:lvl1pPr algn="l" defTabSz="914400" rtl="0" eaLnBrk="1" latinLnBrk="0" hangingPunct="1">
              <a:lnSpc>
                <a:spcPct val="90000"/>
              </a:lnSpc>
              <a:spcBef>
                <a:spcPct val="0"/>
              </a:spcBef>
              <a:buNone/>
              <a:defRPr sz="4400" b="1" kern="1200">
                <a:solidFill>
                  <a:srgbClr val="00B050"/>
                </a:solidFill>
                <a:effectLst/>
                <a:latin typeface="+mj-lt"/>
                <a:ea typeface="+mj-ea"/>
                <a:cs typeface="+mj-cs"/>
              </a:defRPr>
            </a:lvl1pPr>
          </a:lstStyle>
          <a:p>
            <a:pPr algn="ctr" defTabSz="762000">
              <a:defRPr/>
            </a:pPr>
            <a:endParaRPr lang="en-US" sz="3600" dirty="0">
              <a:solidFill>
                <a:srgbClr val="DD4E76"/>
              </a:solidFill>
              <a:latin typeface="+mn-lt"/>
            </a:endParaRPr>
          </a:p>
        </p:txBody>
      </p:sp>
      <p:pic>
        <p:nvPicPr>
          <p:cNvPr id="6" name="Content Placeholder 3" descr="Content Placeholder 3">
            <a:extLst>
              <a:ext uri="{FF2B5EF4-FFF2-40B4-BE49-F238E27FC236}">
                <a16:creationId xmlns:a16="http://schemas.microsoft.com/office/drawing/2014/main" id="{2FD0C70F-FCBF-464A-8CA3-F11BF8E39BC4}"/>
              </a:ext>
            </a:extLst>
          </p:cNvPr>
          <p:cNvPicPr>
            <a:picLocks noChangeAspect="1"/>
          </p:cNvPicPr>
          <p:nvPr/>
        </p:nvPicPr>
        <p:blipFill>
          <a:blip r:embed="rId2" cstate="email">
            <a:extLst>
              <a:ext uri="{28A0092B-C50C-407E-A947-70E740481C1C}">
                <a14:useLocalDpi xmlns:a14="http://schemas.microsoft.com/office/drawing/2010/main" val="0"/>
              </a:ext>
            </a:extLst>
          </a:blip>
          <a:srcRect b="6448"/>
          <a:stretch>
            <a:fillRect/>
          </a:stretch>
        </p:blipFill>
        <p:spPr bwMode="auto">
          <a:xfrm>
            <a:off x="5596262" y="1226030"/>
            <a:ext cx="5834062" cy="462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8" name="Rectangle 7">
            <a:extLst>
              <a:ext uri="{FF2B5EF4-FFF2-40B4-BE49-F238E27FC236}">
                <a16:creationId xmlns:a16="http://schemas.microsoft.com/office/drawing/2014/main" id="{12249605-01B2-604A-9C33-94082E3287D3}"/>
              </a:ext>
            </a:extLst>
          </p:cNvPr>
          <p:cNvSpPr/>
          <p:nvPr/>
        </p:nvSpPr>
        <p:spPr>
          <a:xfrm>
            <a:off x="7945192" y="6234985"/>
            <a:ext cx="3158237" cy="261610"/>
          </a:xfrm>
          <a:prstGeom prst="rect">
            <a:avLst/>
          </a:prstGeom>
        </p:spPr>
        <p:txBody>
          <a:bodyPr wrap="none">
            <a:spAutoFit/>
          </a:bodyPr>
          <a:lstStyle/>
          <a:p>
            <a:r>
              <a:rPr lang="en-US" sz="1100" dirty="0">
                <a:latin typeface="+mj-lt"/>
              </a:rPr>
              <a:t>Jain D, et al</a:t>
            </a:r>
            <a:r>
              <a:rPr lang="en-US" sz="1100" i="1" dirty="0">
                <a:latin typeface="+mj-lt"/>
              </a:rPr>
              <a:t>. Arch </a:t>
            </a:r>
            <a:r>
              <a:rPr lang="en-US" sz="1100" i="1" dirty="0" err="1">
                <a:latin typeface="+mj-lt"/>
              </a:rPr>
              <a:t>Pathol</a:t>
            </a:r>
            <a:r>
              <a:rPr lang="en-US" sz="1100" i="1" dirty="0">
                <a:latin typeface="+mj-lt"/>
              </a:rPr>
              <a:t> Lab Med </a:t>
            </a:r>
            <a:r>
              <a:rPr lang="en-US" sz="1100" dirty="0">
                <a:latin typeface="+mj-lt"/>
              </a:rPr>
              <a:t>2018;142:253-62. </a:t>
            </a:r>
            <a:endParaRPr lang="en-US" sz="1100" dirty="0">
              <a:effectLst/>
              <a:latin typeface="+mj-lt"/>
            </a:endParaRPr>
          </a:p>
        </p:txBody>
      </p:sp>
      <p:sp>
        <p:nvSpPr>
          <p:cNvPr id="2" name="İçerik Yer Tutucusu 2">
            <a:extLst>
              <a:ext uri="{FF2B5EF4-FFF2-40B4-BE49-F238E27FC236}">
                <a16:creationId xmlns:a16="http://schemas.microsoft.com/office/drawing/2014/main" id="{B726FEE5-E836-2EA4-EA96-DBF9836BF713}"/>
              </a:ext>
            </a:extLst>
          </p:cNvPr>
          <p:cNvSpPr txBox="1">
            <a:spLocks/>
          </p:cNvSpPr>
          <p:nvPr/>
        </p:nvSpPr>
        <p:spPr>
          <a:xfrm>
            <a:off x="293985" y="1682563"/>
            <a:ext cx="5001497" cy="3492873"/>
          </a:xfrm>
          <a:prstGeom prst="rect">
            <a:avLst/>
          </a:prstGeom>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FF2B5A"/>
              </a:buClr>
              <a:buFont typeface="Wingdings" panose="05000000000000000000" pitchFamily="2" charset="2"/>
              <a:buChar char="§"/>
              <a:defRPr/>
            </a:pPr>
            <a:endParaRPr lang="tr-TR" sz="2800" dirty="0"/>
          </a:p>
        </p:txBody>
      </p:sp>
      <p:sp>
        <p:nvSpPr>
          <p:cNvPr id="3" name="Título 2">
            <a:extLst>
              <a:ext uri="{FF2B5EF4-FFF2-40B4-BE49-F238E27FC236}">
                <a16:creationId xmlns:a16="http://schemas.microsoft.com/office/drawing/2014/main" id="{469E826D-7923-4D45-A936-AF5D2729D1EC}"/>
              </a:ext>
            </a:extLst>
          </p:cNvPr>
          <p:cNvSpPr>
            <a:spLocks noGrp="1"/>
          </p:cNvSpPr>
          <p:nvPr>
            <p:ph type="ctrTitle"/>
          </p:nvPr>
        </p:nvSpPr>
        <p:spPr>
          <a:xfrm>
            <a:off x="409584" y="232255"/>
            <a:ext cx="7777317" cy="810754"/>
          </a:xfrm>
        </p:spPr>
        <p:txBody>
          <a:bodyPr/>
          <a:lstStyle/>
          <a:p>
            <a:r>
              <a:rPr lang="pt-PT" dirty="0"/>
              <a:t>WORKFLOW OF ROSE</a:t>
            </a:r>
            <a:br>
              <a:rPr lang="pt-PT" dirty="0"/>
            </a:br>
            <a:endParaRPr lang="pt-PT" dirty="0"/>
          </a:p>
        </p:txBody>
      </p:sp>
      <p:sp>
        <p:nvSpPr>
          <p:cNvPr id="4" name="Marcador de Posição do Texto 3">
            <a:extLst>
              <a:ext uri="{FF2B5EF4-FFF2-40B4-BE49-F238E27FC236}">
                <a16:creationId xmlns:a16="http://schemas.microsoft.com/office/drawing/2014/main" id="{E7A87820-8E26-4AF6-AA9A-71216771DFB5}"/>
              </a:ext>
            </a:extLst>
          </p:cNvPr>
          <p:cNvSpPr>
            <a:spLocks noGrp="1"/>
          </p:cNvSpPr>
          <p:nvPr>
            <p:ph type="body" sz="quarter" idx="10"/>
          </p:nvPr>
        </p:nvSpPr>
        <p:spPr>
          <a:xfrm>
            <a:off x="340684" y="1562612"/>
            <a:ext cx="4954798" cy="4507262"/>
          </a:xfrm>
        </p:spPr>
        <p:txBody>
          <a:bodyPr/>
          <a:lstStyle/>
          <a:p>
            <a:pPr>
              <a:lnSpc>
                <a:spcPct val="100000"/>
              </a:lnSpc>
              <a:spcBef>
                <a:spcPts val="0"/>
              </a:spcBef>
              <a:buClr>
                <a:schemeClr val="accent6">
                  <a:lumMod val="50000"/>
                </a:schemeClr>
              </a:buClr>
              <a:buSzPct val="125000"/>
              <a:buFont typeface="Wingdings" panose="05000000000000000000" pitchFamily="2" charset="2"/>
              <a:buChar char="§"/>
              <a:defRPr/>
            </a:pPr>
            <a:r>
              <a:rPr lang="tr-TR" sz="2400" dirty="0"/>
              <a:t>Is the specimen representing the target?</a:t>
            </a:r>
            <a:endParaRPr lang="pt-PT" sz="2400" dirty="0"/>
          </a:p>
          <a:p>
            <a:pPr>
              <a:lnSpc>
                <a:spcPct val="100000"/>
              </a:lnSpc>
              <a:spcBef>
                <a:spcPts val="0"/>
              </a:spcBef>
              <a:buClr>
                <a:schemeClr val="accent6">
                  <a:lumMod val="50000"/>
                </a:schemeClr>
              </a:buClr>
              <a:buSzPct val="125000"/>
              <a:defRPr/>
            </a:pPr>
            <a:r>
              <a:rPr lang="pt-PT" sz="2400" dirty="0">
                <a:solidFill>
                  <a:schemeClr val="tx1">
                    <a:lumMod val="75000"/>
                    <a:lumOff val="25000"/>
                  </a:schemeClr>
                </a:solidFill>
              </a:rPr>
              <a:t>	</a:t>
            </a:r>
            <a:r>
              <a:rPr lang="tr-TR" sz="2000" dirty="0">
                <a:solidFill>
                  <a:schemeClr val="tx1">
                    <a:lumMod val="75000"/>
                    <a:lumOff val="25000"/>
                  </a:schemeClr>
                </a:solidFill>
              </a:rPr>
              <a:t>Clinical features/ radiology</a:t>
            </a:r>
          </a:p>
          <a:p>
            <a:pPr>
              <a:lnSpc>
                <a:spcPct val="100000"/>
              </a:lnSpc>
              <a:buClr>
                <a:schemeClr val="accent6">
                  <a:lumMod val="50000"/>
                </a:schemeClr>
              </a:buClr>
              <a:buSzPct val="125000"/>
              <a:buFont typeface="Wingdings" panose="05000000000000000000" pitchFamily="2" charset="2"/>
              <a:buChar char="§"/>
              <a:defRPr/>
            </a:pPr>
            <a:r>
              <a:rPr lang="tr-TR" sz="2400" dirty="0"/>
              <a:t>Is the amount and quality of cells sufficient for a satisfactory morphologic evaluation?</a:t>
            </a:r>
          </a:p>
          <a:p>
            <a:pPr lvl="1">
              <a:lnSpc>
                <a:spcPct val="100000"/>
              </a:lnSpc>
              <a:buClr>
                <a:srgbClr val="FF8928"/>
              </a:buClr>
              <a:defRPr/>
            </a:pPr>
            <a:r>
              <a:rPr lang="tr-TR" sz="2000" dirty="0">
                <a:solidFill>
                  <a:schemeClr val="tx1">
                    <a:lumMod val="75000"/>
                    <a:lumOff val="25000"/>
                  </a:schemeClr>
                </a:solidFill>
              </a:rPr>
              <a:t>What is the preliminary diagnosis?</a:t>
            </a:r>
          </a:p>
          <a:p>
            <a:pPr>
              <a:lnSpc>
                <a:spcPct val="100000"/>
              </a:lnSpc>
              <a:buClr>
                <a:schemeClr val="accent6">
                  <a:lumMod val="75000"/>
                </a:schemeClr>
              </a:buClr>
              <a:buSzPct val="125000"/>
              <a:buFont typeface="Wingdings" panose="05000000000000000000" pitchFamily="2" charset="2"/>
              <a:buChar char="§"/>
              <a:defRPr/>
            </a:pPr>
            <a:r>
              <a:rPr lang="tr-TR" sz="2400" dirty="0">
                <a:solidFill>
                  <a:schemeClr val="tx1">
                    <a:lumMod val="75000"/>
                    <a:lumOff val="25000"/>
                  </a:schemeClr>
                </a:solidFill>
              </a:rPr>
              <a:t>Any ancillary test needed either for </a:t>
            </a:r>
            <a:r>
              <a:rPr lang="tr-TR" sz="2400" dirty="0"/>
              <a:t>diagnosis or for therapy?</a:t>
            </a:r>
          </a:p>
          <a:p>
            <a:pPr lvl="1">
              <a:lnSpc>
                <a:spcPct val="100000"/>
              </a:lnSpc>
              <a:buClr>
                <a:srgbClr val="FF8928"/>
              </a:buClr>
              <a:defRPr/>
            </a:pPr>
            <a:r>
              <a:rPr lang="tr-TR" sz="2000" dirty="0">
                <a:solidFill>
                  <a:schemeClr val="tx1">
                    <a:lumMod val="75000"/>
                    <a:lumOff val="25000"/>
                  </a:schemeClr>
                </a:solidFill>
              </a:rPr>
              <a:t>How should I handle the specimen?</a:t>
            </a:r>
            <a:endParaRPr lang="pt-PT" dirty="0">
              <a:solidFill>
                <a:schemeClr val="tx1">
                  <a:lumMod val="75000"/>
                  <a:lumOff val="25000"/>
                </a:schemeClr>
              </a:solidFill>
            </a:endParaRPr>
          </a:p>
        </p:txBody>
      </p:sp>
    </p:spTree>
    <p:extLst>
      <p:ext uri="{BB962C8B-B14F-4D97-AF65-F5344CB8AC3E}">
        <p14:creationId xmlns:p14="http://schemas.microsoft.com/office/powerpoint/2010/main" val="13185117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42903" y="1565081"/>
            <a:ext cx="7256983" cy="4654731"/>
          </a:xfrm>
          <a:prstGeom prst="rect">
            <a:avLst/>
          </a:prstGeom>
        </p:spPr>
      </p:pic>
      <p:pic>
        <p:nvPicPr>
          <p:cNvPr id="2" name="Picture 1"/>
          <p:cNvPicPr>
            <a:picLocks noChangeAspect="1"/>
          </p:cNvPicPr>
          <p:nvPr/>
        </p:nvPicPr>
        <p:blipFill rotWithShape="1">
          <a:blip r:embed="rId3"/>
          <a:srcRect t="3727" r="1617"/>
          <a:stretch/>
        </p:blipFill>
        <p:spPr>
          <a:xfrm>
            <a:off x="610721" y="93247"/>
            <a:ext cx="4322192" cy="1376039"/>
          </a:xfrm>
          <a:prstGeom prst="rect">
            <a:avLst/>
          </a:prstGeom>
        </p:spPr>
      </p:pic>
      <p:pic>
        <p:nvPicPr>
          <p:cNvPr id="4" name="Picture 3"/>
          <p:cNvPicPr>
            <a:picLocks noChangeAspect="1"/>
          </p:cNvPicPr>
          <p:nvPr/>
        </p:nvPicPr>
        <p:blipFill>
          <a:blip r:embed="rId4"/>
          <a:stretch>
            <a:fillRect/>
          </a:stretch>
        </p:blipFill>
        <p:spPr>
          <a:xfrm>
            <a:off x="7763262" y="1294486"/>
            <a:ext cx="3907121" cy="3621175"/>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A26BCBDD-C99F-8445-9442-1CFD0086EBDD}"/>
              </a:ext>
            </a:extLst>
          </p:cNvPr>
          <p:cNvSpPr/>
          <p:nvPr/>
        </p:nvSpPr>
        <p:spPr>
          <a:xfrm>
            <a:off x="8043324" y="5204149"/>
            <a:ext cx="3137990" cy="1015663"/>
          </a:xfrm>
          <a:prstGeom prst="rect">
            <a:avLst/>
          </a:prstGeom>
        </p:spPr>
        <p:txBody>
          <a:bodyPr wrap="square">
            <a:spAutoFit/>
          </a:bodyPr>
          <a:lstStyle/>
          <a:p>
            <a:pPr marL="285750" indent="-285750">
              <a:buClr>
                <a:schemeClr val="accent6">
                  <a:lumMod val="75000"/>
                </a:schemeClr>
              </a:buClr>
              <a:buSzPct val="125000"/>
              <a:buFont typeface="Wingdings" pitchFamily="2" charset="2"/>
              <a:buChar char="Ø"/>
            </a:pPr>
            <a:r>
              <a:rPr lang="en-US" sz="2000" dirty="0">
                <a:solidFill>
                  <a:srgbClr val="565755"/>
                </a:solidFill>
              </a:rPr>
              <a:t>Any kind of cytological material can be used for molecular tests</a:t>
            </a:r>
          </a:p>
        </p:txBody>
      </p:sp>
    </p:spTree>
    <p:extLst>
      <p:ext uri="{BB962C8B-B14F-4D97-AF65-F5344CB8AC3E}">
        <p14:creationId xmlns:p14="http://schemas.microsoft.com/office/powerpoint/2010/main" val="3114854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stretch>
            <a:fillRect/>
          </a:stretch>
        </p:blipFill>
        <p:spPr>
          <a:xfrm>
            <a:off x="3022674" y="1210492"/>
            <a:ext cx="6516844" cy="5236656"/>
          </a:xfrm>
          <a:prstGeom prst="rect">
            <a:avLst/>
          </a:prstGeom>
        </p:spPr>
      </p:pic>
      <p:pic>
        <p:nvPicPr>
          <p:cNvPr id="4" name="Picture 3"/>
          <p:cNvPicPr>
            <a:picLocks noChangeAspect="1"/>
          </p:cNvPicPr>
          <p:nvPr/>
        </p:nvPicPr>
        <p:blipFill>
          <a:blip r:embed="rId3"/>
          <a:stretch>
            <a:fillRect/>
          </a:stretch>
        </p:blipFill>
        <p:spPr>
          <a:xfrm>
            <a:off x="142885" y="262193"/>
            <a:ext cx="5768021" cy="1122470"/>
          </a:xfrm>
          <a:prstGeom prst="rect">
            <a:avLst/>
          </a:prstGeom>
        </p:spPr>
      </p:pic>
      <p:pic>
        <p:nvPicPr>
          <p:cNvPr id="3" name="Picture 2">
            <a:extLst>
              <a:ext uri="{FF2B5EF4-FFF2-40B4-BE49-F238E27FC236}">
                <a16:creationId xmlns:a16="http://schemas.microsoft.com/office/drawing/2014/main" id="{91B89CF2-A695-C03C-7FA8-0316FF0307E8}"/>
              </a:ext>
            </a:extLst>
          </p:cNvPr>
          <p:cNvPicPr>
            <a:picLocks noChangeAspect="1"/>
          </p:cNvPicPr>
          <p:nvPr/>
        </p:nvPicPr>
        <p:blipFill>
          <a:blip r:embed="rId4"/>
          <a:stretch>
            <a:fillRect/>
          </a:stretch>
        </p:blipFill>
        <p:spPr>
          <a:xfrm>
            <a:off x="475917" y="2845896"/>
            <a:ext cx="2176565" cy="1580284"/>
          </a:xfrm>
          <a:prstGeom prst="rect">
            <a:avLst/>
          </a:prstGeom>
        </p:spPr>
      </p:pic>
    </p:spTree>
    <p:extLst>
      <p:ext uri="{BB962C8B-B14F-4D97-AF65-F5344CB8AC3E}">
        <p14:creationId xmlns:p14="http://schemas.microsoft.com/office/powerpoint/2010/main" val="41102436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9841F7-0979-3517-E075-8FD398789A3F}"/>
            </a:ext>
          </a:extLst>
        </p:cNvPr>
        <p:cNvGrpSpPr/>
        <p:nvPr/>
      </p:nvGrpSpPr>
      <p:grpSpPr>
        <a:xfrm>
          <a:off x="0" y="0"/>
          <a:ext cx="0" cy="0"/>
          <a:chOff x="0" y="0"/>
          <a:chExt cx="0" cy="0"/>
        </a:xfrm>
      </p:grpSpPr>
      <p:sp>
        <p:nvSpPr>
          <p:cNvPr id="2" name="Rounded Rectangle 1">
            <a:extLst>
              <a:ext uri="{FF2B5EF4-FFF2-40B4-BE49-F238E27FC236}">
                <a16:creationId xmlns:a16="http://schemas.microsoft.com/office/drawing/2014/main" id="{F793E126-C32C-8533-96C5-B7C074FF1C39}"/>
              </a:ext>
            </a:extLst>
          </p:cNvPr>
          <p:cNvSpPr/>
          <p:nvPr/>
        </p:nvSpPr>
        <p:spPr>
          <a:xfrm>
            <a:off x="3790133" y="2027222"/>
            <a:ext cx="5124450" cy="2016125"/>
          </a:xfrm>
          <a:prstGeom prst="roundRect">
            <a:avLst/>
          </a:prstGeom>
          <a:solidFill>
            <a:srgbClr val="FFC000"/>
          </a:solidFill>
          <a:ln w="25400" cap="flat" cmpd="sng" algn="ctr">
            <a:noFill/>
            <a:prstDash val="solid"/>
          </a:ln>
          <a:effectLst/>
        </p:spPr>
        <p:txBody>
          <a:bodyPr/>
          <a:lstStyle/>
          <a:p>
            <a:pPr algn="ctr">
              <a:defRPr/>
            </a:pPr>
            <a:r>
              <a:rPr lang="pt-PT" sz="2000" kern="0" dirty="0">
                <a:solidFill>
                  <a:srgbClr val="FFB8AA">
                    <a:lumMod val="10000"/>
                  </a:srgbClr>
                </a:solidFill>
                <a:ea typeface="MS PGothic" pitchFamily="34" charset="-128"/>
                <a:cs typeface="Arial"/>
              </a:rPr>
              <a:t>Molecular genetics lab</a:t>
            </a:r>
          </a:p>
        </p:txBody>
      </p:sp>
      <p:sp>
        <p:nvSpPr>
          <p:cNvPr id="3" name="Title 1">
            <a:extLst>
              <a:ext uri="{FF2B5EF4-FFF2-40B4-BE49-F238E27FC236}">
                <a16:creationId xmlns:a16="http://schemas.microsoft.com/office/drawing/2014/main" id="{1FD24405-18C6-A404-F2A0-ED87E07C7A00}"/>
              </a:ext>
            </a:extLst>
          </p:cNvPr>
          <p:cNvSpPr txBox="1">
            <a:spLocks/>
          </p:cNvSpPr>
          <p:nvPr/>
        </p:nvSpPr>
        <p:spPr bwMode="auto">
          <a:xfrm>
            <a:off x="1992313" y="260350"/>
            <a:ext cx="8229600" cy="1143000"/>
          </a:xfrm>
          <a:prstGeom prst="rect">
            <a:avLst/>
          </a:prstGeom>
          <a:noFill/>
          <a:ln w="9525">
            <a:noFill/>
            <a:miter lim="800000"/>
            <a:headEnd/>
            <a:tailEnd/>
          </a:ln>
        </p:spPr>
        <p:txBody>
          <a:bodyPr anchor="ctr"/>
          <a:lstStyle>
            <a:lvl1pPr algn="ctr" rtl="0" eaLnBrk="0" fontAlgn="base" hangingPunct="0">
              <a:spcBef>
                <a:spcPct val="0"/>
              </a:spcBef>
              <a:spcAft>
                <a:spcPct val="0"/>
              </a:spcAft>
              <a:defRPr sz="3200" b="1">
                <a:solidFill>
                  <a:schemeClr val="tx1"/>
                </a:solidFill>
                <a:latin typeface="+mj-lt"/>
                <a:ea typeface="+mj-ea"/>
                <a:cs typeface="+mj-cs"/>
              </a:defRPr>
            </a:lvl1pPr>
            <a:lvl2pPr algn="ctr" rtl="0" eaLnBrk="0" fontAlgn="base" hangingPunct="0">
              <a:spcBef>
                <a:spcPct val="0"/>
              </a:spcBef>
              <a:spcAft>
                <a:spcPct val="0"/>
              </a:spcAft>
              <a:defRPr sz="3200" b="1">
                <a:solidFill>
                  <a:schemeClr val="tx1"/>
                </a:solidFill>
                <a:latin typeface="Arial" charset="0"/>
                <a:cs typeface="Arial" charset="0"/>
              </a:defRPr>
            </a:lvl2pPr>
            <a:lvl3pPr algn="ctr" rtl="0" eaLnBrk="0" fontAlgn="base" hangingPunct="0">
              <a:spcBef>
                <a:spcPct val="0"/>
              </a:spcBef>
              <a:spcAft>
                <a:spcPct val="0"/>
              </a:spcAft>
              <a:defRPr sz="3200" b="1">
                <a:solidFill>
                  <a:schemeClr val="tx1"/>
                </a:solidFill>
                <a:latin typeface="Arial" charset="0"/>
                <a:cs typeface="Arial" charset="0"/>
              </a:defRPr>
            </a:lvl3pPr>
            <a:lvl4pPr algn="ctr" rtl="0" eaLnBrk="0" fontAlgn="base" hangingPunct="0">
              <a:spcBef>
                <a:spcPct val="0"/>
              </a:spcBef>
              <a:spcAft>
                <a:spcPct val="0"/>
              </a:spcAft>
              <a:defRPr sz="3200" b="1">
                <a:solidFill>
                  <a:schemeClr val="tx1"/>
                </a:solidFill>
                <a:latin typeface="Arial" charset="0"/>
                <a:cs typeface="Arial" charset="0"/>
              </a:defRPr>
            </a:lvl4pPr>
            <a:lvl5pPr algn="ctr" rtl="0" eaLnBrk="0" fontAlgn="base" hangingPunct="0">
              <a:spcBef>
                <a:spcPct val="0"/>
              </a:spcBef>
              <a:spcAft>
                <a:spcPct val="0"/>
              </a:spcAft>
              <a:defRPr sz="3200" b="1">
                <a:solidFill>
                  <a:schemeClr val="tx1"/>
                </a:solidFill>
                <a:latin typeface="Arial" charset="0"/>
                <a:cs typeface="Arial" charset="0"/>
              </a:defRPr>
            </a:lvl5pPr>
            <a:lvl6pPr marL="457200" algn="ctr" rtl="0" fontAlgn="base">
              <a:spcBef>
                <a:spcPct val="0"/>
              </a:spcBef>
              <a:spcAft>
                <a:spcPct val="0"/>
              </a:spcAft>
              <a:defRPr sz="3200" b="1">
                <a:solidFill>
                  <a:schemeClr val="tx1"/>
                </a:solidFill>
                <a:latin typeface="Arial" charset="0"/>
                <a:cs typeface="Arial" charset="0"/>
              </a:defRPr>
            </a:lvl6pPr>
            <a:lvl7pPr marL="914400" algn="ctr" rtl="0" fontAlgn="base">
              <a:spcBef>
                <a:spcPct val="0"/>
              </a:spcBef>
              <a:spcAft>
                <a:spcPct val="0"/>
              </a:spcAft>
              <a:defRPr sz="3200" b="1">
                <a:solidFill>
                  <a:schemeClr val="tx1"/>
                </a:solidFill>
                <a:latin typeface="Arial" charset="0"/>
                <a:cs typeface="Arial" charset="0"/>
              </a:defRPr>
            </a:lvl7pPr>
            <a:lvl8pPr marL="1371600" algn="ctr" rtl="0" fontAlgn="base">
              <a:spcBef>
                <a:spcPct val="0"/>
              </a:spcBef>
              <a:spcAft>
                <a:spcPct val="0"/>
              </a:spcAft>
              <a:defRPr sz="3200" b="1">
                <a:solidFill>
                  <a:schemeClr val="tx1"/>
                </a:solidFill>
                <a:latin typeface="Arial" charset="0"/>
                <a:cs typeface="Arial" charset="0"/>
              </a:defRPr>
            </a:lvl8pPr>
            <a:lvl9pPr marL="1828800" algn="ctr" rtl="0" fontAlgn="base">
              <a:spcBef>
                <a:spcPct val="0"/>
              </a:spcBef>
              <a:spcAft>
                <a:spcPct val="0"/>
              </a:spcAft>
              <a:defRPr sz="3200" b="1">
                <a:solidFill>
                  <a:schemeClr val="tx1"/>
                </a:solidFill>
                <a:latin typeface="Arial" charset="0"/>
                <a:cs typeface="Arial" charset="0"/>
              </a:defRPr>
            </a:lvl9pPr>
          </a:lstStyle>
          <a:p>
            <a:pPr fontAlgn="auto">
              <a:spcBef>
                <a:spcPts val="0"/>
              </a:spcBef>
              <a:spcAft>
                <a:spcPts val="0"/>
              </a:spcAft>
              <a:defRPr/>
            </a:pPr>
            <a:endParaRPr lang="pt-PT" sz="3600" dirty="0">
              <a:solidFill>
                <a:srgbClr val="DD4E76"/>
              </a:solidFill>
              <a:latin typeface="+mn-lt"/>
            </a:endParaRPr>
          </a:p>
        </p:txBody>
      </p:sp>
      <p:sp>
        <p:nvSpPr>
          <p:cNvPr id="4" name="TextBox 3">
            <a:extLst>
              <a:ext uri="{FF2B5EF4-FFF2-40B4-BE49-F238E27FC236}">
                <a16:creationId xmlns:a16="http://schemas.microsoft.com/office/drawing/2014/main" id="{AB65D1EF-FFE9-1E53-7333-9D780F40CF31}"/>
              </a:ext>
            </a:extLst>
          </p:cNvPr>
          <p:cNvSpPr txBox="1"/>
          <p:nvPr/>
        </p:nvSpPr>
        <p:spPr>
          <a:xfrm>
            <a:off x="2331222" y="2601897"/>
            <a:ext cx="1076325" cy="923925"/>
          </a:xfrm>
          <a:prstGeom prst="rect">
            <a:avLst/>
          </a:prstGeom>
          <a:solidFill>
            <a:srgbClr val="99CCFF">
              <a:lumMod val="50000"/>
            </a:srgbClr>
          </a:solidFill>
        </p:spPr>
        <p:txBody>
          <a:bodyPr wrap="none">
            <a:spAutoFit/>
          </a:bodyPr>
          <a:lstStyle/>
          <a:p>
            <a:pPr algn="ctr">
              <a:defRPr/>
            </a:pPr>
            <a:r>
              <a:rPr lang="pt-PT" kern="0" dirty="0">
                <a:solidFill>
                  <a:srgbClr val="FFFFFF"/>
                </a:solidFill>
                <a:ea typeface="MS PGothic" pitchFamily="34" charset="-128"/>
                <a:cs typeface="Arial" charset="0"/>
              </a:rPr>
              <a:t>Diagnosis</a:t>
            </a:r>
          </a:p>
          <a:p>
            <a:pPr algn="ctr">
              <a:defRPr/>
            </a:pPr>
            <a:r>
              <a:rPr lang="pt-PT" kern="0" dirty="0">
                <a:solidFill>
                  <a:srgbClr val="FFFFFF"/>
                </a:solidFill>
                <a:ea typeface="MS PGothic" pitchFamily="34" charset="-128"/>
                <a:cs typeface="Arial" charset="0"/>
              </a:rPr>
              <a:t>of</a:t>
            </a:r>
          </a:p>
          <a:p>
            <a:pPr algn="ctr">
              <a:defRPr/>
            </a:pPr>
            <a:r>
              <a:rPr lang="pt-PT" kern="0" dirty="0" err="1">
                <a:solidFill>
                  <a:srgbClr val="FFFFFF"/>
                </a:solidFill>
                <a:ea typeface="MS PGothic" pitchFamily="34" charset="-128"/>
                <a:cs typeface="Arial" charset="0"/>
              </a:rPr>
              <a:t>Cancer</a:t>
            </a:r>
            <a:endParaRPr lang="pt-PT" kern="0" dirty="0">
              <a:solidFill>
                <a:srgbClr val="FFFFFF"/>
              </a:solidFill>
              <a:ea typeface="MS PGothic" pitchFamily="34" charset="-128"/>
              <a:cs typeface="Arial" charset="0"/>
            </a:endParaRPr>
          </a:p>
        </p:txBody>
      </p:sp>
      <p:sp>
        <p:nvSpPr>
          <p:cNvPr id="5" name="TextBox 4">
            <a:extLst>
              <a:ext uri="{FF2B5EF4-FFF2-40B4-BE49-F238E27FC236}">
                <a16:creationId xmlns:a16="http://schemas.microsoft.com/office/drawing/2014/main" id="{57691B7B-19B0-C1FE-63AF-578900A884EA}"/>
              </a:ext>
            </a:extLst>
          </p:cNvPr>
          <p:cNvSpPr txBox="1"/>
          <p:nvPr/>
        </p:nvSpPr>
        <p:spPr>
          <a:xfrm>
            <a:off x="4048897" y="2719372"/>
            <a:ext cx="1044575" cy="646113"/>
          </a:xfrm>
          <a:prstGeom prst="rect">
            <a:avLst/>
          </a:prstGeom>
          <a:solidFill>
            <a:srgbClr val="99CCFF">
              <a:lumMod val="50000"/>
            </a:srgbClr>
          </a:solidFill>
        </p:spPr>
        <p:txBody>
          <a:bodyPr wrap="none">
            <a:spAutoFit/>
          </a:bodyPr>
          <a:lstStyle/>
          <a:p>
            <a:pPr algn="ctr">
              <a:defRPr/>
            </a:pPr>
            <a:r>
              <a:rPr lang="pt-PT" kern="0" dirty="0">
                <a:solidFill>
                  <a:schemeClr val="bg1"/>
                </a:solidFill>
                <a:ea typeface="MS PGothic" pitchFamily="34" charset="-128"/>
                <a:cs typeface="Arial" charset="0"/>
              </a:rPr>
              <a:t>Sample</a:t>
            </a:r>
          </a:p>
          <a:p>
            <a:pPr algn="ctr">
              <a:defRPr/>
            </a:pPr>
            <a:r>
              <a:rPr lang="pt-PT" kern="0" dirty="0">
                <a:solidFill>
                  <a:schemeClr val="bg1"/>
                </a:solidFill>
                <a:ea typeface="MS PGothic" pitchFamily="34" charset="-128"/>
                <a:cs typeface="Arial" charset="0"/>
              </a:rPr>
              <a:t>Selection</a:t>
            </a:r>
          </a:p>
        </p:txBody>
      </p:sp>
      <p:sp>
        <p:nvSpPr>
          <p:cNvPr id="6" name="TextBox 5">
            <a:extLst>
              <a:ext uri="{FF2B5EF4-FFF2-40B4-BE49-F238E27FC236}">
                <a16:creationId xmlns:a16="http://schemas.microsoft.com/office/drawing/2014/main" id="{645EBC5F-2C65-F0BC-757F-31E26BBF3FB9}"/>
              </a:ext>
            </a:extLst>
          </p:cNvPr>
          <p:cNvSpPr txBox="1"/>
          <p:nvPr/>
        </p:nvSpPr>
        <p:spPr>
          <a:xfrm>
            <a:off x="5734821" y="2720959"/>
            <a:ext cx="1103312" cy="646112"/>
          </a:xfrm>
          <a:prstGeom prst="rect">
            <a:avLst/>
          </a:prstGeom>
          <a:solidFill>
            <a:srgbClr val="99CCFF">
              <a:lumMod val="50000"/>
            </a:srgbClr>
          </a:solidFill>
        </p:spPr>
        <p:txBody>
          <a:bodyPr wrap="none">
            <a:spAutoFit/>
          </a:bodyPr>
          <a:lstStyle/>
          <a:p>
            <a:pPr algn="ctr">
              <a:defRPr/>
            </a:pPr>
            <a:r>
              <a:rPr lang="pt-PT" kern="0" dirty="0">
                <a:solidFill>
                  <a:srgbClr val="FFFFFF"/>
                </a:solidFill>
                <a:ea typeface="MS PGothic" pitchFamily="34" charset="-128"/>
                <a:cs typeface="Arial" charset="0"/>
              </a:rPr>
              <a:t>Mutation</a:t>
            </a:r>
          </a:p>
          <a:p>
            <a:pPr algn="ctr">
              <a:defRPr/>
            </a:pPr>
            <a:r>
              <a:rPr lang="pt-PT" kern="0" dirty="0">
                <a:solidFill>
                  <a:srgbClr val="FFFFFF"/>
                </a:solidFill>
                <a:ea typeface="MS PGothic" pitchFamily="34" charset="-128"/>
                <a:cs typeface="Arial" charset="0"/>
              </a:rPr>
              <a:t>Screening</a:t>
            </a:r>
          </a:p>
        </p:txBody>
      </p:sp>
      <p:sp>
        <p:nvSpPr>
          <p:cNvPr id="7" name="TextBox 6">
            <a:extLst>
              <a:ext uri="{FF2B5EF4-FFF2-40B4-BE49-F238E27FC236}">
                <a16:creationId xmlns:a16="http://schemas.microsoft.com/office/drawing/2014/main" id="{A8018E1E-D302-5DF2-2B6D-F34AD981624A}"/>
              </a:ext>
            </a:extLst>
          </p:cNvPr>
          <p:cNvSpPr txBox="1"/>
          <p:nvPr/>
        </p:nvSpPr>
        <p:spPr>
          <a:xfrm>
            <a:off x="7473134" y="2720959"/>
            <a:ext cx="1135063" cy="646112"/>
          </a:xfrm>
          <a:prstGeom prst="rect">
            <a:avLst/>
          </a:prstGeom>
          <a:solidFill>
            <a:srgbClr val="99CCFF">
              <a:lumMod val="50000"/>
            </a:srgbClr>
          </a:solidFill>
        </p:spPr>
        <p:txBody>
          <a:bodyPr wrap="none">
            <a:spAutoFit/>
          </a:bodyPr>
          <a:lstStyle/>
          <a:p>
            <a:pPr algn="ctr">
              <a:defRPr/>
            </a:pPr>
            <a:r>
              <a:rPr lang="pt-PT" kern="0" dirty="0">
                <a:solidFill>
                  <a:srgbClr val="FFFFFF"/>
                </a:solidFill>
                <a:ea typeface="MS PGothic" pitchFamily="34" charset="-128"/>
                <a:cs typeface="Arial" charset="0"/>
              </a:rPr>
              <a:t>Molecular</a:t>
            </a:r>
          </a:p>
          <a:p>
            <a:pPr algn="ctr">
              <a:defRPr/>
            </a:pPr>
            <a:r>
              <a:rPr lang="pt-PT" kern="0" dirty="0">
                <a:solidFill>
                  <a:srgbClr val="FFFFFF"/>
                </a:solidFill>
                <a:ea typeface="MS PGothic" pitchFamily="34" charset="-128"/>
                <a:cs typeface="Arial" charset="0"/>
              </a:rPr>
              <a:t>report</a:t>
            </a:r>
          </a:p>
        </p:txBody>
      </p:sp>
      <p:sp>
        <p:nvSpPr>
          <p:cNvPr id="8" name="TextBox 7">
            <a:extLst>
              <a:ext uri="{FF2B5EF4-FFF2-40B4-BE49-F238E27FC236}">
                <a16:creationId xmlns:a16="http://schemas.microsoft.com/office/drawing/2014/main" id="{A7C38D19-AA3B-B0A5-D853-D0384DDE62DD}"/>
              </a:ext>
            </a:extLst>
          </p:cNvPr>
          <p:cNvSpPr txBox="1"/>
          <p:nvPr/>
        </p:nvSpPr>
        <p:spPr>
          <a:xfrm>
            <a:off x="9227321" y="2601897"/>
            <a:ext cx="1236662" cy="923925"/>
          </a:xfrm>
          <a:prstGeom prst="rect">
            <a:avLst/>
          </a:prstGeom>
          <a:solidFill>
            <a:srgbClr val="99CCFF">
              <a:lumMod val="50000"/>
            </a:srgbClr>
          </a:solidFill>
        </p:spPr>
        <p:txBody>
          <a:bodyPr wrap="none">
            <a:spAutoFit/>
          </a:bodyPr>
          <a:lstStyle/>
          <a:p>
            <a:pPr algn="ctr">
              <a:defRPr/>
            </a:pPr>
            <a:r>
              <a:rPr lang="pt-PT" kern="0" dirty="0">
                <a:solidFill>
                  <a:srgbClr val="FFFFFF"/>
                </a:solidFill>
                <a:ea typeface="MS PGothic" pitchFamily="34" charset="-128"/>
                <a:cs typeface="Arial" charset="0"/>
              </a:rPr>
              <a:t>Oncologist</a:t>
            </a:r>
          </a:p>
          <a:p>
            <a:pPr algn="ctr">
              <a:defRPr/>
            </a:pPr>
            <a:endParaRPr lang="pt-PT" kern="0" dirty="0">
              <a:solidFill>
                <a:srgbClr val="FFFFFF"/>
              </a:solidFill>
              <a:ea typeface="MS PGothic" pitchFamily="34" charset="-128"/>
              <a:cs typeface="Arial" charset="0"/>
            </a:endParaRPr>
          </a:p>
          <a:p>
            <a:pPr algn="ctr">
              <a:defRPr/>
            </a:pPr>
            <a:r>
              <a:rPr lang="pt-PT" kern="0" dirty="0">
                <a:solidFill>
                  <a:srgbClr val="FFFFFF"/>
                </a:solidFill>
                <a:ea typeface="MS PGothic" pitchFamily="34" charset="-128"/>
                <a:cs typeface="Arial" charset="0"/>
              </a:rPr>
              <a:t>Pathologist</a:t>
            </a:r>
          </a:p>
        </p:txBody>
      </p:sp>
      <p:cxnSp>
        <p:nvCxnSpPr>
          <p:cNvPr id="51209" name="Straight Arrow Connector 8">
            <a:extLst>
              <a:ext uri="{FF2B5EF4-FFF2-40B4-BE49-F238E27FC236}">
                <a16:creationId xmlns:a16="http://schemas.microsoft.com/office/drawing/2014/main" id="{EA6F2F1B-B31B-C33B-BD81-67D18747D790}"/>
              </a:ext>
            </a:extLst>
          </p:cNvPr>
          <p:cNvCxnSpPr>
            <a:cxnSpLocks noChangeShapeType="1"/>
            <a:stCxn id="4" idx="3"/>
            <a:endCxn id="5" idx="1"/>
          </p:cNvCxnSpPr>
          <p:nvPr/>
        </p:nvCxnSpPr>
        <p:spPr bwMode="auto">
          <a:xfrm flipV="1">
            <a:off x="3407546" y="3043221"/>
            <a:ext cx="641350" cy="20638"/>
          </a:xfrm>
          <a:prstGeom prst="straightConnector1">
            <a:avLst/>
          </a:prstGeom>
          <a:noFill/>
          <a:ln w="571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51210" name="Straight Arrow Connector 9">
            <a:extLst>
              <a:ext uri="{FF2B5EF4-FFF2-40B4-BE49-F238E27FC236}">
                <a16:creationId xmlns:a16="http://schemas.microsoft.com/office/drawing/2014/main" id="{B3E850AE-EAAC-D5E0-4B7E-988EEA8C19DF}"/>
              </a:ext>
            </a:extLst>
          </p:cNvPr>
          <p:cNvCxnSpPr>
            <a:cxnSpLocks noChangeShapeType="1"/>
          </p:cNvCxnSpPr>
          <p:nvPr/>
        </p:nvCxnSpPr>
        <p:spPr bwMode="auto">
          <a:xfrm>
            <a:off x="5150622" y="3062271"/>
            <a:ext cx="536575" cy="0"/>
          </a:xfrm>
          <a:prstGeom prst="straightConnector1">
            <a:avLst/>
          </a:prstGeom>
          <a:noFill/>
          <a:ln w="571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51211" name="Straight Arrow Connector 10">
            <a:extLst>
              <a:ext uri="{FF2B5EF4-FFF2-40B4-BE49-F238E27FC236}">
                <a16:creationId xmlns:a16="http://schemas.microsoft.com/office/drawing/2014/main" id="{816B836F-4F91-FBF6-12A0-365D5AB6A150}"/>
              </a:ext>
            </a:extLst>
          </p:cNvPr>
          <p:cNvCxnSpPr>
            <a:cxnSpLocks noChangeShapeType="1"/>
          </p:cNvCxnSpPr>
          <p:nvPr/>
        </p:nvCxnSpPr>
        <p:spPr bwMode="auto">
          <a:xfrm>
            <a:off x="6920684" y="3062271"/>
            <a:ext cx="536575" cy="0"/>
          </a:xfrm>
          <a:prstGeom prst="straightConnector1">
            <a:avLst/>
          </a:prstGeom>
          <a:noFill/>
          <a:ln w="571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51212" name="Straight Arrow Connector 11">
            <a:extLst>
              <a:ext uri="{FF2B5EF4-FFF2-40B4-BE49-F238E27FC236}">
                <a16:creationId xmlns:a16="http://schemas.microsoft.com/office/drawing/2014/main" id="{C74824B3-2EC9-8C26-49C0-DAB368365562}"/>
              </a:ext>
            </a:extLst>
          </p:cNvPr>
          <p:cNvCxnSpPr>
            <a:cxnSpLocks noChangeShapeType="1"/>
          </p:cNvCxnSpPr>
          <p:nvPr/>
        </p:nvCxnSpPr>
        <p:spPr bwMode="auto">
          <a:xfrm>
            <a:off x="8646297" y="3078146"/>
            <a:ext cx="536575" cy="0"/>
          </a:xfrm>
          <a:prstGeom prst="straightConnector1">
            <a:avLst/>
          </a:prstGeom>
          <a:noFill/>
          <a:ln w="5715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13" name="Rounded Rectangle 12">
            <a:extLst>
              <a:ext uri="{FF2B5EF4-FFF2-40B4-BE49-F238E27FC236}">
                <a16:creationId xmlns:a16="http://schemas.microsoft.com/office/drawing/2014/main" id="{EF97B03C-B80A-EF0A-A528-D2D2C44A18A0}"/>
              </a:ext>
            </a:extLst>
          </p:cNvPr>
          <p:cNvSpPr/>
          <p:nvPr/>
        </p:nvSpPr>
        <p:spPr>
          <a:xfrm>
            <a:off x="3856809" y="5022835"/>
            <a:ext cx="1858963" cy="1296987"/>
          </a:xfrm>
          <a:prstGeom prst="roundRect">
            <a:avLst/>
          </a:prstGeom>
          <a:solidFill>
            <a:srgbClr val="FFC000"/>
          </a:solidFill>
          <a:ln w="25400" cap="flat" cmpd="sng" algn="ctr">
            <a:noFill/>
            <a:prstDash val="solid"/>
          </a:ln>
          <a:effectLst/>
        </p:spPr>
        <p:txBody>
          <a:bodyPr anchor="ctr"/>
          <a:lstStyle/>
          <a:p>
            <a:pPr algn="ctr">
              <a:defRPr/>
            </a:pPr>
            <a:endParaRPr lang="pt-PT" kern="0">
              <a:solidFill>
                <a:srgbClr val="FFFFFF"/>
              </a:solidFill>
              <a:ea typeface="MS PGothic" pitchFamily="34" charset="-128"/>
              <a:cs typeface="Arial"/>
            </a:endParaRPr>
          </a:p>
        </p:txBody>
      </p:sp>
      <p:grpSp>
        <p:nvGrpSpPr>
          <p:cNvPr id="51214" name="Group 13">
            <a:extLst>
              <a:ext uri="{FF2B5EF4-FFF2-40B4-BE49-F238E27FC236}">
                <a16:creationId xmlns:a16="http://schemas.microsoft.com/office/drawing/2014/main" id="{5D1C0E84-F151-6D67-0FDF-280823A83B35}"/>
              </a:ext>
            </a:extLst>
          </p:cNvPr>
          <p:cNvGrpSpPr>
            <a:grpSpLocks/>
          </p:cNvGrpSpPr>
          <p:nvPr/>
        </p:nvGrpSpPr>
        <p:grpSpPr bwMode="auto">
          <a:xfrm>
            <a:off x="2197872" y="4014771"/>
            <a:ext cx="8256587" cy="2160588"/>
            <a:chOff x="358544" y="3429000"/>
            <a:chExt cx="8256152" cy="2160240"/>
          </a:xfrm>
        </p:grpSpPr>
        <p:sp>
          <p:nvSpPr>
            <p:cNvPr id="15" name="TextBox 14">
              <a:extLst>
                <a:ext uri="{FF2B5EF4-FFF2-40B4-BE49-F238E27FC236}">
                  <a16:creationId xmlns:a16="http://schemas.microsoft.com/office/drawing/2014/main" id="{579CA526-E251-474B-78E2-C648A09A3F75}"/>
                </a:ext>
              </a:extLst>
            </p:cNvPr>
            <p:cNvSpPr txBox="1"/>
            <p:nvPr/>
          </p:nvSpPr>
          <p:spPr>
            <a:xfrm>
              <a:off x="407753" y="4665464"/>
              <a:ext cx="1317556" cy="923776"/>
            </a:xfrm>
            <a:prstGeom prst="rect">
              <a:avLst/>
            </a:prstGeom>
            <a:solidFill>
              <a:srgbClr val="99CCFF">
                <a:lumMod val="50000"/>
              </a:srgbClr>
            </a:solidFill>
          </p:spPr>
          <p:txBody>
            <a:bodyPr wrap="none">
              <a:spAutoFit/>
            </a:bodyPr>
            <a:lstStyle/>
            <a:p>
              <a:pPr algn="ctr">
                <a:defRPr/>
              </a:pPr>
              <a:endParaRPr lang="pt-PT" kern="0" dirty="0">
                <a:solidFill>
                  <a:srgbClr val="FFFFFF"/>
                </a:solidFill>
                <a:ea typeface="MS PGothic" pitchFamily="34" charset="-128"/>
                <a:cs typeface="Arial" charset="0"/>
              </a:endParaRPr>
            </a:p>
            <a:p>
              <a:pPr algn="ctr">
                <a:defRPr/>
              </a:pPr>
              <a:r>
                <a:rPr lang="pt-PT" kern="0" dirty="0">
                  <a:solidFill>
                    <a:srgbClr val="FFFFFF"/>
                  </a:solidFill>
                  <a:ea typeface="MS PGothic" pitchFamily="34" charset="-128"/>
                  <a:cs typeface="Arial" charset="0"/>
                </a:rPr>
                <a:t>Registration</a:t>
              </a:r>
            </a:p>
            <a:p>
              <a:pPr algn="ctr">
                <a:defRPr/>
              </a:pPr>
              <a:endParaRPr lang="pt-PT" kern="0" dirty="0">
                <a:solidFill>
                  <a:srgbClr val="FFFFFF"/>
                </a:solidFill>
                <a:ea typeface="MS PGothic" pitchFamily="34" charset="-128"/>
                <a:cs typeface="Arial" charset="0"/>
              </a:endParaRPr>
            </a:p>
          </p:txBody>
        </p:sp>
        <p:sp>
          <p:nvSpPr>
            <p:cNvPr id="16" name="TextBox 15">
              <a:extLst>
                <a:ext uri="{FF2B5EF4-FFF2-40B4-BE49-F238E27FC236}">
                  <a16:creationId xmlns:a16="http://schemas.microsoft.com/office/drawing/2014/main" id="{C5A956AE-CBA8-9213-C502-415F8BBFAA37}"/>
                </a:ext>
              </a:extLst>
            </p:cNvPr>
            <p:cNvSpPr txBox="1"/>
            <p:nvPr/>
          </p:nvSpPr>
          <p:spPr>
            <a:xfrm>
              <a:off x="2173257" y="4741044"/>
              <a:ext cx="1547136" cy="646227"/>
            </a:xfrm>
            <a:prstGeom prst="rect">
              <a:avLst/>
            </a:prstGeom>
            <a:solidFill>
              <a:srgbClr val="99CCFF">
                <a:lumMod val="50000"/>
              </a:srgbClr>
            </a:solidFill>
          </p:spPr>
          <p:txBody>
            <a:bodyPr wrap="none">
              <a:spAutoFit/>
            </a:bodyPr>
            <a:lstStyle/>
            <a:p>
              <a:pPr algn="ctr">
                <a:defRPr/>
              </a:pPr>
              <a:r>
                <a:rPr lang="pt-PT" kern="0" dirty="0" err="1">
                  <a:solidFill>
                    <a:srgbClr val="FFC000"/>
                  </a:solidFill>
                  <a:ea typeface="MS PGothic" pitchFamily="34" charset="-128"/>
                  <a:cs typeface="Arial" charset="0"/>
                </a:rPr>
                <a:t>Morphological</a:t>
              </a:r>
              <a:endParaRPr lang="pt-PT" kern="0" dirty="0">
                <a:solidFill>
                  <a:srgbClr val="FFC000"/>
                </a:solidFill>
                <a:ea typeface="MS PGothic" pitchFamily="34" charset="-128"/>
                <a:cs typeface="Arial" charset="0"/>
              </a:endParaRPr>
            </a:p>
            <a:p>
              <a:pPr algn="ctr">
                <a:defRPr/>
              </a:pPr>
              <a:r>
                <a:rPr lang="pt-PT" kern="0" dirty="0" err="1">
                  <a:solidFill>
                    <a:srgbClr val="FFC000"/>
                  </a:solidFill>
                  <a:ea typeface="MS PGothic" pitchFamily="34" charset="-128"/>
                  <a:cs typeface="Arial" charset="0"/>
                </a:rPr>
                <a:t>Control</a:t>
              </a:r>
              <a:endParaRPr lang="pt-PT" kern="0" dirty="0">
                <a:solidFill>
                  <a:srgbClr val="FFC000"/>
                </a:solidFill>
                <a:ea typeface="MS PGothic" pitchFamily="34" charset="-128"/>
                <a:cs typeface="Arial" charset="0"/>
              </a:endParaRPr>
            </a:p>
          </p:txBody>
        </p:sp>
        <p:sp>
          <p:nvSpPr>
            <p:cNvPr id="17" name="TextBox 16">
              <a:extLst>
                <a:ext uri="{FF2B5EF4-FFF2-40B4-BE49-F238E27FC236}">
                  <a16:creationId xmlns:a16="http://schemas.microsoft.com/office/drawing/2014/main" id="{DEF2D2C1-4A76-6E03-51DB-FBC7FB8FF76F}"/>
                </a:ext>
              </a:extLst>
            </p:cNvPr>
            <p:cNvSpPr txBox="1"/>
            <p:nvPr/>
          </p:nvSpPr>
          <p:spPr>
            <a:xfrm>
              <a:off x="4211203" y="4665464"/>
              <a:ext cx="1135003" cy="923776"/>
            </a:xfrm>
            <a:prstGeom prst="rect">
              <a:avLst/>
            </a:prstGeom>
            <a:solidFill>
              <a:srgbClr val="99CCFF">
                <a:lumMod val="50000"/>
              </a:srgbClr>
            </a:solidFill>
          </p:spPr>
          <p:txBody>
            <a:bodyPr wrap="none">
              <a:spAutoFit/>
            </a:bodyPr>
            <a:lstStyle/>
            <a:p>
              <a:pPr algn="ctr">
                <a:defRPr/>
              </a:pPr>
              <a:r>
                <a:rPr lang="pt-PT" kern="0" dirty="0">
                  <a:solidFill>
                    <a:srgbClr val="FFFFFF"/>
                  </a:solidFill>
                  <a:ea typeface="MS PGothic" pitchFamily="34" charset="-128"/>
                  <a:cs typeface="Arial" charset="0"/>
                </a:rPr>
                <a:t>DNA</a:t>
              </a:r>
            </a:p>
            <a:p>
              <a:pPr algn="ctr">
                <a:defRPr/>
              </a:pPr>
              <a:r>
                <a:rPr lang="pt-PT" kern="0" dirty="0">
                  <a:solidFill>
                    <a:srgbClr val="FFFFFF"/>
                  </a:solidFill>
                  <a:ea typeface="MS PGothic" pitchFamily="34" charset="-128"/>
                  <a:cs typeface="Arial" charset="0"/>
                </a:rPr>
                <a:t>Extraction</a:t>
              </a:r>
            </a:p>
            <a:p>
              <a:pPr algn="ctr">
                <a:defRPr/>
              </a:pPr>
              <a:endParaRPr lang="pt-PT" kern="0" dirty="0">
                <a:solidFill>
                  <a:srgbClr val="FFFFFF"/>
                </a:solidFill>
                <a:ea typeface="MS PGothic" pitchFamily="34" charset="-128"/>
                <a:cs typeface="Arial" charset="0"/>
              </a:endParaRPr>
            </a:p>
          </p:txBody>
        </p:sp>
        <p:sp>
          <p:nvSpPr>
            <p:cNvPr id="18" name="TextBox 17">
              <a:extLst>
                <a:ext uri="{FF2B5EF4-FFF2-40B4-BE49-F238E27FC236}">
                  <a16:creationId xmlns:a16="http://schemas.microsoft.com/office/drawing/2014/main" id="{8C5F5214-4A26-EEC2-C24E-26E2CC2B8A86}"/>
                </a:ext>
              </a:extLst>
            </p:cNvPr>
            <p:cNvSpPr txBox="1"/>
            <p:nvPr/>
          </p:nvSpPr>
          <p:spPr>
            <a:xfrm>
              <a:off x="5941487" y="4665464"/>
              <a:ext cx="939750" cy="923776"/>
            </a:xfrm>
            <a:prstGeom prst="rect">
              <a:avLst/>
            </a:prstGeom>
            <a:solidFill>
              <a:srgbClr val="99CCFF">
                <a:lumMod val="50000"/>
              </a:srgbClr>
            </a:solidFill>
          </p:spPr>
          <p:txBody>
            <a:bodyPr wrap="none">
              <a:spAutoFit/>
            </a:bodyPr>
            <a:lstStyle/>
            <a:p>
              <a:pPr algn="ctr">
                <a:defRPr/>
              </a:pPr>
              <a:r>
                <a:rPr lang="pt-PT" kern="0" dirty="0">
                  <a:solidFill>
                    <a:srgbClr val="FFFFFF"/>
                  </a:solidFill>
                  <a:ea typeface="MS PGothic" pitchFamily="34" charset="-128"/>
                  <a:cs typeface="Arial" charset="0"/>
                </a:rPr>
                <a:t>DNA</a:t>
              </a:r>
            </a:p>
            <a:p>
              <a:pPr algn="ctr">
                <a:defRPr/>
              </a:pPr>
              <a:r>
                <a:rPr lang="pt-PT" kern="0" dirty="0">
                  <a:solidFill>
                    <a:srgbClr val="FFFFFF"/>
                  </a:solidFill>
                  <a:ea typeface="MS PGothic" pitchFamily="34" charset="-128"/>
                  <a:cs typeface="Arial" charset="0"/>
                </a:rPr>
                <a:t>Analysis</a:t>
              </a:r>
            </a:p>
            <a:p>
              <a:pPr algn="ctr">
                <a:defRPr/>
              </a:pPr>
              <a:endParaRPr lang="pt-PT" kern="0" dirty="0">
                <a:solidFill>
                  <a:srgbClr val="FFFFFF"/>
                </a:solidFill>
                <a:ea typeface="MS PGothic" pitchFamily="34" charset="-128"/>
                <a:cs typeface="Arial" charset="0"/>
              </a:endParaRPr>
            </a:p>
          </p:txBody>
        </p:sp>
        <p:sp>
          <p:nvSpPr>
            <p:cNvPr id="19" name="TextBox 18">
              <a:extLst>
                <a:ext uri="{FF2B5EF4-FFF2-40B4-BE49-F238E27FC236}">
                  <a16:creationId xmlns:a16="http://schemas.microsoft.com/office/drawing/2014/main" id="{DC5F3974-2D69-D17A-5003-CC6EF42CE4EC}"/>
                </a:ext>
              </a:extLst>
            </p:cNvPr>
            <p:cNvSpPr txBox="1"/>
            <p:nvPr/>
          </p:nvSpPr>
          <p:spPr>
            <a:xfrm>
              <a:off x="7474931" y="4665464"/>
              <a:ext cx="1135003" cy="923776"/>
            </a:xfrm>
            <a:prstGeom prst="rect">
              <a:avLst/>
            </a:prstGeom>
            <a:solidFill>
              <a:srgbClr val="99CCFF">
                <a:lumMod val="50000"/>
              </a:srgbClr>
            </a:solidFill>
          </p:spPr>
          <p:txBody>
            <a:bodyPr wrap="none">
              <a:spAutoFit/>
            </a:bodyPr>
            <a:lstStyle/>
            <a:p>
              <a:pPr algn="ctr">
                <a:defRPr/>
              </a:pPr>
              <a:r>
                <a:rPr lang="pt-PT" kern="0" dirty="0">
                  <a:solidFill>
                    <a:srgbClr val="FFFFFF"/>
                  </a:solidFill>
                  <a:ea typeface="MS PGothic" pitchFamily="34" charset="-128"/>
                  <a:cs typeface="Arial" charset="0"/>
                </a:rPr>
                <a:t>Molecular</a:t>
              </a:r>
            </a:p>
            <a:p>
              <a:pPr algn="ctr">
                <a:defRPr/>
              </a:pPr>
              <a:r>
                <a:rPr lang="pt-PT" kern="0" dirty="0">
                  <a:solidFill>
                    <a:srgbClr val="FFFFFF"/>
                  </a:solidFill>
                  <a:ea typeface="MS PGothic" pitchFamily="34" charset="-128"/>
                  <a:cs typeface="Arial" charset="0"/>
                </a:rPr>
                <a:t>Pathology</a:t>
              </a:r>
            </a:p>
            <a:p>
              <a:pPr algn="ctr">
                <a:defRPr/>
              </a:pPr>
              <a:r>
                <a:rPr lang="pt-PT" kern="0" dirty="0">
                  <a:solidFill>
                    <a:srgbClr val="FFFFFF"/>
                  </a:solidFill>
                  <a:ea typeface="MS PGothic" pitchFamily="34" charset="-128"/>
                  <a:cs typeface="Arial" charset="0"/>
                </a:rPr>
                <a:t>report</a:t>
              </a:r>
            </a:p>
          </p:txBody>
        </p:sp>
        <p:cxnSp>
          <p:nvCxnSpPr>
            <p:cNvPr id="51220" name="Straight Arrow Connector 19">
              <a:extLst>
                <a:ext uri="{FF2B5EF4-FFF2-40B4-BE49-F238E27FC236}">
                  <a16:creationId xmlns:a16="http://schemas.microsoft.com/office/drawing/2014/main" id="{29CFADEF-887E-8FE3-B243-28FEFE57176F}"/>
                </a:ext>
              </a:extLst>
            </p:cNvPr>
            <p:cNvCxnSpPr>
              <a:cxnSpLocks noChangeShapeType="1"/>
              <a:stCxn id="15" idx="3"/>
              <a:endCxn id="16" idx="1"/>
            </p:cNvCxnSpPr>
            <p:nvPr/>
          </p:nvCxnSpPr>
          <p:spPr bwMode="auto">
            <a:xfrm flipV="1">
              <a:off x="1725309" y="5064158"/>
              <a:ext cx="447948" cy="63195"/>
            </a:xfrm>
            <a:prstGeom prst="straightConnector1">
              <a:avLst/>
            </a:prstGeom>
            <a:noFill/>
            <a:ln w="571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51221" name="Straight Arrow Connector 20">
              <a:extLst>
                <a:ext uri="{FF2B5EF4-FFF2-40B4-BE49-F238E27FC236}">
                  <a16:creationId xmlns:a16="http://schemas.microsoft.com/office/drawing/2014/main" id="{FACF3ACB-C169-0DA7-E84B-270154F04AFC}"/>
                </a:ext>
              </a:extLst>
            </p:cNvPr>
            <p:cNvCxnSpPr>
              <a:cxnSpLocks noChangeShapeType="1"/>
            </p:cNvCxnSpPr>
            <p:nvPr/>
          </p:nvCxnSpPr>
          <p:spPr bwMode="auto">
            <a:xfrm>
              <a:off x="3675120" y="5125668"/>
              <a:ext cx="536840" cy="0"/>
            </a:xfrm>
            <a:prstGeom prst="straightConnector1">
              <a:avLst/>
            </a:prstGeom>
            <a:noFill/>
            <a:ln w="571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51222" name="Straight Arrow Connector 21">
              <a:extLst>
                <a:ext uri="{FF2B5EF4-FFF2-40B4-BE49-F238E27FC236}">
                  <a16:creationId xmlns:a16="http://schemas.microsoft.com/office/drawing/2014/main" id="{9CF3E949-142D-CEA4-99EB-41C919601CCA}"/>
                </a:ext>
              </a:extLst>
            </p:cNvPr>
            <p:cNvCxnSpPr>
              <a:cxnSpLocks noChangeShapeType="1"/>
            </p:cNvCxnSpPr>
            <p:nvPr/>
          </p:nvCxnSpPr>
          <p:spPr bwMode="auto">
            <a:xfrm>
              <a:off x="5386041" y="5117221"/>
              <a:ext cx="536840" cy="0"/>
            </a:xfrm>
            <a:prstGeom prst="straightConnector1">
              <a:avLst/>
            </a:prstGeom>
            <a:noFill/>
            <a:ln w="571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51223" name="Straight Arrow Connector 22">
              <a:extLst>
                <a:ext uri="{FF2B5EF4-FFF2-40B4-BE49-F238E27FC236}">
                  <a16:creationId xmlns:a16="http://schemas.microsoft.com/office/drawing/2014/main" id="{CE1EA879-FC30-7FE5-1713-99CC76FCA55F}"/>
                </a:ext>
              </a:extLst>
            </p:cNvPr>
            <p:cNvCxnSpPr>
              <a:cxnSpLocks noChangeShapeType="1"/>
            </p:cNvCxnSpPr>
            <p:nvPr/>
          </p:nvCxnSpPr>
          <p:spPr bwMode="auto">
            <a:xfrm>
              <a:off x="6915480" y="5142256"/>
              <a:ext cx="536840" cy="0"/>
            </a:xfrm>
            <a:prstGeom prst="straightConnector1">
              <a:avLst/>
            </a:prstGeom>
            <a:noFill/>
            <a:ln w="571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51224" name="Straight Connector 23">
              <a:extLst>
                <a:ext uri="{FF2B5EF4-FFF2-40B4-BE49-F238E27FC236}">
                  <a16:creationId xmlns:a16="http://schemas.microsoft.com/office/drawing/2014/main" id="{765CF4E4-74FC-610C-5BAD-B774145415AE}"/>
                </a:ext>
              </a:extLst>
            </p:cNvPr>
            <p:cNvCxnSpPr>
              <a:cxnSpLocks noChangeShapeType="1"/>
            </p:cNvCxnSpPr>
            <p:nvPr/>
          </p:nvCxnSpPr>
          <p:spPr bwMode="auto">
            <a:xfrm flipH="1">
              <a:off x="358544" y="3429000"/>
              <a:ext cx="1668160" cy="1236910"/>
            </a:xfrm>
            <a:prstGeom prst="line">
              <a:avLst/>
            </a:prstGeom>
            <a:noFill/>
            <a:ln w="38100" algn="ctr">
              <a:solidFill>
                <a:schemeClr val="tx1"/>
              </a:solidFill>
              <a:round/>
              <a:headEnd/>
              <a:tailEnd/>
            </a:ln>
            <a:extLst>
              <a:ext uri="{909E8E84-426E-40DD-AFC4-6F175D3DCCD1}">
                <a14:hiddenFill xmlns:a14="http://schemas.microsoft.com/office/drawing/2010/main">
                  <a:noFill/>
                </a14:hiddenFill>
              </a:ext>
            </a:extLst>
          </p:spPr>
        </p:cxnSp>
        <p:cxnSp>
          <p:nvCxnSpPr>
            <p:cNvPr id="51225" name="Straight Connector 24">
              <a:extLst>
                <a:ext uri="{FF2B5EF4-FFF2-40B4-BE49-F238E27FC236}">
                  <a16:creationId xmlns:a16="http://schemas.microsoft.com/office/drawing/2014/main" id="{96208E48-F4BE-A3EE-5D61-C83AD8BF8B48}"/>
                </a:ext>
              </a:extLst>
            </p:cNvPr>
            <p:cNvCxnSpPr>
              <a:cxnSpLocks noChangeShapeType="1"/>
            </p:cNvCxnSpPr>
            <p:nvPr/>
          </p:nvCxnSpPr>
          <p:spPr bwMode="auto">
            <a:xfrm>
              <a:off x="7020272" y="3429000"/>
              <a:ext cx="1594424" cy="1164902"/>
            </a:xfrm>
            <a:prstGeom prst="line">
              <a:avLst/>
            </a:prstGeom>
            <a:noFill/>
            <a:ln w="38100" algn="ctr">
              <a:solidFill>
                <a:schemeClr val="tx1"/>
              </a:solidFill>
              <a:round/>
              <a:headEnd/>
              <a:tailEnd/>
            </a:ln>
            <a:extLst>
              <a:ext uri="{909E8E84-426E-40DD-AFC4-6F175D3DCCD1}">
                <a14:hiddenFill xmlns:a14="http://schemas.microsoft.com/office/drawing/2010/main">
                  <a:noFill/>
                </a14:hiddenFill>
              </a:ext>
            </a:extLst>
          </p:spPr>
        </p:cxnSp>
      </p:grpSp>
      <p:sp>
        <p:nvSpPr>
          <p:cNvPr id="9" name="Título 8">
            <a:extLst>
              <a:ext uri="{FF2B5EF4-FFF2-40B4-BE49-F238E27FC236}">
                <a16:creationId xmlns:a16="http://schemas.microsoft.com/office/drawing/2014/main" id="{FAB2125B-C606-4E2C-9F37-F87E78D11823}"/>
              </a:ext>
            </a:extLst>
          </p:cNvPr>
          <p:cNvSpPr>
            <a:spLocks noGrp="1"/>
          </p:cNvSpPr>
          <p:nvPr>
            <p:ph type="ctrTitle"/>
          </p:nvPr>
        </p:nvSpPr>
        <p:spPr>
          <a:xfrm>
            <a:off x="168892" y="108512"/>
            <a:ext cx="7777317" cy="1490084"/>
          </a:xfrm>
        </p:spPr>
        <p:txBody>
          <a:bodyPr/>
          <a:lstStyle/>
          <a:p>
            <a:r>
              <a:rPr lang="pt-PT" dirty="0"/>
              <a:t>MUTATION STATUS TESTING WORKFLOW</a:t>
            </a:r>
            <a:br>
              <a:rPr lang="pt-PT" dirty="0"/>
            </a:br>
            <a:endParaRPr lang="pt-PT" dirty="0"/>
          </a:p>
        </p:txBody>
      </p:sp>
    </p:spTree>
    <p:extLst>
      <p:ext uri="{BB962C8B-B14F-4D97-AF65-F5344CB8AC3E}">
        <p14:creationId xmlns:p14="http://schemas.microsoft.com/office/powerpoint/2010/main" val="19925161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2283" y="210114"/>
            <a:ext cx="7777317" cy="1557725"/>
          </a:xfrm>
        </p:spPr>
        <p:txBody>
          <a:bodyPr>
            <a:noAutofit/>
          </a:bodyPr>
          <a:lstStyle/>
          <a:p>
            <a:pPr algn="ctr"/>
            <a:r>
              <a:rPr lang="pt-PT" dirty="0"/>
              <a:t>Mutation frequency and morphological control</a:t>
            </a:r>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11131675"/>
              </p:ext>
            </p:extLst>
          </p:nvPr>
        </p:nvGraphicFramePr>
        <p:xfrm>
          <a:off x="0" y="2282825"/>
          <a:ext cx="8229600" cy="1112520"/>
        </p:xfrm>
        <a:graphic>
          <a:graphicData uri="http://schemas.openxmlformats.org/drawingml/2006/table">
            <a:tbl>
              <a:tblPr firstRow="1" bandRow="1">
                <a:tableStyleId>{5C22544A-7EE6-4342-B048-85BDC9FD1C3A}</a:tableStyleId>
              </a:tblPr>
              <a:tblGrid>
                <a:gridCol w="2602632">
                  <a:extLst>
                    <a:ext uri="{9D8B030D-6E8A-4147-A177-3AD203B41FA5}">
                      <a16:colId xmlns:a16="http://schemas.microsoft.com/office/drawing/2014/main" val="20000"/>
                    </a:ext>
                  </a:extLst>
                </a:gridCol>
                <a:gridCol w="2160240">
                  <a:extLst>
                    <a:ext uri="{9D8B030D-6E8A-4147-A177-3AD203B41FA5}">
                      <a16:colId xmlns:a16="http://schemas.microsoft.com/office/drawing/2014/main" val="20001"/>
                    </a:ext>
                  </a:extLst>
                </a:gridCol>
                <a:gridCol w="1872208">
                  <a:extLst>
                    <a:ext uri="{9D8B030D-6E8A-4147-A177-3AD203B41FA5}">
                      <a16:colId xmlns:a16="http://schemas.microsoft.com/office/drawing/2014/main" val="20002"/>
                    </a:ext>
                  </a:extLst>
                </a:gridCol>
                <a:gridCol w="1594520">
                  <a:extLst>
                    <a:ext uri="{9D8B030D-6E8A-4147-A177-3AD203B41FA5}">
                      <a16:colId xmlns:a16="http://schemas.microsoft.com/office/drawing/2014/main" val="20003"/>
                    </a:ext>
                  </a:extLst>
                </a:gridCol>
              </a:tblGrid>
              <a:tr h="370840">
                <a:tc>
                  <a:txBody>
                    <a:bodyPr/>
                    <a:lstStyle/>
                    <a:p>
                      <a:endParaRPr lang="pt-PT" dirty="0"/>
                    </a:p>
                  </a:txBody>
                  <a:tcPr/>
                </a:tc>
                <a:tc>
                  <a:txBody>
                    <a:bodyPr/>
                    <a:lstStyle/>
                    <a:p>
                      <a:pPr algn="ctr"/>
                      <a:r>
                        <a:rPr lang="pt-PT"/>
                        <a:t>Mut</a:t>
                      </a:r>
                    </a:p>
                  </a:txBody>
                  <a:tcPr/>
                </a:tc>
                <a:tc>
                  <a:txBody>
                    <a:bodyPr/>
                    <a:lstStyle/>
                    <a:p>
                      <a:pPr algn="ctr"/>
                      <a:r>
                        <a:rPr lang="pt-PT" dirty="0" err="1"/>
                        <a:t>Wild-type</a:t>
                      </a:r>
                      <a:endParaRPr lang="pt-PT" dirty="0"/>
                    </a:p>
                  </a:txBody>
                  <a:tcPr/>
                </a:tc>
                <a:tc>
                  <a:txBody>
                    <a:bodyPr/>
                    <a:lstStyle/>
                    <a:p>
                      <a:pPr algn="ctr"/>
                      <a:r>
                        <a:rPr lang="pt-PT"/>
                        <a:t>Total</a:t>
                      </a:r>
                    </a:p>
                  </a:txBody>
                  <a:tcPr/>
                </a:tc>
                <a:extLst>
                  <a:ext uri="{0D108BD9-81ED-4DB2-BD59-A6C34878D82A}">
                    <a16:rowId xmlns:a16="http://schemas.microsoft.com/office/drawing/2014/main" val="10000"/>
                  </a:ext>
                </a:extLst>
              </a:tr>
              <a:tr h="370840">
                <a:tc>
                  <a:txBody>
                    <a:bodyPr/>
                    <a:lstStyle/>
                    <a:p>
                      <a:r>
                        <a:rPr lang="pt-PT" dirty="0"/>
                        <a:t>Without control</a:t>
                      </a:r>
                    </a:p>
                  </a:txBody>
                  <a:tcPr/>
                </a:tc>
                <a:tc>
                  <a:txBody>
                    <a:bodyPr/>
                    <a:lstStyle/>
                    <a:p>
                      <a:pPr algn="ctr"/>
                      <a:r>
                        <a:rPr lang="pt-PT"/>
                        <a:t>463 (38%)</a:t>
                      </a:r>
                    </a:p>
                  </a:txBody>
                  <a:tcPr/>
                </a:tc>
                <a:tc>
                  <a:txBody>
                    <a:bodyPr/>
                    <a:lstStyle/>
                    <a:p>
                      <a:pPr algn="ctr"/>
                      <a:r>
                        <a:rPr lang="pt-PT"/>
                        <a:t>763 (62%)</a:t>
                      </a:r>
                    </a:p>
                  </a:txBody>
                  <a:tcPr/>
                </a:tc>
                <a:tc>
                  <a:txBody>
                    <a:bodyPr/>
                    <a:lstStyle/>
                    <a:p>
                      <a:pPr algn="ctr"/>
                      <a:r>
                        <a:rPr lang="pt-PT"/>
                        <a:t>1226</a:t>
                      </a:r>
                    </a:p>
                  </a:txBody>
                  <a:tcPr/>
                </a:tc>
                <a:extLst>
                  <a:ext uri="{0D108BD9-81ED-4DB2-BD59-A6C34878D82A}">
                    <a16:rowId xmlns:a16="http://schemas.microsoft.com/office/drawing/2014/main" val="10001"/>
                  </a:ext>
                </a:extLst>
              </a:tr>
              <a:tr h="370840">
                <a:tc>
                  <a:txBody>
                    <a:bodyPr/>
                    <a:lstStyle/>
                    <a:p>
                      <a:r>
                        <a:rPr lang="pt-PT" dirty="0"/>
                        <a:t>With control</a:t>
                      </a:r>
                    </a:p>
                  </a:txBody>
                  <a:tcPr/>
                </a:tc>
                <a:tc>
                  <a:txBody>
                    <a:bodyPr/>
                    <a:lstStyle/>
                    <a:p>
                      <a:pPr algn="ctr"/>
                      <a:r>
                        <a:rPr lang="pt-PT" dirty="0"/>
                        <a:t>309 (43%)</a:t>
                      </a:r>
                    </a:p>
                  </a:txBody>
                  <a:tcPr/>
                </a:tc>
                <a:tc>
                  <a:txBody>
                    <a:bodyPr/>
                    <a:lstStyle/>
                    <a:p>
                      <a:pPr algn="ctr"/>
                      <a:r>
                        <a:rPr lang="pt-PT"/>
                        <a:t>408 (57%)</a:t>
                      </a:r>
                    </a:p>
                  </a:txBody>
                  <a:tcPr/>
                </a:tc>
                <a:tc>
                  <a:txBody>
                    <a:bodyPr/>
                    <a:lstStyle/>
                    <a:p>
                      <a:pPr algn="ctr"/>
                      <a:r>
                        <a:rPr lang="pt-PT" dirty="0"/>
                        <a:t>717</a:t>
                      </a:r>
                    </a:p>
                  </a:txBody>
                  <a:tcPr/>
                </a:tc>
                <a:extLst>
                  <a:ext uri="{0D108BD9-81ED-4DB2-BD59-A6C34878D82A}">
                    <a16:rowId xmlns:a16="http://schemas.microsoft.com/office/drawing/2014/main" val="10002"/>
                  </a:ext>
                </a:extLst>
              </a:tr>
            </a:tbl>
          </a:graphicData>
        </a:graphic>
      </p:graphicFrame>
      <p:sp>
        <p:nvSpPr>
          <p:cNvPr id="5" name="TextBox 4"/>
          <p:cNvSpPr txBox="1"/>
          <p:nvPr/>
        </p:nvSpPr>
        <p:spPr>
          <a:xfrm>
            <a:off x="9304229" y="3412028"/>
            <a:ext cx="756938" cy="338554"/>
          </a:xfrm>
          <a:prstGeom prst="rect">
            <a:avLst/>
          </a:prstGeom>
          <a:noFill/>
        </p:spPr>
        <p:txBody>
          <a:bodyPr wrap="none" rtlCol="0">
            <a:spAutoFit/>
          </a:bodyPr>
          <a:lstStyle/>
          <a:p>
            <a:r>
              <a:rPr lang="pt-PT" sz="1600" dirty="0"/>
              <a:t>P&lt;0,05</a:t>
            </a:r>
          </a:p>
        </p:txBody>
      </p:sp>
      <p:graphicFrame>
        <p:nvGraphicFramePr>
          <p:cNvPr id="6" name="Content Placeholder 3"/>
          <p:cNvGraphicFramePr>
            <a:graphicFrameLocks/>
          </p:cNvGraphicFramePr>
          <p:nvPr/>
        </p:nvGraphicFramePr>
        <p:xfrm>
          <a:off x="1831567" y="4179702"/>
          <a:ext cx="8229600" cy="1112520"/>
        </p:xfrm>
        <a:graphic>
          <a:graphicData uri="http://schemas.openxmlformats.org/drawingml/2006/table">
            <a:tbl>
              <a:tblPr firstRow="1" bandRow="1">
                <a:tableStyleId>{5C22544A-7EE6-4342-B048-85BDC9FD1C3A}</a:tableStyleId>
              </a:tblPr>
              <a:tblGrid>
                <a:gridCol w="2057400">
                  <a:extLst>
                    <a:ext uri="{9D8B030D-6E8A-4147-A177-3AD203B41FA5}">
                      <a16:colId xmlns:a16="http://schemas.microsoft.com/office/drawing/2014/main" val="20000"/>
                    </a:ext>
                  </a:extLst>
                </a:gridCol>
                <a:gridCol w="2057400">
                  <a:extLst>
                    <a:ext uri="{9D8B030D-6E8A-4147-A177-3AD203B41FA5}">
                      <a16:colId xmlns:a16="http://schemas.microsoft.com/office/drawing/2014/main" val="20001"/>
                    </a:ext>
                  </a:extLst>
                </a:gridCol>
                <a:gridCol w="2057400">
                  <a:extLst>
                    <a:ext uri="{9D8B030D-6E8A-4147-A177-3AD203B41FA5}">
                      <a16:colId xmlns:a16="http://schemas.microsoft.com/office/drawing/2014/main" val="20002"/>
                    </a:ext>
                  </a:extLst>
                </a:gridCol>
                <a:gridCol w="2057400">
                  <a:extLst>
                    <a:ext uri="{9D8B030D-6E8A-4147-A177-3AD203B41FA5}">
                      <a16:colId xmlns:a16="http://schemas.microsoft.com/office/drawing/2014/main" val="20003"/>
                    </a:ext>
                  </a:extLst>
                </a:gridCol>
              </a:tblGrid>
              <a:tr h="370840">
                <a:tc>
                  <a:txBody>
                    <a:bodyPr/>
                    <a:lstStyle/>
                    <a:p>
                      <a:endParaRPr lang="pt-PT" dirty="0"/>
                    </a:p>
                  </a:txBody>
                  <a:tcPr/>
                </a:tc>
                <a:tc>
                  <a:txBody>
                    <a:bodyPr/>
                    <a:lstStyle/>
                    <a:p>
                      <a:pPr algn="ctr"/>
                      <a:r>
                        <a:rPr lang="pt-PT"/>
                        <a:t>Mut</a:t>
                      </a:r>
                    </a:p>
                  </a:txBody>
                  <a:tcPr/>
                </a:tc>
                <a:tc>
                  <a:txBody>
                    <a:bodyPr/>
                    <a:lstStyle/>
                    <a:p>
                      <a:pPr algn="ctr"/>
                      <a:r>
                        <a:rPr lang="pt-PT"/>
                        <a:t>Wild-type</a:t>
                      </a:r>
                    </a:p>
                  </a:txBody>
                  <a:tcPr/>
                </a:tc>
                <a:tc>
                  <a:txBody>
                    <a:bodyPr/>
                    <a:lstStyle/>
                    <a:p>
                      <a:pPr algn="ctr"/>
                      <a:r>
                        <a:rPr lang="pt-PT"/>
                        <a:t>Total</a:t>
                      </a:r>
                    </a:p>
                  </a:txBody>
                  <a:tcPr/>
                </a:tc>
                <a:extLst>
                  <a:ext uri="{0D108BD9-81ED-4DB2-BD59-A6C34878D82A}">
                    <a16:rowId xmlns:a16="http://schemas.microsoft.com/office/drawing/2014/main" val="10000"/>
                  </a:ext>
                </a:extLst>
              </a:tr>
              <a:tr h="370840">
                <a:tc>
                  <a:txBody>
                    <a:bodyPr/>
                    <a:lstStyle/>
                    <a:p>
                      <a:r>
                        <a:rPr lang="pt-PT" dirty="0"/>
                        <a:t>&lt;20% tumour cells</a:t>
                      </a:r>
                    </a:p>
                  </a:txBody>
                  <a:tcPr/>
                </a:tc>
                <a:tc>
                  <a:txBody>
                    <a:bodyPr/>
                    <a:lstStyle/>
                    <a:p>
                      <a:pPr algn="ctr"/>
                      <a:r>
                        <a:rPr lang="pt-PT"/>
                        <a:t>7 (26%)</a:t>
                      </a:r>
                    </a:p>
                  </a:txBody>
                  <a:tcPr/>
                </a:tc>
                <a:tc>
                  <a:txBody>
                    <a:bodyPr/>
                    <a:lstStyle/>
                    <a:p>
                      <a:pPr algn="ctr"/>
                      <a:r>
                        <a:rPr lang="pt-PT" dirty="0"/>
                        <a:t>20 (74%)</a:t>
                      </a:r>
                    </a:p>
                  </a:txBody>
                  <a:tcPr/>
                </a:tc>
                <a:tc>
                  <a:txBody>
                    <a:bodyPr/>
                    <a:lstStyle/>
                    <a:p>
                      <a:pPr algn="ctr"/>
                      <a:r>
                        <a:rPr lang="pt-PT"/>
                        <a:t>27 (4%)</a:t>
                      </a:r>
                    </a:p>
                  </a:txBody>
                  <a:tcPr/>
                </a:tc>
                <a:extLst>
                  <a:ext uri="{0D108BD9-81ED-4DB2-BD59-A6C34878D82A}">
                    <a16:rowId xmlns:a16="http://schemas.microsoft.com/office/drawing/2014/main" val="10001"/>
                  </a:ext>
                </a:extLst>
              </a:tr>
              <a:tr h="370840">
                <a:tc>
                  <a:txBody>
                    <a:bodyPr/>
                    <a:lstStyle/>
                    <a:p>
                      <a:r>
                        <a:rPr lang="pt-PT" dirty="0"/>
                        <a:t>&gt;20% tumour cells</a:t>
                      </a:r>
                    </a:p>
                  </a:txBody>
                  <a:tcPr/>
                </a:tc>
                <a:tc>
                  <a:txBody>
                    <a:bodyPr/>
                    <a:lstStyle/>
                    <a:p>
                      <a:pPr algn="ctr"/>
                      <a:r>
                        <a:rPr lang="pt-PT"/>
                        <a:t>296 (44%)</a:t>
                      </a:r>
                    </a:p>
                  </a:txBody>
                  <a:tcPr/>
                </a:tc>
                <a:tc>
                  <a:txBody>
                    <a:bodyPr/>
                    <a:lstStyle/>
                    <a:p>
                      <a:pPr algn="ctr"/>
                      <a:r>
                        <a:rPr lang="pt-PT"/>
                        <a:t>378 (56%)</a:t>
                      </a:r>
                    </a:p>
                  </a:txBody>
                  <a:tcPr/>
                </a:tc>
                <a:tc>
                  <a:txBody>
                    <a:bodyPr/>
                    <a:lstStyle/>
                    <a:p>
                      <a:pPr algn="ctr"/>
                      <a:r>
                        <a:rPr lang="pt-PT" dirty="0"/>
                        <a:t>674 (96%)</a:t>
                      </a:r>
                    </a:p>
                  </a:txBody>
                  <a:tcPr/>
                </a:tc>
                <a:extLst>
                  <a:ext uri="{0D108BD9-81ED-4DB2-BD59-A6C34878D82A}">
                    <a16:rowId xmlns:a16="http://schemas.microsoft.com/office/drawing/2014/main" val="10002"/>
                  </a:ext>
                </a:extLst>
              </a:tr>
            </a:tbl>
          </a:graphicData>
        </a:graphic>
      </p:graphicFrame>
      <p:sp>
        <p:nvSpPr>
          <p:cNvPr id="7" name="TextBox 6"/>
          <p:cNvSpPr txBox="1"/>
          <p:nvPr/>
        </p:nvSpPr>
        <p:spPr>
          <a:xfrm>
            <a:off x="9310916" y="5332913"/>
            <a:ext cx="840295" cy="338554"/>
          </a:xfrm>
          <a:prstGeom prst="rect">
            <a:avLst/>
          </a:prstGeom>
          <a:noFill/>
        </p:spPr>
        <p:txBody>
          <a:bodyPr wrap="none" rtlCol="0">
            <a:spAutoFit/>
          </a:bodyPr>
          <a:lstStyle/>
          <a:p>
            <a:r>
              <a:rPr lang="pt-PT" sz="1600" dirty="0"/>
              <a:t>P&lt;0,05</a:t>
            </a:r>
          </a:p>
        </p:txBody>
      </p:sp>
    </p:spTree>
    <p:extLst>
      <p:ext uri="{BB962C8B-B14F-4D97-AF65-F5344CB8AC3E}">
        <p14:creationId xmlns:p14="http://schemas.microsoft.com/office/powerpoint/2010/main" val="27009265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0F972890-A084-4E47-B2F4-59ADC2CA9515}"/>
              </a:ext>
            </a:extLst>
          </p:cNvPr>
          <p:cNvPicPr>
            <a:picLocks noChangeAspect="1" noChangeArrowheads="1"/>
          </p:cNvPicPr>
          <p:nvPr/>
        </p:nvPicPr>
        <p:blipFill>
          <a:blip r:embed="rId2"/>
          <a:srcRect/>
          <a:stretch>
            <a:fillRect/>
          </a:stretch>
        </p:blipFill>
        <p:spPr bwMode="auto">
          <a:xfrm>
            <a:off x="723115" y="411236"/>
            <a:ext cx="3051175" cy="681038"/>
          </a:xfrm>
          <a:prstGeom prst="rect">
            <a:avLst/>
          </a:prstGeom>
          <a:noFill/>
          <a:ln>
            <a:noFill/>
          </a:ln>
          <a:effectLst>
            <a:outerShdw blurRad="63500" dist="17961" dir="2700000" algn="ctr" rotWithShape="0">
              <a:srgbClr val="2F4D71">
                <a:alpha val="74998"/>
              </a:srgbClr>
            </a:outerShdw>
          </a:effectLst>
        </p:spPr>
      </p:pic>
      <p:pic>
        <p:nvPicPr>
          <p:cNvPr id="9" name="Picture 3">
            <a:extLst>
              <a:ext uri="{FF2B5EF4-FFF2-40B4-BE49-F238E27FC236}">
                <a16:creationId xmlns:a16="http://schemas.microsoft.com/office/drawing/2014/main" id="{1BC81BD3-5FA7-AA44-A00F-738130D672AD}"/>
              </a:ext>
            </a:extLst>
          </p:cNvPr>
          <p:cNvPicPr>
            <a:picLocks noChangeAspect="1" noChangeArrowheads="1"/>
          </p:cNvPicPr>
          <p:nvPr/>
        </p:nvPicPr>
        <p:blipFill>
          <a:blip r:embed="rId3"/>
          <a:srcRect/>
          <a:stretch>
            <a:fillRect/>
          </a:stretch>
        </p:blipFill>
        <p:spPr bwMode="auto">
          <a:xfrm>
            <a:off x="3818740" y="482674"/>
            <a:ext cx="3313113" cy="174625"/>
          </a:xfrm>
          <a:prstGeom prst="rect">
            <a:avLst/>
          </a:prstGeom>
          <a:noFill/>
          <a:ln>
            <a:noFill/>
          </a:ln>
          <a:effectLst>
            <a:outerShdw blurRad="63500" dist="17961" dir="2700000" algn="ctr" rotWithShape="0">
              <a:srgbClr val="2F4D71">
                <a:alpha val="74998"/>
              </a:srgbClr>
            </a:outerShdw>
          </a:effectLst>
        </p:spPr>
      </p:pic>
      <p:sp>
        <p:nvSpPr>
          <p:cNvPr id="10" name="Text Box 4">
            <a:extLst>
              <a:ext uri="{FF2B5EF4-FFF2-40B4-BE49-F238E27FC236}">
                <a16:creationId xmlns:a16="http://schemas.microsoft.com/office/drawing/2014/main" id="{DA95A5CD-E419-1A45-BCDA-9DE06318D1F7}"/>
              </a:ext>
            </a:extLst>
          </p:cNvPr>
          <p:cNvSpPr txBox="1">
            <a:spLocks noChangeArrowheads="1"/>
          </p:cNvSpPr>
          <p:nvPr/>
        </p:nvSpPr>
        <p:spPr bwMode="auto">
          <a:xfrm>
            <a:off x="723114" y="1904285"/>
            <a:ext cx="10431379" cy="1938992"/>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R="0" lvl="0" indent="0" algn="ctr" eaLnBrk="1" fontAlgn="base" hangingPunct="1">
              <a:lnSpc>
                <a:spcPct val="100000"/>
              </a:lnSpc>
              <a:spcBef>
                <a:spcPct val="0"/>
              </a:spcBef>
              <a:spcAft>
                <a:spcPct val="0"/>
              </a:spcAft>
              <a:buClrTx/>
              <a:buSzTx/>
              <a:buFontTx/>
              <a:buNone/>
              <a:tabLst/>
              <a:defRPr/>
            </a:pPr>
            <a:r>
              <a:rPr lang="en-GB" sz="4000" dirty="0">
                <a:solidFill>
                  <a:srgbClr val="476559"/>
                </a:solidFill>
                <a:latin typeface="Calibri Bold" panose="020F0702030404030204" pitchFamily="34" charset="0"/>
                <a:ea typeface="+mj-ea"/>
                <a:cs typeface="Calibri Bold" panose="020F0702030404030204" pitchFamily="34" charset="0"/>
                <a:sym typeface="Calibri"/>
              </a:rPr>
              <a:t>A philosophical change: replacing the primacy of “morphological diagnosis” by ”therapeutic decision”</a:t>
            </a:r>
          </a:p>
        </p:txBody>
      </p:sp>
      <p:sp>
        <p:nvSpPr>
          <p:cNvPr id="11" name="Rectangle 5">
            <a:extLst>
              <a:ext uri="{FF2B5EF4-FFF2-40B4-BE49-F238E27FC236}">
                <a16:creationId xmlns:a16="http://schemas.microsoft.com/office/drawing/2014/main" id="{FAB32D7B-B233-054F-9EDB-1CB2BA0A6CBE}"/>
              </a:ext>
            </a:extLst>
          </p:cNvPr>
          <p:cNvSpPr>
            <a:spLocks noChangeArrowheads="1"/>
          </p:cNvSpPr>
          <p:nvPr/>
        </p:nvSpPr>
        <p:spPr bwMode="auto">
          <a:xfrm>
            <a:off x="435429" y="4220314"/>
            <a:ext cx="10534924" cy="1248669"/>
          </a:xfrm>
          <a:prstGeom prst="rect">
            <a:avLst/>
          </a:prstGeom>
          <a:noFill/>
          <a:ln>
            <a:noFill/>
          </a:ln>
        </p:spPr>
        <p:txBody>
          <a:bodyPr/>
          <a:lstStyle/>
          <a:p>
            <a:pPr marL="342900" marR="0" lvl="0" indent="-342900" algn="just" defTabSz="914400" rtl="0" eaLnBrk="0" fontAlgn="base" latinLnBrk="0" hangingPunct="0">
              <a:lnSpc>
                <a:spcPct val="100000"/>
              </a:lnSpc>
              <a:spcBef>
                <a:spcPct val="20000"/>
              </a:spcBef>
              <a:spcAft>
                <a:spcPct val="0"/>
              </a:spcAft>
              <a:buClr>
                <a:schemeClr val="accent6">
                  <a:lumMod val="75000"/>
                </a:schemeClr>
              </a:buClr>
              <a:buSzPct val="150000"/>
              <a:buFontTx/>
              <a:buChar char="•"/>
              <a:tabLst/>
              <a:defRPr/>
            </a:pPr>
            <a:r>
              <a:rPr lang="en-US" sz="2400" dirty="0">
                <a:solidFill>
                  <a:srgbClr val="565755"/>
                </a:solidFill>
              </a:rPr>
              <a:t>Small biopsy and cytology samples should be managed not only for diagnosis but also to maximize the amount of tissue available for molecular studies.</a:t>
            </a:r>
          </a:p>
        </p:txBody>
      </p:sp>
    </p:spTree>
    <p:extLst>
      <p:ext uri="{BB962C8B-B14F-4D97-AF65-F5344CB8AC3E}">
        <p14:creationId xmlns:p14="http://schemas.microsoft.com/office/powerpoint/2010/main" val="38950113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o 1"/>
          <p:cNvGrpSpPr/>
          <p:nvPr/>
        </p:nvGrpSpPr>
        <p:grpSpPr>
          <a:xfrm>
            <a:off x="66975" y="29915"/>
            <a:ext cx="8389048" cy="4200115"/>
            <a:chOff x="-1928308" y="455869"/>
            <a:chExt cx="12096442" cy="5784489"/>
          </a:xfrm>
          <a:solidFill>
            <a:schemeClr val="bg2">
              <a:lumMod val="50000"/>
            </a:schemeClr>
          </a:solidFill>
        </p:grpSpPr>
        <p:pic>
          <p:nvPicPr>
            <p:cNvPr id="4" name="Picture 3">
              <a:extLst>
                <a:ext uri="{FF2B5EF4-FFF2-40B4-BE49-F238E27FC236}">
                  <a16:creationId xmlns:a16="http://schemas.microsoft.com/office/drawing/2014/main" id="{E037D8EB-F00E-ED4D-9FB4-253662981117}"/>
                </a:ext>
              </a:extLst>
            </p:cNvPr>
            <p:cNvPicPr>
              <a:picLocks noChangeAspect="1"/>
            </p:cNvPicPr>
            <p:nvPr/>
          </p:nvPicPr>
          <p:blipFill>
            <a:blip r:embed="rId2"/>
            <a:stretch>
              <a:fillRect/>
            </a:stretch>
          </p:blipFill>
          <p:spPr>
            <a:xfrm>
              <a:off x="-1928308" y="507178"/>
              <a:ext cx="7375359" cy="5603223"/>
            </a:xfrm>
            <a:prstGeom prst="rect">
              <a:avLst/>
            </a:prstGeom>
            <a:grpFill/>
            <a:ln>
              <a:noFill/>
            </a:ln>
          </p:spPr>
        </p:pic>
        <p:pic>
          <p:nvPicPr>
            <p:cNvPr id="5" name="Picture 4">
              <a:extLst>
                <a:ext uri="{FF2B5EF4-FFF2-40B4-BE49-F238E27FC236}">
                  <a16:creationId xmlns:a16="http://schemas.microsoft.com/office/drawing/2014/main" id="{0621F1D7-CEA9-DB40-88CF-C067B0447EA1}"/>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610171" y="455869"/>
              <a:ext cx="4557963" cy="5784489"/>
            </a:xfrm>
            <a:prstGeom prst="rect">
              <a:avLst/>
            </a:prstGeom>
            <a:grpFill/>
            <a:ln w="9525">
              <a:solidFill>
                <a:srgbClr val="000000"/>
              </a:solidFill>
              <a:miter lim="800000"/>
              <a:headEnd/>
              <a:tailEnd/>
            </a:ln>
          </p:spPr>
        </p:pic>
      </p:grpSp>
      <p:sp>
        <p:nvSpPr>
          <p:cNvPr id="6" name="Rounded Rectangle 12">
            <a:extLst>
              <a:ext uri="{FF2B5EF4-FFF2-40B4-BE49-F238E27FC236}">
                <a16:creationId xmlns:a16="http://schemas.microsoft.com/office/drawing/2014/main" id="{73EA4C0F-E854-F840-A52B-3119D956BF61}"/>
              </a:ext>
            </a:extLst>
          </p:cNvPr>
          <p:cNvSpPr/>
          <p:nvPr/>
        </p:nvSpPr>
        <p:spPr>
          <a:xfrm>
            <a:off x="123755" y="5357858"/>
            <a:ext cx="3357277" cy="516672"/>
          </a:xfrm>
          <a:prstGeom prst="roundRect">
            <a:avLst/>
          </a:prstGeom>
          <a:solidFill>
            <a:schemeClr val="bg1">
              <a:lumMod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dirty="0">
                <a:solidFill>
                  <a:prstClr val="white"/>
                </a:solidFill>
                <a:latin typeface="Calibri" panose="020F0502020204030204" pitchFamily="34" charset="0"/>
                <a:cs typeface="Calibri" panose="020F0502020204030204" pitchFamily="34" charset="0"/>
              </a:rPr>
              <a:t>Molecular analysis on the most </a:t>
            </a:r>
            <a:r>
              <a:rPr lang="en-US" dirty="0">
                <a:solidFill>
                  <a:srgbClr val="FF0000"/>
                </a:solidFill>
                <a:latin typeface="Calibri" panose="020F0502020204030204" pitchFamily="34" charset="0"/>
                <a:cs typeface="Calibri" panose="020F0502020204030204" pitchFamily="34" charset="0"/>
              </a:rPr>
              <a:t>Recent Sample</a:t>
            </a:r>
            <a:endParaRPr lang="en-GB" dirty="0">
              <a:solidFill>
                <a:srgbClr val="FFFF00"/>
              </a:solidFill>
              <a:latin typeface="Calibri" panose="020F0502020204030204" pitchFamily="34" charset="0"/>
              <a:cs typeface="Calibri" panose="020F0502020204030204" pitchFamily="34" charset="0"/>
            </a:endParaRPr>
          </a:p>
        </p:txBody>
      </p:sp>
      <p:grpSp>
        <p:nvGrpSpPr>
          <p:cNvPr id="7" name="Group 72"/>
          <p:cNvGrpSpPr/>
          <p:nvPr/>
        </p:nvGrpSpPr>
        <p:grpSpPr>
          <a:xfrm>
            <a:off x="445705" y="4230030"/>
            <a:ext cx="1686281" cy="1047570"/>
            <a:chOff x="0" y="73867"/>
            <a:chExt cx="1920240" cy="1047570"/>
          </a:xfrm>
          <a:solidFill>
            <a:schemeClr val="bg1">
              <a:lumMod val="65000"/>
            </a:schemeClr>
          </a:solidFill>
          <a:effectLst/>
        </p:grpSpPr>
        <p:sp>
          <p:nvSpPr>
            <p:cNvPr id="8" name="Cloud 69">
              <a:extLst>
                <a:ext uri="{FF2B5EF4-FFF2-40B4-BE49-F238E27FC236}">
                  <a16:creationId xmlns:a16="http://schemas.microsoft.com/office/drawing/2014/main" id="{7D0DFB9C-E92D-5F48-9625-11A060EDA323}"/>
                </a:ext>
              </a:extLst>
            </p:cNvPr>
            <p:cNvSpPr/>
            <p:nvPr/>
          </p:nvSpPr>
          <p:spPr>
            <a:xfrm>
              <a:off x="0" y="73867"/>
              <a:ext cx="1920240" cy="1047570"/>
            </a:xfrm>
            <a:prstGeom prst="clou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Calibri" panose="020F0502020204030204" pitchFamily="34" charset="0"/>
                <a:cs typeface="Calibri" panose="020F0502020204030204" pitchFamily="34" charset="0"/>
              </a:endParaRPr>
            </a:p>
          </p:txBody>
        </p:sp>
        <p:sp>
          <p:nvSpPr>
            <p:cNvPr id="9" name="TextBox 70">
              <a:extLst>
                <a:ext uri="{FF2B5EF4-FFF2-40B4-BE49-F238E27FC236}">
                  <a16:creationId xmlns:a16="http://schemas.microsoft.com/office/drawing/2014/main" id="{79112E92-48A0-4C43-8D38-FE4389613A1F}"/>
                </a:ext>
              </a:extLst>
            </p:cNvPr>
            <p:cNvSpPr txBox="1"/>
            <p:nvPr/>
          </p:nvSpPr>
          <p:spPr>
            <a:xfrm>
              <a:off x="247651" y="103782"/>
              <a:ext cx="1338960" cy="923330"/>
            </a:xfrm>
            <a:prstGeom prst="rect">
              <a:avLst/>
            </a:prstGeom>
            <a:grpFill/>
            <a:ln>
              <a:noFill/>
            </a:ln>
          </p:spPr>
          <p:txBody>
            <a:bodyPr wrap="square" rtlCol="0">
              <a:spAutoFit/>
            </a:bodyPr>
            <a:lstStyle/>
            <a:p>
              <a:pPr algn="ctr" defTabSz="457200"/>
              <a:r>
                <a:rPr lang="en-US" dirty="0">
                  <a:solidFill>
                    <a:srgbClr val="FF0000"/>
                  </a:solidFill>
                  <a:latin typeface="Calibri" panose="020F0502020204030204" pitchFamily="34" charset="0"/>
                  <a:cs typeface="Calibri" panose="020F0502020204030204" pitchFamily="34" charset="0"/>
                </a:rPr>
                <a:t>If it is possible to choose</a:t>
              </a:r>
              <a:endParaRPr lang="en-GB" dirty="0">
                <a:solidFill>
                  <a:srgbClr val="FF0000"/>
                </a:solidFill>
                <a:latin typeface="Calibri" panose="020F0502020204030204" pitchFamily="34" charset="0"/>
                <a:cs typeface="Calibri" panose="020F0502020204030204" pitchFamily="34" charset="0"/>
              </a:endParaRPr>
            </a:p>
          </p:txBody>
        </p:sp>
      </p:grpSp>
      <p:sp>
        <p:nvSpPr>
          <p:cNvPr id="10" name="Rounded Rectangle 60">
            <a:extLst>
              <a:ext uri="{FF2B5EF4-FFF2-40B4-BE49-F238E27FC236}">
                <a16:creationId xmlns:a16="http://schemas.microsoft.com/office/drawing/2014/main" id="{79C5773A-B942-9E4B-85B3-11CAE615F9DB}"/>
              </a:ext>
            </a:extLst>
          </p:cNvPr>
          <p:cNvSpPr/>
          <p:nvPr/>
        </p:nvSpPr>
        <p:spPr>
          <a:xfrm>
            <a:off x="3481032" y="5007012"/>
            <a:ext cx="2407195" cy="1185457"/>
          </a:xfrm>
          <a:prstGeom prst="roundRect">
            <a:avLst/>
          </a:prstGeom>
          <a:solidFill>
            <a:schemeClr val="bg1">
              <a:lumMod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lnSpc>
                <a:spcPct val="107000"/>
              </a:lnSpc>
            </a:pPr>
            <a:r>
              <a:rPr lang="en-US" sz="1400" dirty="0">
                <a:solidFill>
                  <a:srgbClr val="FF0000"/>
                </a:solidFill>
                <a:latin typeface="Calibri" panose="020F0502020204030204" pitchFamily="34" charset="0"/>
                <a:cs typeface="Calibri" panose="020F0502020204030204" pitchFamily="34" charset="0"/>
              </a:rPr>
              <a:t>Avoid</a:t>
            </a:r>
            <a:r>
              <a:rPr lang="en-US" sz="1400" dirty="0">
                <a:solidFill>
                  <a:prstClr val="white"/>
                </a:solidFill>
                <a:latin typeface="Calibri" panose="020F0502020204030204" pitchFamily="34" charset="0"/>
                <a:cs typeface="Calibri" panose="020F0502020204030204" pitchFamily="34" charset="0"/>
              </a:rPr>
              <a:t> tissue sample with </a:t>
            </a:r>
            <a:r>
              <a:rPr lang="en-US" sz="1400" dirty="0">
                <a:solidFill>
                  <a:srgbClr val="FF0000"/>
                </a:solidFill>
                <a:latin typeface="Calibri" panose="020F0502020204030204" pitchFamily="34" charset="0"/>
                <a:cs typeface="Calibri" panose="020F0502020204030204" pitchFamily="34" charset="0"/>
              </a:rPr>
              <a:t>scarce material</a:t>
            </a:r>
            <a:r>
              <a:rPr lang="en-US" sz="1400" dirty="0">
                <a:solidFill>
                  <a:prstClr val="white"/>
                </a:solidFill>
                <a:latin typeface="Calibri" panose="020F0502020204030204" pitchFamily="34" charset="0"/>
                <a:cs typeface="Calibri" panose="020F0502020204030204" pitchFamily="34" charset="0"/>
              </a:rPr>
              <a:t>:</a:t>
            </a:r>
            <a:r>
              <a:rPr lang="en-US" sz="1400" dirty="0">
                <a:solidFill>
                  <a:srgbClr val="FF0000"/>
                </a:solidFill>
                <a:latin typeface="Calibri" panose="020F0502020204030204" pitchFamily="34" charset="0"/>
                <a:cs typeface="Calibri" panose="020F0502020204030204" pitchFamily="34" charset="0"/>
              </a:rPr>
              <a:t> </a:t>
            </a:r>
            <a:r>
              <a:rPr lang="en-US" sz="1400" dirty="0">
                <a:solidFill>
                  <a:prstClr val="white"/>
                </a:solidFill>
                <a:latin typeface="Calibri" panose="020F0502020204030204" pitchFamily="34" charset="0"/>
                <a:cs typeface="Calibri" panose="020F0502020204030204" pitchFamily="34" charset="0"/>
              </a:rPr>
              <a:t>history of larger immune staining and/or molecular test</a:t>
            </a:r>
          </a:p>
        </p:txBody>
      </p:sp>
      <p:sp>
        <p:nvSpPr>
          <p:cNvPr id="11" name="Rounded Rectangle 53">
            <a:extLst>
              <a:ext uri="{FF2B5EF4-FFF2-40B4-BE49-F238E27FC236}">
                <a16:creationId xmlns:a16="http://schemas.microsoft.com/office/drawing/2014/main" id="{79C5773A-B942-9E4B-85B3-11CAE615F9DB}"/>
              </a:ext>
            </a:extLst>
          </p:cNvPr>
          <p:cNvSpPr/>
          <p:nvPr/>
        </p:nvSpPr>
        <p:spPr>
          <a:xfrm>
            <a:off x="5888227" y="4836515"/>
            <a:ext cx="3087611" cy="1526449"/>
          </a:xfrm>
          <a:prstGeom prst="roundRect">
            <a:avLst/>
          </a:prstGeom>
          <a:solidFill>
            <a:schemeClr val="bg1">
              <a:lumMod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07000"/>
              </a:lnSpc>
            </a:pPr>
            <a:r>
              <a:rPr lang="en-US" sz="2400" b="1" dirty="0">
                <a:solidFill>
                  <a:prstClr val="white"/>
                </a:solidFill>
                <a:latin typeface="Calibri" panose="020F0502020204030204" pitchFamily="34" charset="0"/>
                <a:cs typeface="Calibri" panose="020F0502020204030204" pitchFamily="34" charset="0"/>
              </a:rPr>
              <a:t>AIM</a:t>
            </a:r>
          </a:p>
          <a:p>
            <a:pPr algn="ctr" defTabSz="457200">
              <a:lnSpc>
                <a:spcPct val="107000"/>
              </a:lnSpc>
            </a:pPr>
            <a:r>
              <a:rPr lang="en-US" sz="2400" dirty="0">
                <a:solidFill>
                  <a:srgbClr val="FF0000"/>
                </a:solidFill>
                <a:latin typeface="Calibri" panose="020F0502020204030204" pitchFamily="34" charset="0"/>
                <a:cs typeface="Calibri" panose="020F0502020204030204" pitchFamily="34" charset="0"/>
              </a:rPr>
              <a:t>Samples with the highest amount of material</a:t>
            </a:r>
          </a:p>
        </p:txBody>
      </p:sp>
      <p:grpSp>
        <p:nvGrpSpPr>
          <p:cNvPr id="12" name="Group 8"/>
          <p:cNvGrpSpPr/>
          <p:nvPr/>
        </p:nvGrpSpPr>
        <p:grpSpPr>
          <a:xfrm>
            <a:off x="9030990" y="4949100"/>
            <a:ext cx="3134603" cy="1405716"/>
            <a:chOff x="4151439" y="275425"/>
            <a:chExt cx="4242683" cy="1657896"/>
          </a:xfrm>
          <a:solidFill>
            <a:schemeClr val="bg1">
              <a:lumMod val="65000"/>
            </a:schemeClr>
          </a:solidFill>
        </p:grpSpPr>
        <p:pic>
          <p:nvPicPr>
            <p:cNvPr id="13"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5651" y="275425"/>
              <a:ext cx="2361914" cy="1543050"/>
            </a:xfrm>
            <a:prstGeom prst="roundRect">
              <a:avLst>
                <a:gd name="adj" fmla="val 8594"/>
              </a:avLst>
            </a:prstGeom>
            <a:grpFill/>
            <a:ln>
              <a:noFill/>
            </a:ln>
            <a:effectLst>
              <a:reflection blurRad="12700" stA="38000" endPos="28000" dist="5000" dir="5400000" sy="-100000" algn="bl" rotWithShape="0"/>
            </a:effectLst>
          </p:spPr>
        </p:pic>
        <p:sp>
          <p:nvSpPr>
            <p:cNvPr id="14" name="TextBox 4">
              <a:extLst>
                <a:ext uri="{FF2B5EF4-FFF2-40B4-BE49-F238E27FC236}">
                  <a16:creationId xmlns:a16="http://schemas.microsoft.com/office/drawing/2014/main" id="{B4A00642-160C-2040-9A14-D99BFEE03AE0}"/>
                </a:ext>
              </a:extLst>
            </p:cNvPr>
            <p:cNvSpPr txBox="1"/>
            <p:nvPr/>
          </p:nvSpPr>
          <p:spPr>
            <a:xfrm>
              <a:off x="4151439" y="1330911"/>
              <a:ext cx="1336971" cy="441768"/>
            </a:xfrm>
            <a:prstGeom prst="roundRect">
              <a:avLst/>
            </a:prstGeom>
            <a:grp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defTabSz="457200"/>
              <a:r>
                <a:rPr lang="en-GB" sz="800" dirty="0">
                  <a:solidFill>
                    <a:prstClr val="white"/>
                  </a:solidFill>
                  <a:latin typeface="Calibri" panose="020F0502020204030204" pitchFamily="34" charset="0"/>
                  <a:cs typeface="Calibri" panose="020F0502020204030204" pitchFamily="34" charset="0"/>
                </a:rPr>
                <a:t>PATHOLOGY LABORATORY</a:t>
              </a:r>
            </a:p>
          </p:txBody>
        </p:sp>
        <p:sp>
          <p:nvSpPr>
            <p:cNvPr id="15" name="TextBox 5">
              <a:extLst>
                <a:ext uri="{FF2B5EF4-FFF2-40B4-BE49-F238E27FC236}">
                  <a16:creationId xmlns:a16="http://schemas.microsoft.com/office/drawing/2014/main" id="{B4A00642-160C-2040-9A14-D99BFEE03AE0}"/>
                </a:ext>
              </a:extLst>
            </p:cNvPr>
            <p:cNvSpPr txBox="1"/>
            <p:nvPr/>
          </p:nvSpPr>
          <p:spPr>
            <a:xfrm>
              <a:off x="6976602" y="1330911"/>
              <a:ext cx="1417520" cy="602410"/>
            </a:xfrm>
            <a:prstGeom prst="roundRect">
              <a:avLst/>
            </a:prstGeom>
            <a:grp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defTabSz="457200"/>
              <a:r>
                <a:rPr lang="en-GB" sz="800" dirty="0">
                  <a:solidFill>
                    <a:prstClr val="white"/>
                  </a:solidFill>
                  <a:latin typeface="Calibri" panose="020F0502020204030204" pitchFamily="34" charset="0"/>
                  <a:cs typeface="Calibri" panose="020F0502020204030204" pitchFamily="34" charset="0"/>
                </a:rPr>
                <a:t>MOLECULAR PATHOLOGY LABORATORY</a:t>
              </a:r>
            </a:p>
          </p:txBody>
        </p:sp>
      </p:grpSp>
      <p:pic>
        <p:nvPicPr>
          <p:cNvPr id="16" name="Picture 5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32632" y="4397674"/>
            <a:ext cx="915760" cy="1058662"/>
          </a:xfrm>
          <a:prstGeom prst="ellipse">
            <a:avLst/>
          </a:prstGeom>
          <a:solidFill>
            <a:schemeClr val="bg1">
              <a:lumMod val="65000"/>
            </a:schemeClr>
          </a:solidFill>
          <a:ln>
            <a:noFill/>
          </a:ln>
          <a:effectLst>
            <a:softEdge rad="112500"/>
          </a:effectLst>
        </p:spPr>
      </p:pic>
    </p:spTree>
    <p:extLst>
      <p:ext uri="{BB962C8B-B14F-4D97-AF65-F5344CB8AC3E}">
        <p14:creationId xmlns:p14="http://schemas.microsoft.com/office/powerpoint/2010/main" val="874831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nodeType="clickEffect">
                                  <p:stCondLst>
                                    <p:cond delay="0"/>
                                  </p:stCondLst>
                                  <p:childTnLst>
                                    <p:animMotion origin="layout" path="M 4.375E-6 -3.7037E-7 L 0.04961 -0.04977 C 0.05989 -0.06088 0.07552 -0.06643 0.09179 -0.06643 C 0.11028 -0.06643 0.12526 -0.06088 0.13554 -0.04977 L 0.18528 -3.7037E-7 " pathEditMode="relative" rAng="0" ptsTypes="AAAAA">
                                      <p:cBhvr>
                                        <p:cTn id="6" dur="2000" fill="hold"/>
                                        <p:tgtEl>
                                          <p:spTgt spid="16"/>
                                        </p:tgtEl>
                                        <p:attrNameLst>
                                          <p:attrName>ppt_x</p:attrName>
                                          <p:attrName>ppt_y</p:attrName>
                                        </p:attrNameLst>
                                      </p:cBhvr>
                                      <p:rCtr x="9258" y="-333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rotWithShape="1">
          <a:blip r:embed="rId2">
            <a:lum bright="-20000" contrast="40000"/>
          </a:blip>
          <a:srcRect b="21771"/>
          <a:stretch/>
        </p:blipFill>
        <p:spPr>
          <a:xfrm>
            <a:off x="369335" y="63028"/>
            <a:ext cx="4169413" cy="1762407"/>
          </a:xfrm>
          <a:prstGeom prst="rect">
            <a:avLst/>
          </a:prstGeom>
        </p:spPr>
      </p:pic>
      <p:pic>
        <p:nvPicPr>
          <p:cNvPr id="3" name="Imagem 2"/>
          <p:cNvPicPr>
            <a:picLocks noChangeAspect="1"/>
          </p:cNvPicPr>
          <p:nvPr/>
        </p:nvPicPr>
        <p:blipFill>
          <a:blip r:embed="rId3"/>
          <a:stretch>
            <a:fillRect/>
          </a:stretch>
        </p:blipFill>
        <p:spPr>
          <a:xfrm>
            <a:off x="2460594" y="1255861"/>
            <a:ext cx="2597884" cy="454125"/>
          </a:xfrm>
          <a:prstGeom prst="rect">
            <a:avLst/>
          </a:prstGeom>
        </p:spPr>
      </p:pic>
      <p:pic>
        <p:nvPicPr>
          <p:cNvPr id="5" name="Imagem 4"/>
          <p:cNvPicPr>
            <a:picLocks noChangeAspect="1"/>
          </p:cNvPicPr>
          <p:nvPr/>
        </p:nvPicPr>
        <p:blipFill>
          <a:blip r:embed="rId4">
            <a:lum contrast="20000"/>
          </a:blip>
          <a:stretch>
            <a:fillRect/>
          </a:stretch>
        </p:blipFill>
        <p:spPr>
          <a:xfrm>
            <a:off x="6494598" y="266433"/>
            <a:ext cx="5283112" cy="6065139"/>
          </a:xfrm>
          <a:prstGeom prst="rect">
            <a:avLst/>
          </a:prstGeom>
          <a:ln>
            <a:noFill/>
          </a:ln>
          <a:effectLst>
            <a:outerShdw blurRad="190500" algn="tl" rotWithShape="0">
              <a:srgbClr val="000000">
                <a:alpha val="70000"/>
              </a:srgbClr>
            </a:outerShdw>
          </a:effectLst>
        </p:spPr>
      </p:pic>
      <p:pic>
        <p:nvPicPr>
          <p:cNvPr id="7" name="Imagem 6"/>
          <p:cNvPicPr>
            <a:picLocks noChangeAspect="1"/>
          </p:cNvPicPr>
          <p:nvPr/>
        </p:nvPicPr>
        <p:blipFill rotWithShape="1">
          <a:blip r:embed="rId5"/>
          <a:srcRect t="37843"/>
          <a:stretch/>
        </p:blipFill>
        <p:spPr>
          <a:xfrm>
            <a:off x="3093119" y="1607915"/>
            <a:ext cx="2189407" cy="372668"/>
          </a:xfrm>
          <a:prstGeom prst="rect">
            <a:avLst/>
          </a:prstGeom>
        </p:spPr>
      </p:pic>
      <p:sp>
        <p:nvSpPr>
          <p:cNvPr id="6" name="TextBox 10">
            <a:extLst>
              <a:ext uri="{FF2B5EF4-FFF2-40B4-BE49-F238E27FC236}">
                <a16:creationId xmlns:a16="http://schemas.microsoft.com/office/drawing/2014/main" id="{D26BE30B-678A-164D-9313-16F09F466BF5}"/>
              </a:ext>
            </a:extLst>
          </p:cNvPr>
          <p:cNvSpPr txBox="1"/>
          <p:nvPr/>
        </p:nvSpPr>
        <p:spPr>
          <a:xfrm>
            <a:off x="332536" y="2087604"/>
            <a:ext cx="5521166" cy="400110"/>
          </a:xfrm>
          <a:prstGeom prst="rect">
            <a:avLst/>
          </a:prstGeom>
          <a:noFill/>
        </p:spPr>
        <p:txBody>
          <a:bodyPr wrap="square" rtlCol="0">
            <a:spAutoFit/>
          </a:bodyPr>
          <a:lstStyle/>
          <a:p>
            <a:pPr lvl="0" algn="ctr" fontAlgn="auto">
              <a:spcBef>
                <a:spcPts val="0"/>
              </a:spcBef>
              <a:spcAft>
                <a:spcPts val="0"/>
              </a:spcAft>
              <a:defRPr/>
            </a:pPr>
            <a:r>
              <a:rPr lang="en-US" sz="2000" b="1" dirty="0">
                <a:solidFill>
                  <a:schemeClr val="accent6">
                    <a:lumMod val="75000"/>
                  </a:schemeClr>
                </a:solidFill>
                <a:ea typeface="+mj-ea"/>
                <a:cs typeface="+mj-cs"/>
              </a:rPr>
              <a:t>Morphological control for molecular testing</a:t>
            </a:r>
          </a:p>
        </p:txBody>
      </p:sp>
      <p:sp>
        <p:nvSpPr>
          <p:cNvPr id="8" name="TextBox 13">
            <a:extLst>
              <a:ext uri="{FF2B5EF4-FFF2-40B4-BE49-F238E27FC236}">
                <a16:creationId xmlns:a16="http://schemas.microsoft.com/office/drawing/2014/main" id="{F46C62AB-7051-E046-899C-F71A0C362CAF}"/>
              </a:ext>
            </a:extLst>
          </p:cNvPr>
          <p:cNvSpPr txBox="1"/>
          <p:nvPr/>
        </p:nvSpPr>
        <p:spPr>
          <a:xfrm>
            <a:off x="342801" y="2594735"/>
            <a:ext cx="5500636" cy="203132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342900" lvl="0" indent="-342900" fontAlgn="auto">
              <a:spcBef>
                <a:spcPts val="0"/>
              </a:spcBef>
              <a:spcAft>
                <a:spcPts val="0"/>
              </a:spcAft>
              <a:buFont typeface="Courier New" panose="02070309020205020404" pitchFamily="49" charset="0"/>
              <a:buChar char="o"/>
              <a:defRPr/>
            </a:pPr>
            <a:r>
              <a:rPr lang="en-US" dirty="0">
                <a:solidFill>
                  <a:prstClr val="black"/>
                </a:solidFill>
                <a:latin typeface="+mj-lt"/>
                <a:cs typeface="Arial" panose="020B0604020202020204" pitchFamily="34" charset="0"/>
              </a:rPr>
              <a:t>Fraction of malignant cells greater than 10%–20% is considered a lower acceptable limit for molecular methods.</a:t>
            </a:r>
          </a:p>
          <a:p>
            <a:pPr marL="342900" lvl="0" indent="-342900" fontAlgn="auto">
              <a:spcBef>
                <a:spcPts val="0"/>
              </a:spcBef>
              <a:spcAft>
                <a:spcPts val="0"/>
              </a:spcAft>
              <a:buFont typeface="Courier New" panose="02070309020205020404" pitchFamily="49" charset="0"/>
              <a:buChar char="o"/>
              <a:defRPr/>
            </a:pPr>
            <a:r>
              <a:rPr lang="en-US" dirty="0">
                <a:solidFill>
                  <a:prstClr val="black"/>
                </a:solidFill>
                <a:latin typeface="+mj-lt"/>
                <a:cs typeface="Arial" panose="020B0604020202020204" pitchFamily="34" charset="0"/>
              </a:rPr>
              <a:t>In cytology material samples with &lt;100 cells are not suitable for NGS; 100–2000 low levels; 2000-5000 intermediary levels; &gt;5000 cells are suitable for any NGS, including large panels.</a:t>
            </a:r>
          </a:p>
        </p:txBody>
      </p:sp>
      <p:sp>
        <p:nvSpPr>
          <p:cNvPr id="9" name="Retângulo 19"/>
          <p:cNvSpPr/>
          <p:nvPr/>
        </p:nvSpPr>
        <p:spPr>
          <a:xfrm>
            <a:off x="332537" y="4694198"/>
            <a:ext cx="5521166" cy="1815882"/>
          </a:xfrm>
          <a:prstGeom prst="rect">
            <a:avLst/>
          </a:prstGeom>
          <a:solidFill>
            <a:srgbClr val="FF9D20"/>
          </a:solidFill>
          <a:effectLst>
            <a:outerShdw blurRad="63500" sx="102000" sy="102000" algn="ctr" rotWithShape="0">
              <a:prstClr val="black">
                <a:alpha val="40000"/>
              </a:prstClr>
            </a:outerShdw>
          </a:effectLst>
        </p:spPr>
        <p:txBody>
          <a:bodyPr wrap="square">
            <a:spAutoFit/>
          </a:bodyPr>
          <a:lstStyle/>
          <a:p>
            <a:pPr marL="285750" indent="-285750">
              <a:buFont typeface="Courier New" panose="02070309020205020404" pitchFamily="49" charset="0"/>
              <a:buChar char="o"/>
            </a:pPr>
            <a:r>
              <a:rPr lang="en-US" sz="1600" dirty="0">
                <a:solidFill>
                  <a:schemeClr val="bg1"/>
                </a:solidFill>
              </a:rPr>
              <a:t>The coverslip is removed using xylene if crystal coverslip is used or acetone if plastic and the selected cells on the slide are transferred into a buffer medium for nucleic acid extraction without need of </a:t>
            </a:r>
            <a:r>
              <a:rPr lang="en-US" sz="1600" dirty="0" err="1">
                <a:solidFill>
                  <a:schemeClr val="bg1"/>
                </a:solidFill>
              </a:rPr>
              <a:t>destaining</a:t>
            </a:r>
            <a:r>
              <a:rPr lang="en-US" sz="1600" dirty="0">
                <a:solidFill>
                  <a:schemeClr val="bg1"/>
                </a:solidFill>
              </a:rPr>
              <a:t> the slides.</a:t>
            </a:r>
          </a:p>
          <a:p>
            <a:pPr marL="285750" indent="-285750">
              <a:buFont typeface="Courier New" panose="02070309020205020404" pitchFamily="49" charset="0"/>
              <a:buChar char="o"/>
            </a:pPr>
            <a:endParaRPr lang="en-US" sz="1600" dirty="0">
              <a:solidFill>
                <a:schemeClr val="bg1"/>
              </a:solidFill>
            </a:endParaRPr>
          </a:p>
          <a:p>
            <a:pPr marL="285750" indent="-285750">
              <a:buFont typeface="Courier New" panose="02070309020205020404" pitchFamily="49" charset="0"/>
              <a:buChar char="o"/>
            </a:pPr>
            <a:r>
              <a:rPr lang="en-US" sz="1600" dirty="0">
                <a:solidFill>
                  <a:schemeClr val="bg1"/>
                </a:solidFill>
              </a:rPr>
              <a:t>Single Slide: Scanning and digital archiving is mandatory to ensure medical-legal issues</a:t>
            </a:r>
            <a:endParaRPr lang="pt-BR" sz="1600" dirty="0">
              <a:solidFill>
                <a:schemeClr val="bg1"/>
              </a:solidFill>
              <a:latin typeface="+mj-lt"/>
            </a:endParaRPr>
          </a:p>
        </p:txBody>
      </p:sp>
      <p:sp>
        <p:nvSpPr>
          <p:cNvPr id="4" name="Oval 3"/>
          <p:cNvSpPr/>
          <p:nvPr/>
        </p:nvSpPr>
        <p:spPr>
          <a:xfrm>
            <a:off x="6740606" y="5436525"/>
            <a:ext cx="887257" cy="28680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0" name="Oval 9"/>
          <p:cNvSpPr/>
          <p:nvPr/>
        </p:nvSpPr>
        <p:spPr>
          <a:xfrm>
            <a:off x="8580492" y="5436525"/>
            <a:ext cx="763016" cy="28680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1" name="Oval 10"/>
          <p:cNvSpPr/>
          <p:nvPr/>
        </p:nvSpPr>
        <p:spPr>
          <a:xfrm>
            <a:off x="6371191" y="5940110"/>
            <a:ext cx="544903" cy="18289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Tree>
    <p:extLst>
      <p:ext uri="{BB962C8B-B14F-4D97-AF65-F5344CB8AC3E}">
        <p14:creationId xmlns:p14="http://schemas.microsoft.com/office/powerpoint/2010/main" val="28840903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3A5AB744-D67E-52AB-86A8-AB2A2622B35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507" r="22937"/>
          <a:stretch/>
        </p:blipFill>
        <p:spPr bwMode="auto">
          <a:xfrm>
            <a:off x="-1525" y="0"/>
            <a:ext cx="6096001" cy="6857990"/>
          </a:xfrm>
          <a:prstGeom prst="rect">
            <a:avLst/>
          </a:prstGeom>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 name="Picture 4" descr="Fig125">
            <a:extLst>
              <a:ext uri="{FF2B5EF4-FFF2-40B4-BE49-F238E27FC236}">
                <a16:creationId xmlns:a16="http://schemas.microsoft.com/office/drawing/2014/main" id="{177E0A1F-EA77-22E4-2ADB-3C9DB51C9B0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442" r="29351" b="-2"/>
          <a:stretch/>
        </p:blipFill>
        <p:spPr bwMode="auto">
          <a:xfrm>
            <a:off x="6094476" y="10"/>
            <a:ext cx="6094477"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4">
            <a:extLst>
              <a:ext uri="{FF2B5EF4-FFF2-40B4-BE49-F238E27FC236}">
                <a16:creationId xmlns:a16="http://schemas.microsoft.com/office/drawing/2014/main" id="{1E9D6FA2-EB49-D80E-E721-014B87CD81A2}"/>
              </a:ext>
            </a:extLst>
          </p:cNvPr>
          <p:cNvSpPr txBox="1">
            <a:spLocks noChangeArrowheads="1"/>
          </p:cNvSpPr>
          <p:nvPr/>
        </p:nvSpPr>
        <p:spPr bwMode="auto">
          <a:xfrm>
            <a:off x="6133542" y="5568624"/>
            <a:ext cx="6016344" cy="1289366"/>
          </a:xfrm>
          <a:prstGeom prst="rect">
            <a:avLst/>
          </a:prstGeom>
          <a:solidFill>
            <a:schemeClr val="accent6">
              <a:lumMod val="50000"/>
            </a:schemeClr>
          </a:solidFill>
        </p:spPr>
        <p:txBody>
          <a:bodyPr vert="horz" lIns="91440" tIns="45720" rIns="91440" bIns="45720" rtlCol="0" anchor="b">
            <a:norm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90000"/>
              </a:lnSpc>
              <a:spcBef>
                <a:spcPct val="0"/>
              </a:spcBef>
              <a:spcAft>
                <a:spcPts val="600"/>
              </a:spcAft>
              <a:defRPr/>
            </a:pPr>
            <a:r>
              <a:rPr lang="en-US" sz="2400" b="1" kern="1200" dirty="0">
                <a:solidFill>
                  <a:schemeClr val="bg1"/>
                </a:solidFill>
                <a:latin typeface="+mj-lt"/>
                <a:ea typeface="+mj-ea"/>
                <a:cs typeface="+mj-cs"/>
              </a:rPr>
              <a:t>45-year-old woman with a palpable mass at right breast. No palpable lymph nodes.</a:t>
            </a:r>
          </a:p>
          <a:p>
            <a:pPr eaLnBrk="1" hangingPunct="1">
              <a:lnSpc>
                <a:spcPct val="90000"/>
              </a:lnSpc>
              <a:spcBef>
                <a:spcPct val="0"/>
              </a:spcBef>
              <a:spcAft>
                <a:spcPts val="600"/>
              </a:spcAft>
              <a:defRPr/>
            </a:pPr>
            <a:r>
              <a:rPr lang="en-US" sz="2400" b="1" kern="1200" dirty="0">
                <a:solidFill>
                  <a:schemeClr val="bg1"/>
                </a:solidFill>
                <a:latin typeface="+mj-lt"/>
                <a:ea typeface="+mj-ea"/>
                <a:cs typeface="+mj-cs"/>
              </a:rPr>
              <a:t>FNA was performed.</a:t>
            </a:r>
          </a:p>
        </p:txBody>
      </p:sp>
    </p:spTree>
    <p:extLst>
      <p:ext uri="{BB962C8B-B14F-4D97-AF65-F5344CB8AC3E}">
        <p14:creationId xmlns:p14="http://schemas.microsoft.com/office/powerpoint/2010/main" val="16088930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1642461-9E18-7145-B3CE-CE4F8A0ABA94}"/>
              </a:ext>
            </a:extLst>
          </p:cNvPr>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5645" y="2410689"/>
            <a:ext cx="5657935" cy="31825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DF9D4C6-2AA5-8241-AACB-6401F9EC4504}"/>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887705" y="2410689"/>
            <a:ext cx="5674878" cy="31825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8" name="Título 7">
            <a:extLst>
              <a:ext uri="{FF2B5EF4-FFF2-40B4-BE49-F238E27FC236}">
                <a16:creationId xmlns:a16="http://schemas.microsoft.com/office/drawing/2014/main" id="{FAE4B75A-B7F8-41FB-BB5F-E68B0F976A93}"/>
              </a:ext>
            </a:extLst>
          </p:cNvPr>
          <p:cNvSpPr>
            <a:spLocks noGrp="1"/>
          </p:cNvSpPr>
          <p:nvPr>
            <p:ph type="ctrTitle"/>
          </p:nvPr>
        </p:nvSpPr>
        <p:spPr>
          <a:xfrm>
            <a:off x="129774" y="108502"/>
            <a:ext cx="8230456" cy="1772549"/>
          </a:xfrm>
        </p:spPr>
        <p:txBody>
          <a:bodyPr/>
          <a:lstStyle/>
          <a:p>
            <a:r>
              <a:rPr lang="en-US" sz="3200" dirty="0"/>
              <a:t>The matter is not histology vs cytology but the quality and quantity of </a:t>
            </a:r>
            <a:r>
              <a:rPr lang="en-US" sz="3200" dirty="0" err="1"/>
              <a:t>tumour</a:t>
            </a:r>
            <a:r>
              <a:rPr lang="en-US" sz="3200" dirty="0"/>
              <a:t> (target) cells</a:t>
            </a:r>
            <a:br>
              <a:rPr lang="en-US" sz="3200" dirty="0"/>
            </a:br>
            <a:endParaRPr lang="pt-PT" sz="3200" dirty="0"/>
          </a:p>
        </p:txBody>
      </p:sp>
    </p:spTree>
    <p:extLst>
      <p:ext uri="{BB962C8B-B14F-4D97-AF65-F5344CB8AC3E}">
        <p14:creationId xmlns:p14="http://schemas.microsoft.com/office/powerpoint/2010/main" val="33792815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Arrow Connector 14">
            <a:extLst>
              <a:ext uri="{FF2B5EF4-FFF2-40B4-BE49-F238E27FC236}">
                <a16:creationId xmlns:a16="http://schemas.microsoft.com/office/drawing/2014/main" id="{8F933B8A-FBBA-6546-8852-42113C62AAF1}"/>
              </a:ext>
            </a:extLst>
          </p:cNvPr>
          <p:cNvCxnSpPr>
            <a:cxnSpLocks/>
          </p:cNvCxnSpPr>
          <p:nvPr/>
        </p:nvCxnSpPr>
        <p:spPr>
          <a:xfrm>
            <a:off x="5795420" y="3424751"/>
            <a:ext cx="237506" cy="416649"/>
          </a:xfrm>
          <a:prstGeom prst="straightConnector1">
            <a:avLst/>
          </a:prstGeom>
          <a:ln w="57150">
            <a:solidFill>
              <a:srgbClr val="3561AB"/>
            </a:solidFill>
            <a:tailEnd type="triangle"/>
          </a:ln>
        </p:spPr>
        <p:style>
          <a:lnRef idx="1">
            <a:schemeClr val="accent1"/>
          </a:lnRef>
          <a:fillRef idx="0">
            <a:schemeClr val="accent1"/>
          </a:fillRef>
          <a:effectRef idx="0">
            <a:schemeClr val="accent1"/>
          </a:effectRef>
          <a:fontRef idx="minor">
            <a:schemeClr val="tx1"/>
          </a:fontRef>
        </p:style>
      </p:cxnSp>
      <p:sp>
        <p:nvSpPr>
          <p:cNvPr id="3" name="Rounded Rectangle 2">
            <a:extLst>
              <a:ext uri="{FF2B5EF4-FFF2-40B4-BE49-F238E27FC236}">
                <a16:creationId xmlns:a16="http://schemas.microsoft.com/office/drawing/2014/main" id="{93F7ABCD-0707-B440-93A9-FA66373F02B0}"/>
              </a:ext>
            </a:extLst>
          </p:cNvPr>
          <p:cNvSpPr/>
          <p:nvPr/>
        </p:nvSpPr>
        <p:spPr>
          <a:xfrm>
            <a:off x="3979818" y="1453366"/>
            <a:ext cx="3124200" cy="400383"/>
          </a:xfrm>
          <a:prstGeom prst="roundRect">
            <a:avLst/>
          </a:prstGeom>
          <a:solidFill>
            <a:schemeClr val="accent6">
              <a:lumMod val="20000"/>
              <a:lumOff val="80000"/>
            </a:schemeClr>
          </a:solidFill>
          <a:ln>
            <a:solidFill>
              <a:srgbClr val="548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Review </a:t>
            </a:r>
            <a:r>
              <a:rPr lang="en-GB" sz="1400" dirty="0">
                <a:solidFill>
                  <a:schemeClr val="tx1"/>
                </a:solidFill>
              </a:rPr>
              <a:t>Diagnostic</a:t>
            </a:r>
            <a:r>
              <a:rPr lang="en-GB" sz="1600" dirty="0">
                <a:solidFill>
                  <a:schemeClr val="tx1"/>
                </a:solidFill>
              </a:rPr>
              <a:t> Report</a:t>
            </a:r>
          </a:p>
        </p:txBody>
      </p:sp>
      <p:sp>
        <p:nvSpPr>
          <p:cNvPr id="4" name="Rounded Rectangle 3">
            <a:extLst>
              <a:ext uri="{FF2B5EF4-FFF2-40B4-BE49-F238E27FC236}">
                <a16:creationId xmlns:a16="http://schemas.microsoft.com/office/drawing/2014/main" id="{AA3DA7BE-1114-704D-B465-D585B48E6655}"/>
              </a:ext>
            </a:extLst>
          </p:cNvPr>
          <p:cNvSpPr/>
          <p:nvPr/>
        </p:nvSpPr>
        <p:spPr>
          <a:xfrm>
            <a:off x="3808022" y="2277711"/>
            <a:ext cx="3200400" cy="522680"/>
          </a:xfrm>
          <a:prstGeom prst="roundRect">
            <a:avLst/>
          </a:prstGeom>
          <a:solidFill>
            <a:schemeClr val="accent6">
              <a:lumMod val="20000"/>
              <a:lumOff val="80000"/>
            </a:schemeClr>
          </a:solidFill>
          <a:ln>
            <a:solidFill>
              <a:srgbClr val="548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Choose best quality material:</a:t>
            </a:r>
          </a:p>
          <a:p>
            <a:pPr algn="ctr"/>
            <a:r>
              <a:rPr lang="en-GB" sz="1600" dirty="0">
                <a:solidFill>
                  <a:schemeClr val="tx1"/>
                </a:solidFill>
              </a:rPr>
              <a:t>ROSE or archived</a:t>
            </a:r>
          </a:p>
        </p:txBody>
      </p:sp>
      <p:sp>
        <p:nvSpPr>
          <p:cNvPr id="5" name="Rounded Rectangle 4">
            <a:extLst>
              <a:ext uri="{FF2B5EF4-FFF2-40B4-BE49-F238E27FC236}">
                <a16:creationId xmlns:a16="http://schemas.microsoft.com/office/drawing/2014/main" id="{73EA4C0F-E854-F840-A52B-3119D956BF61}"/>
              </a:ext>
            </a:extLst>
          </p:cNvPr>
          <p:cNvSpPr/>
          <p:nvPr/>
        </p:nvSpPr>
        <p:spPr>
          <a:xfrm>
            <a:off x="3720048" y="3085799"/>
            <a:ext cx="3200400" cy="455025"/>
          </a:xfrm>
          <a:prstGeom prst="roundRect">
            <a:avLst/>
          </a:prstGeom>
          <a:solidFill>
            <a:schemeClr val="accent6">
              <a:lumMod val="20000"/>
              <a:lumOff val="80000"/>
            </a:schemeClr>
          </a:solidFill>
          <a:ln>
            <a:solidFill>
              <a:srgbClr val="548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FF0000"/>
                </a:solidFill>
              </a:rPr>
              <a:t>Assess cellularity and purity</a:t>
            </a:r>
          </a:p>
        </p:txBody>
      </p:sp>
      <p:sp>
        <p:nvSpPr>
          <p:cNvPr id="6" name="Rounded Rectangle 5">
            <a:extLst>
              <a:ext uri="{FF2B5EF4-FFF2-40B4-BE49-F238E27FC236}">
                <a16:creationId xmlns:a16="http://schemas.microsoft.com/office/drawing/2014/main" id="{4EFEBDE1-29E6-1F4D-A134-0134940AD9E8}"/>
              </a:ext>
            </a:extLst>
          </p:cNvPr>
          <p:cNvSpPr/>
          <p:nvPr/>
        </p:nvSpPr>
        <p:spPr>
          <a:xfrm>
            <a:off x="3022372" y="3909515"/>
            <a:ext cx="2212768" cy="401936"/>
          </a:xfrm>
          <a:prstGeom prst="roundRect">
            <a:avLst/>
          </a:prstGeom>
          <a:solidFill>
            <a:schemeClr val="accent6">
              <a:lumMod val="20000"/>
              <a:lumOff val="80000"/>
            </a:schemeClr>
          </a:solidFill>
          <a:ln>
            <a:solidFill>
              <a:srgbClr val="548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Process specimen</a:t>
            </a:r>
          </a:p>
        </p:txBody>
      </p:sp>
      <p:sp>
        <p:nvSpPr>
          <p:cNvPr id="7" name="Rounded Rectangle 6">
            <a:extLst>
              <a:ext uri="{FF2B5EF4-FFF2-40B4-BE49-F238E27FC236}">
                <a16:creationId xmlns:a16="http://schemas.microsoft.com/office/drawing/2014/main" id="{53F5FB28-9BC5-E84F-B9BA-5F2177379BA5}"/>
              </a:ext>
            </a:extLst>
          </p:cNvPr>
          <p:cNvSpPr/>
          <p:nvPr/>
        </p:nvSpPr>
        <p:spPr>
          <a:xfrm>
            <a:off x="6111440" y="3826232"/>
            <a:ext cx="2057400" cy="401936"/>
          </a:xfrm>
          <a:prstGeom prst="roundRect">
            <a:avLst/>
          </a:prstGeom>
          <a:solidFill>
            <a:schemeClr val="accent6">
              <a:lumMod val="20000"/>
              <a:lumOff val="80000"/>
            </a:schemeClr>
          </a:solidFill>
          <a:ln>
            <a:solidFill>
              <a:srgbClr val="548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Cancel request</a:t>
            </a:r>
          </a:p>
        </p:txBody>
      </p:sp>
      <p:sp>
        <p:nvSpPr>
          <p:cNvPr id="8" name="Rounded Rectangle 7">
            <a:extLst>
              <a:ext uri="{FF2B5EF4-FFF2-40B4-BE49-F238E27FC236}">
                <a16:creationId xmlns:a16="http://schemas.microsoft.com/office/drawing/2014/main" id="{16E31ACA-CE93-0E45-9C5A-41B2EF1564BA}"/>
              </a:ext>
            </a:extLst>
          </p:cNvPr>
          <p:cNvSpPr/>
          <p:nvPr/>
        </p:nvSpPr>
        <p:spPr>
          <a:xfrm>
            <a:off x="2278676" y="4799550"/>
            <a:ext cx="3200400" cy="707163"/>
          </a:xfrm>
          <a:prstGeom prst="roundRect">
            <a:avLst/>
          </a:prstGeom>
          <a:solidFill>
            <a:schemeClr val="accent6">
              <a:lumMod val="20000"/>
              <a:lumOff val="80000"/>
            </a:schemeClr>
          </a:solidFill>
          <a:ln>
            <a:solidFill>
              <a:srgbClr val="548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Enrich for tumour content according to analytic sensitivities</a:t>
            </a:r>
          </a:p>
        </p:txBody>
      </p:sp>
      <p:sp>
        <p:nvSpPr>
          <p:cNvPr id="9" name="Rounded Rectangle 8">
            <a:extLst>
              <a:ext uri="{FF2B5EF4-FFF2-40B4-BE49-F238E27FC236}">
                <a16:creationId xmlns:a16="http://schemas.microsoft.com/office/drawing/2014/main" id="{72647270-79EC-504A-A6C7-32B3C5EA2F40}"/>
              </a:ext>
            </a:extLst>
          </p:cNvPr>
          <p:cNvSpPr/>
          <p:nvPr/>
        </p:nvSpPr>
        <p:spPr>
          <a:xfrm>
            <a:off x="6020395" y="4591469"/>
            <a:ext cx="2438400" cy="522680"/>
          </a:xfrm>
          <a:prstGeom prst="roundRect">
            <a:avLst/>
          </a:prstGeom>
          <a:solidFill>
            <a:schemeClr val="accent6">
              <a:lumMod val="20000"/>
              <a:lumOff val="80000"/>
            </a:schemeClr>
          </a:solidFill>
          <a:ln>
            <a:solidFill>
              <a:srgbClr val="548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Molecular testing in-house</a:t>
            </a:r>
          </a:p>
        </p:txBody>
      </p:sp>
      <p:sp>
        <p:nvSpPr>
          <p:cNvPr id="10" name="Rounded Rectangle 9">
            <a:extLst>
              <a:ext uri="{FF2B5EF4-FFF2-40B4-BE49-F238E27FC236}">
                <a16:creationId xmlns:a16="http://schemas.microsoft.com/office/drawing/2014/main" id="{5933EF0F-EC7F-E145-B4DB-40A50834EDF4}"/>
              </a:ext>
            </a:extLst>
          </p:cNvPr>
          <p:cNvSpPr/>
          <p:nvPr/>
        </p:nvSpPr>
        <p:spPr>
          <a:xfrm>
            <a:off x="6020395" y="5210759"/>
            <a:ext cx="2438400" cy="52268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Outside molecular pathology laboratory</a:t>
            </a:r>
          </a:p>
        </p:txBody>
      </p:sp>
      <p:sp>
        <p:nvSpPr>
          <p:cNvPr id="11" name="Rounded Rectangle 10">
            <a:extLst>
              <a:ext uri="{FF2B5EF4-FFF2-40B4-BE49-F238E27FC236}">
                <a16:creationId xmlns:a16="http://schemas.microsoft.com/office/drawing/2014/main" id="{79C5773A-B942-9E4B-85B3-11CAE615F9DB}"/>
              </a:ext>
            </a:extLst>
          </p:cNvPr>
          <p:cNvSpPr/>
          <p:nvPr/>
        </p:nvSpPr>
        <p:spPr>
          <a:xfrm>
            <a:off x="7292538" y="5827431"/>
            <a:ext cx="3200400" cy="707163"/>
          </a:xfrm>
          <a:prstGeom prst="roundRect">
            <a:avLst/>
          </a:prstGeom>
          <a:solidFill>
            <a:schemeClr val="accent6">
              <a:lumMod val="20000"/>
              <a:lumOff val="80000"/>
            </a:schemeClr>
          </a:solidFill>
          <a:ln>
            <a:solidFill>
              <a:srgbClr val="548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Compare mutation signals with the extent of tumour cells in tested specimen</a:t>
            </a:r>
          </a:p>
        </p:txBody>
      </p:sp>
      <p:sp>
        <p:nvSpPr>
          <p:cNvPr id="12" name="Rounded Rectangle 11">
            <a:extLst>
              <a:ext uri="{FF2B5EF4-FFF2-40B4-BE49-F238E27FC236}">
                <a16:creationId xmlns:a16="http://schemas.microsoft.com/office/drawing/2014/main" id="{413977AD-D6CB-404D-86ED-6D33A1E8E7AB}"/>
              </a:ext>
            </a:extLst>
          </p:cNvPr>
          <p:cNvSpPr/>
          <p:nvPr/>
        </p:nvSpPr>
        <p:spPr>
          <a:xfrm>
            <a:off x="2610691" y="5898103"/>
            <a:ext cx="3200400" cy="707163"/>
          </a:xfrm>
          <a:prstGeom prst="roundRect">
            <a:avLst/>
          </a:prstGeom>
          <a:solidFill>
            <a:schemeClr val="accent6">
              <a:lumMod val="20000"/>
              <a:lumOff val="80000"/>
            </a:schemeClr>
          </a:solidFill>
          <a:ln>
            <a:solidFill>
              <a:srgbClr val="548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Integrate the molecular data in the original diagnostic report</a:t>
            </a:r>
          </a:p>
        </p:txBody>
      </p:sp>
      <p:cxnSp>
        <p:nvCxnSpPr>
          <p:cNvPr id="13" name="Straight Arrow Connector 12">
            <a:extLst>
              <a:ext uri="{FF2B5EF4-FFF2-40B4-BE49-F238E27FC236}">
                <a16:creationId xmlns:a16="http://schemas.microsoft.com/office/drawing/2014/main" id="{533D8E8B-451F-AD48-82AB-0AA2C9AA01C8}"/>
              </a:ext>
            </a:extLst>
          </p:cNvPr>
          <p:cNvCxnSpPr>
            <a:cxnSpLocks/>
          </p:cNvCxnSpPr>
          <p:nvPr/>
        </p:nvCxnSpPr>
        <p:spPr>
          <a:xfrm>
            <a:off x="5436920" y="1924349"/>
            <a:ext cx="0" cy="282697"/>
          </a:xfrm>
          <a:prstGeom prst="straightConnector1">
            <a:avLst/>
          </a:prstGeom>
          <a:ln w="57150">
            <a:solidFill>
              <a:srgbClr val="3561AB"/>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E673EF03-0DD9-4342-9B98-E47F1E087492}"/>
              </a:ext>
            </a:extLst>
          </p:cNvPr>
          <p:cNvCxnSpPr>
            <a:cxnSpLocks/>
          </p:cNvCxnSpPr>
          <p:nvPr/>
        </p:nvCxnSpPr>
        <p:spPr>
          <a:xfrm>
            <a:off x="4244540" y="3584127"/>
            <a:ext cx="0" cy="254715"/>
          </a:xfrm>
          <a:prstGeom prst="straightConnector1">
            <a:avLst/>
          </a:prstGeom>
          <a:ln w="57150">
            <a:solidFill>
              <a:srgbClr val="3561AB"/>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8147D574-FC5A-524A-B50C-F9840932EF67}"/>
              </a:ext>
            </a:extLst>
          </p:cNvPr>
          <p:cNvCxnSpPr>
            <a:cxnSpLocks/>
          </p:cNvCxnSpPr>
          <p:nvPr/>
        </p:nvCxnSpPr>
        <p:spPr>
          <a:xfrm>
            <a:off x="4168340" y="4488441"/>
            <a:ext cx="0" cy="226444"/>
          </a:xfrm>
          <a:prstGeom prst="straightConnector1">
            <a:avLst/>
          </a:prstGeom>
          <a:ln w="57150">
            <a:solidFill>
              <a:srgbClr val="3561AB"/>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5D8673AC-0F02-2E45-B5D2-034422ED3747}"/>
              </a:ext>
            </a:extLst>
          </p:cNvPr>
          <p:cNvCxnSpPr>
            <a:cxnSpLocks/>
          </p:cNvCxnSpPr>
          <p:nvPr/>
        </p:nvCxnSpPr>
        <p:spPr>
          <a:xfrm flipV="1">
            <a:off x="5568143" y="4777207"/>
            <a:ext cx="441368" cy="162510"/>
          </a:xfrm>
          <a:prstGeom prst="straightConnector1">
            <a:avLst/>
          </a:prstGeom>
          <a:ln w="57150">
            <a:solidFill>
              <a:srgbClr val="3561AB"/>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7A13E706-43D9-994C-8AF4-D338E3B47EDF}"/>
              </a:ext>
            </a:extLst>
          </p:cNvPr>
          <p:cNvCxnSpPr>
            <a:cxnSpLocks/>
          </p:cNvCxnSpPr>
          <p:nvPr/>
        </p:nvCxnSpPr>
        <p:spPr>
          <a:xfrm>
            <a:off x="5509756" y="5381678"/>
            <a:ext cx="479959" cy="180843"/>
          </a:xfrm>
          <a:prstGeom prst="straightConnector1">
            <a:avLst/>
          </a:prstGeom>
          <a:ln w="57150">
            <a:solidFill>
              <a:srgbClr val="3561AB"/>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F61FAF90-37B2-C04A-9948-5EBAE8C8A176}"/>
              </a:ext>
            </a:extLst>
          </p:cNvPr>
          <p:cNvCxnSpPr>
            <a:cxnSpLocks/>
          </p:cNvCxnSpPr>
          <p:nvPr/>
        </p:nvCxnSpPr>
        <p:spPr>
          <a:xfrm flipH="1">
            <a:off x="6111440" y="6090371"/>
            <a:ext cx="835725" cy="0"/>
          </a:xfrm>
          <a:prstGeom prst="straightConnector1">
            <a:avLst/>
          </a:prstGeom>
          <a:ln w="57150">
            <a:solidFill>
              <a:srgbClr val="3561AB"/>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7E5800C6-80C6-2E4C-AA14-DFE567F220E4}"/>
              </a:ext>
            </a:extLst>
          </p:cNvPr>
          <p:cNvCxnSpPr>
            <a:cxnSpLocks/>
          </p:cNvCxnSpPr>
          <p:nvPr/>
        </p:nvCxnSpPr>
        <p:spPr>
          <a:xfrm>
            <a:off x="5375664" y="2829894"/>
            <a:ext cx="0" cy="226444"/>
          </a:xfrm>
          <a:prstGeom prst="straightConnector1">
            <a:avLst/>
          </a:prstGeom>
          <a:ln w="57150">
            <a:solidFill>
              <a:srgbClr val="3561AB"/>
            </a:solidFill>
            <a:tailEnd type="triangle"/>
          </a:ln>
        </p:spPr>
        <p:style>
          <a:lnRef idx="1">
            <a:schemeClr val="accent1"/>
          </a:lnRef>
          <a:fillRef idx="0">
            <a:schemeClr val="accent1"/>
          </a:fillRef>
          <a:effectRef idx="0">
            <a:schemeClr val="accent1"/>
          </a:effectRef>
          <a:fontRef idx="minor">
            <a:schemeClr val="tx1"/>
          </a:fontRef>
        </p:style>
      </p:cxnSp>
      <p:sp>
        <p:nvSpPr>
          <p:cNvPr id="21" name="Curved Left Arrow 20">
            <a:extLst>
              <a:ext uri="{FF2B5EF4-FFF2-40B4-BE49-F238E27FC236}">
                <a16:creationId xmlns:a16="http://schemas.microsoft.com/office/drawing/2014/main" id="{FEF39951-AD7F-0748-92A7-8A8D9BB81D5B}"/>
              </a:ext>
            </a:extLst>
          </p:cNvPr>
          <p:cNvSpPr/>
          <p:nvPr/>
        </p:nvSpPr>
        <p:spPr>
          <a:xfrm>
            <a:off x="8880369" y="4744027"/>
            <a:ext cx="457200" cy="989412"/>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22" name="TextBox 21">
            <a:extLst>
              <a:ext uri="{FF2B5EF4-FFF2-40B4-BE49-F238E27FC236}">
                <a16:creationId xmlns:a16="http://schemas.microsoft.com/office/drawing/2014/main" id="{B4A00642-160C-2040-9A14-D99BFEE03AE0}"/>
              </a:ext>
            </a:extLst>
          </p:cNvPr>
          <p:cNvSpPr txBox="1"/>
          <p:nvPr/>
        </p:nvSpPr>
        <p:spPr>
          <a:xfrm>
            <a:off x="2851635" y="3488948"/>
            <a:ext cx="1472045" cy="428175"/>
          </a:xfrm>
          <a:prstGeom prst="rect">
            <a:avLst/>
          </a:prstGeom>
          <a:noFill/>
        </p:spPr>
        <p:txBody>
          <a:bodyPr wrap="square" rtlCol="0">
            <a:spAutoFit/>
          </a:bodyPr>
          <a:lstStyle/>
          <a:p>
            <a:pPr algn="ctr"/>
            <a:r>
              <a:rPr lang="en-GB" sz="1100" dirty="0"/>
              <a:t>Quality/quantity sufficient</a:t>
            </a:r>
          </a:p>
        </p:txBody>
      </p:sp>
      <p:sp>
        <p:nvSpPr>
          <p:cNvPr id="23" name="TextBox 22">
            <a:extLst>
              <a:ext uri="{FF2B5EF4-FFF2-40B4-BE49-F238E27FC236}">
                <a16:creationId xmlns:a16="http://schemas.microsoft.com/office/drawing/2014/main" id="{A3528105-1D13-E54F-8A27-41FE223D2BC1}"/>
              </a:ext>
            </a:extLst>
          </p:cNvPr>
          <p:cNvSpPr txBox="1"/>
          <p:nvPr/>
        </p:nvSpPr>
        <p:spPr>
          <a:xfrm>
            <a:off x="6648581" y="3513570"/>
            <a:ext cx="3329543" cy="307777"/>
          </a:xfrm>
          <a:prstGeom prst="rect">
            <a:avLst/>
          </a:prstGeom>
          <a:noFill/>
        </p:spPr>
        <p:txBody>
          <a:bodyPr wrap="square" rtlCol="0">
            <a:spAutoFit/>
          </a:bodyPr>
          <a:lstStyle/>
          <a:p>
            <a:r>
              <a:rPr lang="en-GB" sz="1400" dirty="0"/>
              <a:t>Quality/quantity insufficient</a:t>
            </a:r>
          </a:p>
        </p:txBody>
      </p:sp>
      <p:sp>
        <p:nvSpPr>
          <p:cNvPr id="24" name="Título 23">
            <a:extLst>
              <a:ext uri="{FF2B5EF4-FFF2-40B4-BE49-F238E27FC236}">
                <a16:creationId xmlns:a16="http://schemas.microsoft.com/office/drawing/2014/main" id="{A263CB76-25F0-4F2D-8F25-29008002D9B8}"/>
              </a:ext>
            </a:extLst>
          </p:cNvPr>
          <p:cNvSpPr>
            <a:spLocks noGrp="1"/>
          </p:cNvSpPr>
          <p:nvPr>
            <p:ph type="ctrTitle"/>
          </p:nvPr>
        </p:nvSpPr>
        <p:spPr>
          <a:xfrm>
            <a:off x="141467" y="86645"/>
            <a:ext cx="7887835" cy="1440997"/>
          </a:xfrm>
        </p:spPr>
        <p:txBody>
          <a:bodyPr/>
          <a:lstStyle/>
          <a:p>
            <a:r>
              <a:rPr lang="pt-PT" sz="3200" dirty="0"/>
              <a:t>CYTOPATHOLOGIST ROLE IN MOLECULAR TESTING</a:t>
            </a:r>
          </a:p>
        </p:txBody>
      </p:sp>
    </p:spTree>
    <p:extLst>
      <p:ext uri="{BB962C8B-B14F-4D97-AF65-F5344CB8AC3E}">
        <p14:creationId xmlns:p14="http://schemas.microsoft.com/office/powerpoint/2010/main" val="36747684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C8441B71-9DEB-D300-265A-21F03DCF045C}"/>
              </a:ext>
            </a:extLst>
          </p:cNvPr>
          <p:cNvSpPr/>
          <p:nvPr/>
        </p:nvSpPr>
        <p:spPr>
          <a:xfrm>
            <a:off x="8991434" y="4866345"/>
            <a:ext cx="1857375" cy="1296987"/>
          </a:xfrm>
          <a:prstGeom prst="roundRect">
            <a:avLst/>
          </a:prstGeom>
          <a:solidFill>
            <a:srgbClr val="FFC000"/>
          </a:solidFill>
          <a:ln w="25400" cap="flat" cmpd="sng" algn="ctr">
            <a:noFill/>
            <a:prstDash val="solid"/>
          </a:ln>
          <a:effectLst/>
        </p:spPr>
        <p:txBody>
          <a:bodyPr anchor="ctr"/>
          <a:lstStyle/>
          <a:p>
            <a:pPr algn="ctr">
              <a:defRPr/>
            </a:pPr>
            <a:endParaRPr lang="pt-PT" kern="0">
              <a:solidFill>
                <a:srgbClr val="FFFFFF"/>
              </a:solidFill>
              <a:latin typeface="Calibri" pitchFamily="34" charset="0"/>
              <a:ea typeface="MS PGothic" pitchFamily="34" charset="-128"/>
              <a:cs typeface="Arial"/>
            </a:endParaRPr>
          </a:p>
        </p:txBody>
      </p:sp>
      <p:sp>
        <p:nvSpPr>
          <p:cNvPr id="2" name="Rounded Rectangle 1">
            <a:extLst>
              <a:ext uri="{FF2B5EF4-FFF2-40B4-BE49-F238E27FC236}">
                <a16:creationId xmlns:a16="http://schemas.microsoft.com/office/drawing/2014/main" id="{3E800107-D819-C525-1BF4-E26856D7C51A}"/>
              </a:ext>
            </a:extLst>
          </p:cNvPr>
          <p:cNvSpPr/>
          <p:nvPr/>
        </p:nvSpPr>
        <p:spPr>
          <a:xfrm>
            <a:off x="3511550" y="1873251"/>
            <a:ext cx="5124450" cy="2016125"/>
          </a:xfrm>
          <a:prstGeom prst="roundRect">
            <a:avLst/>
          </a:prstGeom>
          <a:solidFill>
            <a:srgbClr val="FFC000"/>
          </a:solidFill>
          <a:ln w="25400" cap="flat" cmpd="sng" algn="ctr">
            <a:noFill/>
            <a:prstDash val="solid"/>
          </a:ln>
          <a:effectLst/>
        </p:spPr>
        <p:txBody>
          <a:bodyPr/>
          <a:lstStyle/>
          <a:p>
            <a:pPr algn="ctr">
              <a:defRPr/>
            </a:pPr>
            <a:r>
              <a:rPr lang="pt-PT" sz="2000" kern="0" dirty="0">
                <a:solidFill>
                  <a:srgbClr val="FFB8AA">
                    <a:lumMod val="10000"/>
                  </a:srgbClr>
                </a:solidFill>
                <a:latin typeface="Calibri" pitchFamily="34" charset="0"/>
                <a:ea typeface="MS PGothic" pitchFamily="34" charset="-128"/>
                <a:cs typeface="Arial"/>
              </a:rPr>
              <a:t>Molecular genetics lab</a:t>
            </a:r>
          </a:p>
        </p:txBody>
      </p:sp>
      <p:sp>
        <p:nvSpPr>
          <p:cNvPr id="4" name="TextBox 3">
            <a:extLst>
              <a:ext uri="{FF2B5EF4-FFF2-40B4-BE49-F238E27FC236}">
                <a16:creationId xmlns:a16="http://schemas.microsoft.com/office/drawing/2014/main" id="{1F044798-F50F-966E-7532-7FD2CE806D95}"/>
              </a:ext>
            </a:extLst>
          </p:cNvPr>
          <p:cNvSpPr txBox="1"/>
          <p:nvPr/>
        </p:nvSpPr>
        <p:spPr>
          <a:xfrm>
            <a:off x="2052639" y="2447926"/>
            <a:ext cx="1076325" cy="923925"/>
          </a:xfrm>
          <a:prstGeom prst="rect">
            <a:avLst/>
          </a:prstGeom>
          <a:solidFill>
            <a:srgbClr val="99CCFF">
              <a:lumMod val="50000"/>
            </a:srgbClr>
          </a:solidFill>
        </p:spPr>
        <p:txBody>
          <a:bodyPr wrap="none">
            <a:spAutoFit/>
          </a:bodyPr>
          <a:lstStyle/>
          <a:p>
            <a:pPr algn="ctr">
              <a:defRPr/>
            </a:pPr>
            <a:r>
              <a:rPr lang="pt-PT" kern="0" dirty="0">
                <a:solidFill>
                  <a:srgbClr val="FFFFFF"/>
                </a:solidFill>
                <a:latin typeface="Calibri" pitchFamily="34" charset="0"/>
                <a:ea typeface="MS PGothic" pitchFamily="34" charset="-128"/>
                <a:cs typeface="Arial" charset="0"/>
              </a:rPr>
              <a:t>Diagnosis</a:t>
            </a:r>
          </a:p>
          <a:p>
            <a:pPr algn="ctr">
              <a:defRPr/>
            </a:pPr>
            <a:r>
              <a:rPr lang="pt-PT" kern="0" dirty="0">
                <a:solidFill>
                  <a:srgbClr val="FFFFFF"/>
                </a:solidFill>
                <a:latin typeface="Calibri" pitchFamily="34" charset="0"/>
                <a:ea typeface="MS PGothic" pitchFamily="34" charset="-128"/>
                <a:cs typeface="Arial" charset="0"/>
              </a:rPr>
              <a:t>of</a:t>
            </a:r>
          </a:p>
          <a:p>
            <a:pPr algn="ctr">
              <a:defRPr/>
            </a:pPr>
            <a:r>
              <a:rPr lang="pt-PT" kern="0" dirty="0">
                <a:solidFill>
                  <a:srgbClr val="FFFFFF"/>
                </a:solidFill>
                <a:latin typeface="Calibri" pitchFamily="34" charset="0"/>
                <a:ea typeface="MS PGothic" pitchFamily="34" charset="-128"/>
                <a:cs typeface="Arial" charset="0"/>
              </a:rPr>
              <a:t>mNSCLC</a:t>
            </a:r>
          </a:p>
        </p:txBody>
      </p:sp>
      <p:sp>
        <p:nvSpPr>
          <p:cNvPr id="5" name="TextBox 4">
            <a:extLst>
              <a:ext uri="{FF2B5EF4-FFF2-40B4-BE49-F238E27FC236}">
                <a16:creationId xmlns:a16="http://schemas.microsoft.com/office/drawing/2014/main" id="{1DDA3A86-B182-CCF8-87B8-6FED5A608C5B}"/>
              </a:ext>
            </a:extLst>
          </p:cNvPr>
          <p:cNvSpPr txBox="1"/>
          <p:nvPr/>
        </p:nvSpPr>
        <p:spPr>
          <a:xfrm>
            <a:off x="3770314" y="2565401"/>
            <a:ext cx="1044575" cy="646113"/>
          </a:xfrm>
          <a:prstGeom prst="rect">
            <a:avLst/>
          </a:prstGeom>
          <a:solidFill>
            <a:srgbClr val="99CCFF">
              <a:lumMod val="50000"/>
            </a:srgbClr>
          </a:solidFill>
        </p:spPr>
        <p:txBody>
          <a:bodyPr wrap="none">
            <a:spAutoFit/>
          </a:bodyPr>
          <a:lstStyle/>
          <a:p>
            <a:pPr algn="ctr">
              <a:defRPr/>
            </a:pPr>
            <a:r>
              <a:rPr lang="pt-PT" kern="0" dirty="0">
                <a:solidFill>
                  <a:srgbClr val="FFFFFF"/>
                </a:solidFill>
                <a:latin typeface="Calibri" pitchFamily="34" charset="0"/>
                <a:ea typeface="MS PGothic" pitchFamily="34" charset="-128"/>
                <a:cs typeface="Arial" charset="0"/>
              </a:rPr>
              <a:t>Sample</a:t>
            </a:r>
          </a:p>
          <a:p>
            <a:pPr algn="ctr">
              <a:defRPr/>
            </a:pPr>
            <a:r>
              <a:rPr lang="pt-PT" kern="0" dirty="0">
                <a:solidFill>
                  <a:srgbClr val="FFFFFF"/>
                </a:solidFill>
                <a:latin typeface="Calibri" pitchFamily="34" charset="0"/>
                <a:ea typeface="MS PGothic" pitchFamily="34" charset="-128"/>
                <a:cs typeface="Arial" charset="0"/>
              </a:rPr>
              <a:t>Selection</a:t>
            </a:r>
          </a:p>
        </p:txBody>
      </p:sp>
      <p:sp>
        <p:nvSpPr>
          <p:cNvPr id="6" name="TextBox 5">
            <a:extLst>
              <a:ext uri="{FF2B5EF4-FFF2-40B4-BE49-F238E27FC236}">
                <a16:creationId xmlns:a16="http://schemas.microsoft.com/office/drawing/2014/main" id="{DB2FF050-045C-109F-A7A7-41B3CBF6AAB6}"/>
              </a:ext>
            </a:extLst>
          </p:cNvPr>
          <p:cNvSpPr txBox="1"/>
          <p:nvPr/>
        </p:nvSpPr>
        <p:spPr>
          <a:xfrm>
            <a:off x="5456238" y="2566988"/>
            <a:ext cx="1103312" cy="646112"/>
          </a:xfrm>
          <a:prstGeom prst="rect">
            <a:avLst/>
          </a:prstGeom>
          <a:solidFill>
            <a:srgbClr val="99CCFF">
              <a:lumMod val="50000"/>
            </a:srgbClr>
          </a:solidFill>
        </p:spPr>
        <p:txBody>
          <a:bodyPr wrap="none">
            <a:spAutoFit/>
          </a:bodyPr>
          <a:lstStyle/>
          <a:p>
            <a:pPr algn="ctr">
              <a:defRPr/>
            </a:pPr>
            <a:r>
              <a:rPr lang="pt-PT" kern="0" dirty="0">
                <a:solidFill>
                  <a:srgbClr val="FFFFFF"/>
                </a:solidFill>
                <a:latin typeface="Calibri" pitchFamily="34" charset="0"/>
                <a:ea typeface="MS PGothic" pitchFamily="34" charset="-128"/>
                <a:cs typeface="Arial" charset="0"/>
              </a:rPr>
              <a:t>Mutation</a:t>
            </a:r>
          </a:p>
          <a:p>
            <a:pPr algn="ctr">
              <a:defRPr/>
            </a:pPr>
            <a:r>
              <a:rPr lang="pt-PT" kern="0" dirty="0">
                <a:solidFill>
                  <a:srgbClr val="FFFFFF"/>
                </a:solidFill>
                <a:latin typeface="Calibri" pitchFamily="34" charset="0"/>
                <a:ea typeface="MS PGothic" pitchFamily="34" charset="-128"/>
                <a:cs typeface="Arial" charset="0"/>
              </a:rPr>
              <a:t>Screening</a:t>
            </a:r>
          </a:p>
        </p:txBody>
      </p:sp>
      <p:sp>
        <p:nvSpPr>
          <p:cNvPr id="7" name="TextBox 6">
            <a:extLst>
              <a:ext uri="{FF2B5EF4-FFF2-40B4-BE49-F238E27FC236}">
                <a16:creationId xmlns:a16="http://schemas.microsoft.com/office/drawing/2014/main" id="{2EED2A6A-196E-4AA1-83EC-B74AC0904EFA}"/>
              </a:ext>
            </a:extLst>
          </p:cNvPr>
          <p:cNvSpPr txBox="1"/>
          <p:nvPr/>
        </p:nvSpPr>
        <p:spPr>
          <a:xfrm>
            <a:off x="7194551" y="2566988"/>
            <a:ext cx="1135063" cy="646112"/>
          </a:xfrm>
          <a:prstGeom prst="rect">
            <a:avLst/>
          </a:prstGeom>
          <a:solidFill>
            <a:srgbClr val="99CCFF">
              <a:lumMod val="50000"/>
            </a:srgbClr>
          </a:solidFill>
        </p:spPr>
        <p:txBody>
          <a:bodyPr wrap="none">
            <a:spAutoFit/>
          </a:bodyPr>
          <a:lstStyle/>
          <a:p>
            <a:pPr algn="ctr">
              <a:defRPr/>
            </a:pPr>
            <a:r>
              <a:rPr lang="pt-PT" kern="0" dirty="0">
                <a:solidFill>
                  <a:srgbClr val="FFFFFF"/>
                </a:solidFill>
                <a:latin typeface="Calibri" pitchFamily="34" charset="0"/>
                <a:ea typeface="MS PGothic" pitchFamily="34" charset="-128"/>
                <a:cs typeface="Arial" charset="0"/>
              </a:rPr>
              <a:t>Molecular</a:t>
            </a:r>
          </a:p>
          <a:p>
            <a:pPr algn="ctr">
              <a:defRPr/>
            </a:pPr>
            <a:r>
              <a:rPr lang="pt-PT" kern="0" dirty="0">
                <a:solidFill>
                  <a:srgbClr val="FFFFFF"/>
                </a:solidFill>
                <a:latin typeface="Calibri" pitchFamily="34" charset="0"/>
                <a:ea typeface="MS PGothic" pitchFamily="34" charset="-128"/>
                <a:cs typeface="Arial" charset="0"/>
              </a:rPr>
              <a:t>report</a:t>
            </a:r>
          </a:p>
        </p:txBody>
      </p:sp>
      <p:sp>
        <p:nvSpPr>
          <p:cNvPr id="8" name="TextBox 7">
            <a:extLst>
              <a:ext uri="{FF2B5EF4-FFF2-40B4-BE49-F238E27FC236}">
                <a16:creationId xmlns:a16="http://schemas.microsoft.com/office/drawing/2014/main" id="{7380C9B4-BEDB-7162-FF57-09E73EC87FF3}"/>
              </a:ext>
            </a:extLst>
          </p:cNvPr>
          <p:cNvSpPr txBox="1"/>
          <p:nvPr/>
        </p:nvSpPr>
        <p:spPr>
          <a:xfrm>
            <a:off x="8948738" y="2447926"/>
            <a:ext cx="1236662" cy="923925"/>
          </a:xfrm>
          <a:prstGeom prst="rect">
            <a:avLst/>
          </a:prstGeom>
          <a:solidFill>
            <a:srgbClr val="99CCFF">
              <a:lumMod val="50000"/>
            </a:srgbClr>
          </a:solidFill>
        </p:spPr>
        <p:txBody>
          <a:bodyPr wrap="none">
            <a:spAutoFit/>
          </a:bodyPr>
          <a:lstStyle/>
          <a:p>
            <a:pPr algn="ctr">
              <a:defRPr/>
            </a:pPr>
            <a:r>
              <a:rPr lang="pt-PT" kern="0" dirty="0">
                <a:solidFill>
                  <a:srgbClr val="FFFFFF"/>
                </a:solidFill>
                <a:latin typeface="Calibri" pitchFamily="34" charset="0"/>
                <a:ea typeface="MS PGothic" pitchFamily="34" charset="-128"/>
                <a:cs typeface="Arial" charset="0"/>
              </a:rPr>
              <a:t>Oncologist</a:t>
            </a:r>
          </a:p>
          <a:p>
            <a:pPr algn="ctr">
              <a:defRPr/>
            </a:pPr>
            <a:endParaRPr lang="pt-PT" kern="0" dirty="0">
              <a:solidFill>
                <a:srgbClr val="FFFFFF"/>
              </a:solidFill>
              <a:latin typeface="Calibri" pitchFamily="34" charset="0"/>
              <a:ea typeface="MS PGothic" pitchFamily="34" charset="-128"/>
              <a:cs typeface="Arial" charset="0"/>
            </a:endParaRPr>
          </a:p>
          <a:p>
            <a:pPr algn="ctr">
              <a:defRPr/>
            </a:pPr>
            <a:r>
              <a:rPr lang="pt-PT" kern="0" dirty="0">
                <a:solidFill>
                  <a:srgbClr val="FFFFFF"/>
                </a:solidFill>
                <a:latin typeface="Calibri" pitchFamily="34" charset="0"/>
                <a:ea typeface="MS PGothic" pitchFamily="34" charset="-128"/>
                <a:cs typeface="Arial" charset="0"/>
              </a:rPr>
              <a:t>Pathologist</a:t>
            </a:r>
          </a:p>
        </p:txBody>
      </p:sp>
      <p:cxnSp>
        <p:nvCxnSpPr>
          <p:cNvPr id="63496" name="Straight Arrow Connector 8">
            <a:extLst>
              <a:ext uri="{FF2B5EF4-FFF2-40B4-BE49-F238E27FC236}">
                <a16:creationId xmlns:a16="http://schemas.microsoft.com/office/drawing/2014/main" id="{CC983F12-D516-500C-669F-EE5564100EA9}"/>
              </a:ext>
            </a:extLst>
          </p:cNvPr>
          <p:cNvCxnSpPr>
            <a:cxnSpLocks noChangeShapeType="1"/>
            <a:stCxn id="4" idx="3"/>
            <a:endCxn id="5" idx="1"/>
          </p:cNvCxnSpPr>
          <p:nvPr/>
        </p:nvCxnSpPr>
        <p:spPr bwMode="auto">
          <a:xfrm flipV="1">
            <a:off x="3128963" y="2889250"/>
            <a:ext cx="641350" cy="20638"/>
          </a:xfrm>
          <a:prstGeom prst="straightConnector1">
            <a:avLst/>
          </a:prstGeom>
          <a:noFill/>
          <a:ln w="571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63497" name="Straight Arrow Connector 9">
            <a:extLst>
              <a:ext uri="{FF2B5EF4-FFF2-40B4-BE49-F238E27FC236}">
                <a16:creationId xmlns:a16="http://schemas.microsoft.com/office/drawing/2014/main" id="{80914E71-BCCA-242B-2106-3EBECE454C62}"/>
              </a:ext>
            </a:extLst>
          </p:cNvPr>
          <p:cNvCxnSpPr>
            <a:cxnSpLocks noChangeShapeType="1"/>
          </p:cNvCxnSpPr>
          <p:nvPr/>
        </p:nvCxnSpPr>
        <p:spPr bwMode="auto">
          <a:xfrm>
            <a:off x="4872039" y="2908300"/>
            <a:ext cx="536575" cy="0"/>
          </a:xfrm>
          <a:prstGeom prst="straightConnector1">
            <a:avLst/>
          </a:prstGeom>
          <a:noFill/>
          <a:ln w="571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63498" name="Straight Arrow Connector 10">
            <a:extLst>
              <a:ext uri="{FF2B5EF4-FFF2-40B4-BE49-F238E27FC236}">
                <a16:creationId xmlns:a16="http://schemas.microsoft.com/office/drawing/2014/main" id="{4B4DEB6A-E817-F74F-1B4A-29DA72EE4EE4}"/>
              </a:ext>
            </a:extLst>
          </p:cNvPr>
          <p:cNvCxnSpPr>
            <a:cxnSpLocks noChangeShapeType="1"/>
          </p:cNvCxnSpPr>
          <p:nvPr/>
        </p:nvCxnSpPr>
        <p:spPr bwMode="auto">
          <a:xfrm>
            <a:off x="6642101" y="2908300"/>
            <a:ext cx="536575" cy="0"/>
          </a:xfrm>
          <a:prstGeom prst="straightConnector1">
            <a:avLst/>
          </a:prstGeom>
          <a:noFill/>
          <a:ln w="571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63499" name="Straight Arrow Connector 11">
            <a:extLst>
              <a:ext uri="{FF2B5EF4-FFF2-40B4-BE49-F238E27FC236}">
                <a16:creationId xmlns:a16="http://schemas.microsoft.com/office/drawing/2014/main" id="{96B5FA02-00F1-68FA-6A9C-DF9F9C5E9188}"/>
              </a:ext>
            </a:extLst>
          </p:cNvPr>
          <p:cNvCxnSpPr>
            <a:cxnSpLocks noChangeShapeType="1"/>
          </p:cNvCxnSpPr>
          <p:nvPr/>
        </p:nvCxnSpPr>
        <p:spPr bwMode="auto">
          <a:xfrm>
            <a:off x="8367714" y="2924175"/>
            <a:ext cx="536575" cy="0"/>
          </a:xfrm>
          <a:prstGeom prst="straightConnector1">
            <a:avLst/>
          </a:prstGeom>
          <a:noFill/>
          <a:ln w="5715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13" name="Rounded Rectangle 12">
            <a:extLst>
              <a:ext uri="{FF2B5EF4-FFF2-40B4-BE49-F238E27FC236}">
                <a16:creationId xmlns:a16="http://schemas.microsoft.com/office/drawing/2014/main" id="{563A8501-A998-9731-7AE1-DFAFBE548CD7}"/>
              </a:ext>
            </a:extLst>
          </p:cNvPr>
          <p:cNvSpPr/>
          <p:nvPr/>
        </p:nvSpPr>
        <p:spPr>
          <a:xfrm>
            <a:off x="7032626" y="4868864"/>
            <a:ext cx="1857375" cy="1296987"/>
          </a:xfrm>
          <a:prstGeom prst="roundRect">
            <a:avLst/>
          </a:prstGeom>
          <a:solidFill>
            <a:srgbClr val="FFC000"/>
          </a:solidFill>
          <a:ln w="25400" cap="flat" cmpd="sng" algn="ctr">
            <a:noFill/>
            <a:prstDash val="solid"/>
          </a:ln>
          <a:effectLst/>
        </p:spPr>
        <p:txBody>
          <a:bodyPr anchor="ctr"/>
          <a:lstStyle/>
          <a:p>
            <a:pPr algn="ctr">
              <a:defRPr/>
            </a:pPr>
            <a:endParaRPr lang="pt-PT" kern="0">
              <a:solidFill>
                <a:srgbClr val="FFFFFF"/>
              </a:solidFill>
              <a:latin typeface="Calibri" pitchFamily="34" charset="0"/>
              <a:ea typeface="MS PGothic" pitchFamily="34" charset="-128"/>
              <a:cs typeface="Arial"/>
            </a:endParaRPr>
          </a:p>
        </p:txBody>
      </p:sp>
      <p:grpSp>
        <p:nvGrpSpPr>
          <p:cNvPr id="63501" name="Group 13">
            <a:extLst>
              <a:ext uri="{FF2B5EF4-FFF2-40B4-BE49-F238E27FC236}">
                <a16:creationId xmlns:a16="http://schemas.microsoft.com/office/drawing/2014/main" id="{7A264241-2D24-1C89-046B-9C53D887BAAA}"/>
              </a:ext>
            </a:extLst>
          </p:cNvPr>
          <p:cNvGrpSpPr>
            <a:grpSpLocks/>
          </p:cNvGrpSpPr>
          <p:nvPr/>
        </p:nvGrpSpPr>
        <p:grpSpPr bwMode="auto">
          <a:xfrm>
            <a:off x="1919289" y="3860801"/>
            <a:ext cx="8568362" cy="2170635"/>
            <a:chOff x="358544" y="3429000"/>
            <a:chExt cx="8567911" cy="2170285"/>
          </a:xfrm>
        </p:grpSpPr>
        <p:sp>
          <p:nvSpPr>
            <p:cNvPr id="15" name="TextBox 14">
              <a:extLst>
                <a:ext uri="{FF2B5EF4-FFF2-40B4-BE49-F238E27FC236}">
                  <a16:creationId xmlns:a16="http://schemas.microsoft.com/office/drawing/2014/main" id="{60B6B23C-FB70-A1CB-F66A-E6300423C5E7}"/>
                </a:ext>
              </a:extLst>
            </p:cNvPr>
            <p:cNvSpPr txBox="1"/>
            <p:nvPr/>
          </p:nvSpPr>
          <p:spPr>
            <a:xfrm>
              <a:off x="407753" y="4665464"/>
              <a:ext cx="1317556" cy="923776"/>
            </a:xfrm>
            <a:prstGeom prst="rect">
              <a:avLst/>
            </a:prstGeom>
            <a:solidFill>
              <a:srgbClr val="99CCFF">
                <a:lumMod val="50000"/>
              </a:srgbClr>
            </a:solidFill>
          </p:spPr>
          <p:txBody>
            <a:bodyPr wrap="none">
              <a:spAutoFit/>
            </a:bodyPr>
            <a:lstStyle/>
            <a:p>
              <a:pPr algn="ctr">
                <a:defRPr/>
              </a:pPr>
              <a:endParaRPr lang="pt-PT" kern="0" dirty="0">
                <a:solidFill>
                  <a:srgbClr val="FFFFFF"/>
                </a:solidFill>
                <a:latin typeface="Calibri" pitchFamily="34" charset="0"/>
                <a:ea typeface="MS PGothic" pitchFamily="34" charset="-128"/>
                <a:cs typeface="Arial" charset="0"/>
              </a:endParaRPr>
            </a:p>
            <a:p>
              <a:pPr algn="ctr">
                <a:defRPr/>
              </a:pPr>
              <a:r>
                <a:rPr lang="pt-PT" kern="0" dirty="0">
                  <a:solidFill>
                    <a:srgbClr val="FFFFFF"/>
                  </a:solidFill>
                  <a:latin typeface="Calibri" pitchFamily="34" charset="0"/>
                  <a:ea typeface="MS PGothic" pitchFamily="34" charset="-128"/>
                  <a:cs typeface="Arial" charset="0"/>
                </a:rPr>
                <a:t>Registration</a:t>
              </a:r>
            </a:p>
            <a:p>
              <a:pPr algn="ctr">
                <a:defRPr/>
              </a:pPr>
              <a:endParaRPr lang="pt-PT" kern="0" dirty="0">
                <a:solidFill>
                  <a:srgbClr val="FFFFFF"/>
                </a:solidFill>
                <a:latin typeface="Calibri" pitchFamily="34" charset="0"/>
                <a:ea typeface="MS PGothic" pitchFamily="34" charset="-128"/>
                <a:cs typeface="Arial" charset="0"/>
              </a:endParaRPr>
            </a:p>
          </p:txBody>
        </p:sp>
        <p:sp>
          <p:nvSpPr>
            <p:cNvPr id="16" name="TextBox 15">
              <a:extLst>
                <a:ext uri="{FF2B5EF4-FFF2-40B4-BE49-F238E27FC236}">
                  <a16:creationId xmlns:a16="http://schemas.microsoft.com/office/drawing/2014/main" id="{187CA909-5C9B-BF23-4E04-2D3F2404662F}"/>
                </a:ext>
              </a:extLst>
            </p:cNvPr>
            <p:cNvSpPr txBox="1"/>
            <p:nvPr/>
          </p:nvSpPr>
          <p:spPr>
            <a:xfrm>
              <a:off x="2279318" y="4665464"/>
              <a:ext cx="1388989" cy="923776"/>
            </a:xfrm>
            <a:prstGeom prst="rect">
              <a:avLst/>
            </a:prstGeom>
            <a:solidFill>
              <a:srgbClr val="99CCFF">
                <a:lumMod val="50000"/>
              </a:srgbClr>
            </a:solidFill>
          </p:spPr>
          <p:txBody>
            <a:bodyPr wrap="none">
              <a:spAutoFit/>
            </a:bodyPr>
            <a:lstStyle/>
            <a:p>
              <a:pPr algn="ctr">
                <a:defRPr/>
              </a:pPr>
              <a:r>
                <a:rPr lang="pt-PT" kern="0" dirty="0">
                  <a:solidFill>
                    <a:srgbClr val="FFFFFF"/>
                  </a:solidFill>
                  <a:latin typeface="Calibri" pitchFamily="34" charset="0"/>
                  <a:ea typeface="MS PGothic" pitchFamily="34" charset="-128"/>
                  <a:cs typeface="Arial" charset="0"/>
                </a:rPr>
                <a:t>Morphology</a:t>
              </a:r>
            </a:p>
            <a:p>
              <a:pPr algn="ctr">
                <a:defRPr/>
              </a:pPr>
              <a:r>
                <a:rPr lang="pt-PT" kern="0" dirty="0">
                  <a:solidFill>
                    <a:srgbClr val="FFFFFF"/>
                  </a:solidFill>
                  <a:latin typeface="Calibri" pitchFamily="34" charset="0"/>
                  <a:ea typeface="MS PGothic" pitchFamily="34" charset="-128"/>
                  <a:cs typeface="Arial" charset="0"/>
                </a:rPr>
                <a:t>Control</a:t>
              </a:r>
            </a:p>
            <a:p>
              <a:pPr algn="ctr">
                <a:defRPr/>
              </a:pPr>
              <a:endParaRPr lang="pt-PT" kern="0" dirty="0">
                <a:solidFill>
                  <a:srgbClr val="FFFFFF"/>
                </a:solidFill>
                <a:latin typeface="Calibri" pitchFamily="34" charset="0"/>
                <a:ea typeface="MS PGothic" pitchFamily="34" charset="-128"/>
                <a:cs typeface="Arial" charset="0"/>
              </a:endParaRPr>
            </a:p>
          </p:txBody>
        </p:sp>
        <p:sp>
          <p:nvSpPr>
            <p:cNvPr id="17" name="TextBox 16">
              <a:extLst>
                <a:ext uri="{FF2B5EF4-FFF2-40B4-BE49-F238E27FC236}">
                  <a16:creationId xmlns:a16="http://schemas.microsoft.com/office/drawing/2014/main" id="{EF951D66-F3EC-73E2-D825-C951EF5B1888}"/>
                </a:ext>
              </a:extLst>
            </p:cNvPr>
            <p:cNvSpPr txBox="1"/>
            <p:nvPr/>
          </p:nvSpPr>
          <p:spPr>
            <a:xfrm>
              <a:off x="4211203" y="4665464"/>
              <a:ext cx="1135003" cy="923776"/>
            </a:xfrm>
            <a:prstGeom prst="rect">
              <a:avLst/>
            </a:prstGeom>
            <a:solidFill>
              <a:srgbClr val="99CCFF">
                <a:lumMod val="50000"/>
              </a:srgbClr>
            </a:solidFill>
          </p:spPr>
          <p:txBody>
            <a:bodyPr wrap="none">
              <a:spAutoFit/>
            </a:bodyPr>
            <a:lstStyle/>
            <a:p>
              <a:pPr algn="ctr">
                <a:defRPr/>
              </a:pPr>
              <a:r>
                <a:rPr lang="pt-PT" kern="0" dirty="0">
                  <a:solidFill>
                    <a:srgbClr val="FFFFFF"/>
                  </a:solidFill>
                  <a:latin typeface="Calibri" pitchFamily="34" charset="0"/>
                  <a:ea typeface="MS PGothic" pitchFamily="34" charset="-128"/>
                  <a:cs typeface="Arial" charset="0"/>
                </a:rPr>
                <a:t>DNA</a:t>
              </a:r>
            </a:p>
            <a:p>
              <a:pPr algn="ctr">
                <a:defRPr/>
              </a:pPr>
              <a:r>
                <a:rPr lang="pt-PT" kern="0" dirty="0">
                  <a:solidFill>
                    <a:srgbClr val="FFFFFF"/>
                  </a:solidFill>
                  <a:latin typeface="Calibri" pitchFamily="34" charset="0"/>
                  <a:ea typeface="MS PGothic" pitchFamily="34" charset="-128"/>
                  <a:cs typeface="Arial" charset="0"/>
                </a:rPr>
                <a:t>Extraction</a:t>
              </a:r>
            </a:p>
            <a:p>
              <a:pPr algn="ctr">
                <a:defRPr/>
              </a:pPr>
              <a:endParaRPr lang="pt-PT" kern="0" dirty="0">
                <a:solidFill>
                  <a:srgbClr val="FFFFFF"/>
                </a:solidFill>
                <a:latin typeface="Calibri" pitchFamily="34" charset="0"/>
                <a:ea typeface="MS PGothic" pitchFamily="34" charset="-128"/>
                <a:cs typeface="Arial" charset="0"/>
              </a:endParaRPr>
            </a:p>
          </p:txBody>
        </p:sp>
        <p:sp>
          <p:nvSpPr>
            <p:cNvPr id="18" name="TextBox 17">
              <a:extLst>
                <a:ext uri="{FF2B5EF4-FFF2-40B4-BE49-F238E27FC236}">
                  <a16:creationId xmlns:a16="http://schemas.microsoft.com/office/drawing/2014/main" id="{C81B58DE-FC1C-6987-8CBA-874E5B624FB3}"/>
                </a:ext>
              </a:extLst>
            </p:cNvPr>
            <p:cNvSpPr txBox="1"/>
            <p:nvPr/>
          </p:nvSpPr>
          <p:spPr>
            <a:xfrm>
              <a:off x="5941487" y="4665464"/>
              <a:ext cx="939750" cy="923776"/>
            </a:xfrm>
            <a:prstGeom prst="rect">
              <a:avLst/>
            </a:prstGeom>
            <a:solidFill>
              <a:srgbClr val="99CCFF">
                <a:lumMod val="50000"/>
              </a:srgbClr>
            </a:solidFill>
          </p:spPr>
          <p:txBody>
            <a:bodyPr wrap="none">
              <a:spAutoFit/>
            </a:bodyPr>
            <a:lstStyle/>
            <a:p>
              <a:pPr algn="ctr">
                <a:defRPr/>
              </a:pPr>
              <a:r>
                <a:rPr lang="pt-PT" kern="0" dirty="0">
                  <a:solidFill>
                    <a:srgbClr val="FFFFFF"/>
                  </a:solidFill>
                  <a:latin typeface="Calibri" pitchFamily="34" charset="0"/>
                  <a:ea typeface="MS PGothic" pitchFamily="34" charset="-128"/>
                  <a:cs typeface="Arial" charset="0"/>
                </a:rPr>
                <a:t>DNA</a:t>
              </a:r>
            </a:p>
            <a:p>
              <a:pPr algn="ctr">
                <a:defRPr/>
              </a:pPr>
              <a:r>
                <a:rPr lang="pt-PT" kern="0" dirty="0">
                  <a:solidFill>
                    <a:srgbClr val="FFFFFF"/>
                  </a:solidFill>
                  <a:latin typeface="Calibri" pitchFamily="34" charset="0"/>
                  <a:ea typeface="MS PGothic" pitchFamily="34" charset="-128"/>
                  <a:cs typeface="Arial" charset="0"/>
                </a:rPr>
                <a:t>Analysis</a:t>
              </a:r>
            </a:p>
            <a:p>
              <a:pPr algn="ctr">
                <a:defRPr/>
              </a:pPr>
              <a:endParaRPr lang="pt-PT" kern="0" dirty="0">
                <a:solidFill>
                  <a:srgbClr val="FFFFFF"/>
                </a:solidFill>
                <a:latin typeface="Calibri" pitchFamily="34" charset="0"/>
                <a:ea typeface="MS PGothic" pitchFamily="34" charset="-128"/>
                <a:cs typeface="Arial" charset="0"/>
              </a:endParaRPr>
            </a:p>
          </p:txBody>
        </p:sp>
        <p:sp>
          <p:nvSpPr>
            <p:cNvPr id="19" name="TextBox 18">
              <a:extLst>
                <a:ext uri="{FF2B5EF4-FFF2-40B4-BE49-F238E27FC236}">
                  <a16:creationId xmlns:a16="http://schemas.microsoft.com/office/drawing/2014/main" id="{ADFF4B4D-10F6-C82B-C299-C5837E537567}"/>
                </a:ext>
              </a:extLst>
            </p:cNvPr>
            <p:cNvSpPr txBox="1"/>
            <p:nvPr/>
          </p:nvSpPr>
          <p:spPr>
            <a:xfrm>
              <a:off x="7791452" y="4675509"/>
              <a:ext cx="1135003" cy="923776"/>
            </a:xfrm>
            <a:prstGeom prst="rect">
              <a:avLst/>
            </a:prstGeom>
            <a:solidFill>
              <a:srgbClr val="99CCFF">
                <a:lumMod val="50000"/>
              </a:srgbClr>
            </a:solidFill>
          </p:spPr>
          <p:txBody>
            <a:bodyPr wrap="none">
              <a:spAutoFit/>
            </a:bodyPr>
            <a:lstStyle/>
            <a:p>
              <a:pPr algn="ctr">
                <a:defRPr/>
              </a:pPr>
              <a:r>
                <a:rPr lang="pt-PT" kern="0" dirty="0">
                  <a:solidFill>
                    <a:srgbClr val="FFFFFF"/>
                  </a:solidFill>
                  <a:latin typeface="Calibri" pitchFamily="34" charset="0"/>
                  <a:ea typeface="MS PGothic" pitchFamily="34" charset="-128"/>
                  <a:cs typeface="Arial" charset="0"/>
                </a:rPr>
                <a:t>Molecular</a:t>
              </a:r>
            </a:p>
            <a:p>
              <a:pPr algn="ctr">
                <a:defRPr/>
              </a:pPr>
              <a:r>
                <a:rPr lang="pt-PT" kern="0" dirty="0">
                  <a:solidFill>
                    <a:srgbClr val="FFFFFF"/>
                  </a:solidFill>
                  <a:latin typeface="Calibri" pitchFamily="34" charset="0"/>
                  <a:ea typeface="MS PGothic" pitchFamily="34" charset="-128"/>
                  <a:cs typeface="Arial" charset="0"/>
                </a:rPr>
                <a:t>Pathology</a:t>
              </a:r>
            </a:p>
            <a:p>
              <a:pPr algn="ctr">
                <a:defRPr/>
              </a:pPr>
              <a:r>
                <a:rPr lang="pt-PT" kern="0" dirty="0">
                  <a:solidFill>
                    <a:srgbClr val="FFFFFF"/>
                  </a:solidFill>
                  <a:latin typeface="Calibri" pitchFamily="34" charset="0"/>
                  <a:ea typeface="MS PGothic" pitchFamily="34" charset="-128"/>
                  <a:cs typeface="Arial" charset="0"/>
                </a:rPr>
                <a:t>report</a:t>
              </a:r>
            </a:p>
          </p:txBody>
        </p:sp>
        <p:cxnSp>
          <p:nvCxnSpPr>
            <p:cNvPr id="63508" name="Straight Arrow Connector 19">
              <a:extLst>
                <a:ext uri="{FF2B5EF4-FFF2-40B4-BE49-F238E27FC236}">
                  <a16:creationId xmlns:a16="http://schemas.microsoft.com/office/drawing/2014/main" id="{604FB1CA-6B5F-2D45-1ADE-4E95BFF6E82D}"/>
                </a:ext>
              </a:extLst>
            </p:cNvPr>
            <p:cNvCxnSpPr>
              <a:cxnSpLocks noChangeShapeType="1"/>
              <a:stCxn id="15" idx="3"/>
              <a:endCxn id="16" idx="1"/>
            </p:cNvCxnSpPr>
            <p:nvPr/>
          </p:nvCxnSpPr>
          <p:spPr bwMode="auto">
            <a:xfrm>
              <a:off x="1725586" y="5127054"/>
              <a:ext cx="553864" cy="298"/>
            </a:xfrm>
            <a:prstGeom prst="straightConnector1">
              <a:avLst/>
            </a:prstGeom>
            <a:noFill/>
            <a:ln w="571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63509" name="Straight Arrow Connector 20">
              <a:extLst>
                <a:ext uri="{FF2B5EF4-FFF2-40B4-BE49-F238E27FC236}">
                  <a16:creationId xmlns:a16="http://schemas.microsoft.com/office/drawing/2014/main" id="{2F7793E6-09E0-70D1-CAAE-0417F40BA2CE}"/>
                </a:ext>
              </a:extLst>
            </p:cNvPr>
            <p:cNvCxnSpPr>
              <a:cxnSpLocks noChangeShapeType="1"/>
            </p:cNvCxnSpPr>
            <p:nvPr/>
          </p:nvCxnSpPr>
          <p:spPr bwMode="auto">
            <a:xfrm>
              <a:off x="3675120" y="5125668"/>
              <a:ext cx="536840" cy="0"/>
            </a:xfrm>
            <a:prstGeom prst="straightConnector1">
              <a:avLst/>
            </a:prstGeom>
            <a:noFill/>
            <a:ln w="571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63510" name="Straight Arrow Connector 21">
              <a:extLst>
                <a:ext uri="{FF2B5EF4-FFF2-40B4-BE49-F238E27FC236}">
                  <a16:creationId xmlns:a16="http://schemas.microsoft.com/office/drawing/2014/main" id="{83D29225-C5B0-DA55-C51A-3B2A401AD6DF}"/>
                </a:ext>
              </a:extLst>
            </p:cNvPr>
            <p:cNvCxnSpPr>
              <a:cxnSpLocks noChangeShapeType="1"/>
            </p:cNvCxnSpPr>
            <p:nvPr/>
          </p:nvCxnSpPr>
          <p:spPr bwMode="auto">
            <a:xfrm>
              <a:off x="5386041" y="5117221"/>
              <a:ext cx="536840" cy="0"/>
            </a:xfrm>
            <a:prstGeom prst="straightConnector1">
              <a:avLst/>
            </a:prstGeom>
            <a:noFill/>
            <a:ln w="571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63511" name="Straight Arrow Connector 22">
              <a:extLst>
                <a:ext uri="{FF2B5EF4-FFF2-40B4-BE49-F238E27FC236}">
                  <a16:creationId xmlns:a16="http://schemas.microsoft.com/office/drawing/2014/main" id="{21C190EA-CF34-6F70-E33E-84E00617F586}"/>
                </a:ext>
              </a:extLst>
            </p:cNvPr>
            <p:cNvCxnSpPr>
              <a:cxnSpLocks noChangeShapeType="1"/>
            </p:cNvCxnSpPr>
            <p:nvPr/>
          </p:nvCxnSpPr>
          <p:spPr bwMode="auto">
            <a:xfrm>
              <a:off x="6915480" y="5142256"/>
              <a:ext cx="536840" cy="0"/>
            </a:xfrm>
            <a:prstGeom prst="straightConnector1">
              <a:avLst/>
            </a:prstGeom>
            <a:noFill/>
            <a:ln w="571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63512" name="Straight Connector 23">
              <a:extLst>
                <a:ext uri="{FF2B5EF4-FFF2-40B4-BE49-F238E27FC236}">
                  <a16:creationId xmlns:a16="http://schemas.microsoft.com/office/drawing/2014/main" id="{048E7C38-633A-F241-6D0D-D2F3213E702D}"/>
                </a:ext>
              </a:extLst>
            </p:cNvPr>
            <p:cNvCxnSpPr>
              <a:cxnSpLocks noChangeShapeType="1"/>
            </p:cNvCxnSpPr>
            <p:nvPr/>
          </p:nvCxnSpPr>
          <p:spPr bwMode="auto">
            <a:xfrm flipH="1">
              <a:off x="358544" y="3429000"/>
              <a:ext cx="1668160" cy="1236910"/>
            </a:xfrm>
            <a:prstGeom prst="line">
              <a:avLst/>
            </a:prstGeom>
            <a:noFill/>
            <a:ln w="38100" algn="ctr">
              <a:solidFill>
                <a:schemeClr val="tx1"/>
              </a:solidFill>
              <a:round/>
              <a:headEnd/>
              <a:tailEnd/>
            </a:ln>
            <a:extLst>
              <a:ext uri="{909E8E84-426E-40DD-AFC4-6F175D3DCCD1}">
                <a14:hiddenFill xmlns:a14="http://schemas.microsoft.com/office/drawing/2010/main">
                  <a:noFill/>
                </a14:hiddenFill>
              </a:ext>
            </a:extLst>
          </p:spPr>
        </p:cxnSp>
        <p:cxnSp>
          <p:nvCxnSpPr>
            <p:cNvPr id="63513" name="Straight Connector 24">
              <a:extLst>
                <a:ext uri="{FF2B5EF4-FFF2-40B4-BE49-F238E27FC236}">
                  <a16:creationId xmlns:a16="http://schemas.microsoft.com/office/drawing/2014/main" id="{DAB1A26A-114A-83F8-DB55-A55D1C9C5C3A}"/>
                </a:ext>
              </a:extLst>
            </p:cNvPr>
            <p:cNvCxnSpPr>
              <a:cxnSpLocks noChangeShapeType="1"/>
            </p:cNvCxnSpPr>
            <p:nvPr/>
          </p:nvCxnSpPr>
          <p:spPr bwMode="auto">
            <a:xfrm>
              <a:off x="7020272" y="3429000"/>
              <a:ext cx="1594424" cy="1164902"/>
            </a:xfrm>
            <a:prstGeom prst="line">
              <a:avLst/>
            </a:prstGeom>
            <a:noFill/>
            <a:ln w="38100" algn="ctr">
              <a:solidFill>
                <a:schemeClr val="tx1"/>
              </a:solidFill>
              <a:round/>
              <a:headEnd/>
              <a:tailEnd/>
            </a:ln>
            <a:extLst>
              <a:ext uri="{909E8E84-426E-40DD-AFC4-6F175D3DCCD1}">
                <a14:hiddenFill xmlns:a14="http://schemas.microsoft.com/office/drawing/2010/main">
                  <a:noFill/>
                </a14:hiddenFill>
              </a:ext>
            </a:extLst>
          </p:spPr>
        </p:cxnSp>
      </p:grpSp>
      <p:sp>
        <p:nvSpPr>
          <p:cNvPr id="63502" name="Title 1">
            <a:extLst>
              <a:ext uri="{FF2B5EF4-FFF2-40B4-BE49-F238E27FC236}">
                <a16:creationId xmlns:a16="http://schemas.microsoft.com/office/drawing/2014/main" id="{B0F9C6B1-F9F0-2E4D-C9BC-A9CA9257D312}"/>
              </a:ext>
            </a:extLst>
          </p:cNvPr>
          <p:cNvSpPr txBox="1">
            <a:spLocks/>
          </p:cNvSpPr>
          <p:nvPr/>
        </p:nvSpPr>
        <p:spPr bwMode="auto">
          <a:xfrm>
            <a:off x="1992313" y="2603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pt-PT" altLang="en-PT" sz="3600" b="1" dirty="0">
              <a:solidFill>
                <a:srgbClr val="DD4E76"/>
              </a:solidFill>
              <a:latin typeface="+mn-lt"/>
              <a:ea typeface="+mj-ea"/>
              <a:cs typeface="+mj-cs"/>
            </a:endParaRPr>
          </a:p>
        </p:txBody>
      </p:sp>
      <p:sp>
        <p:nvSpPr>
          <p:cNvPr id="9" name="Título 8">
            <a:extLst>
              <a:ext uri="{FF2B5EF4-FFF2-40B4-BE49-F238E27FC236}">
                <a16:creationId xmlns:a16="http://schemas.microsoft.com/office/drawing/2014/main" id="{318B6D01-766C-4F1C-9BE1-A425A4418695}"/>
              </a:ext>
            </a:extLst>
          </p:cNvPr>
          <p:cNvSpPr>
            <a:spLocks noGrp="1"/>
          </p:cNvSpPr>
          <p:nvPr>
            <p:ph type="ctrTitle"/>
          </p:nvPr>
        </p:nvSpPr>
        <p:spPr>
          <a:xfrm>
            <a:off x="299439" y="203498"/>
            <a:ext cx="7777317" cy="810754"/>
          </a:xfrm>
        </p:spPr>
        <p:txBody>
          <a:bodyPr/>
          <a:lstStyle/>
          <a:p>
            <a:r>
              <a:rPr lang="pt-PT" dirty="0"/>
              <a:t>MUTATION STATUS TESTING WORKFLOW</a:t>
            </a:r>
            <a:br>
              <a:rPr lang="pt-PT" dirty="0"/>
            </a:br>
            <a:endParaRPr lang="pt-PT"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3">
            <a:extLst>
              <a:ext uri="{FF2B5EF4-FFF2-40B4-BE49-F238E27FC236}">
                <a16:creationId xmlns:a16="http://schemas.microsoft.com/office/drawing/2014/main" id="{58701E52-10E4-304A-927D-0932A3A9A950}"/>
              </a:ext>
            </a:extLst>
          </p:cNvPr>
          <p:cNvSpPr/>
          <p:nvPr/>
        </p:nvSpPr>
        <p:spPr>
          <a:xfrm>
            <a:off x="445869" y="2523034"/>
            <a:ext cx="3408548" cy="1200329"/>
          </a:xfrm>
          <a:prstGeom prst="rect">
            <a:avLst/>
          </a:prstGeom>
        </p:spPr>
        <p:txBody>
          <a:bodyPr wrap="square">
            <a:spAutoFit/>
          </a:bodyPr>
          <a:lstStyle/>
          <a:p>
            <a:pPr algn="ctr"/>
            <a:r>
              <a:rPr lang="en-US" b="1" dirty="0"/>
              <a:t>Lung adenocarcinoma </a:t>
            </a:r>
          </a:p>
          <a:p>
            <a:pPr algn="ctr"/>
            <a:r>
              <a:rPr lang="en-US" b="1" dirty="0"/>
              <a:t>The tumor cell content of this tumor was estimated to be 30% to 40%</a:t>
            </a:r>
            <a:endParaRPr lang="pt-PT" b="1" dirty="0"/>
          </a:p>
        </p:txBody>
      </p:sp>
      <p:grpSp>
        <p:nvGrpSpPr>
          <p:cNvPr id="3" name="Agrupar 5">
            <a:extLst>
              <a:ext uri="{FF2B5EF4-FFF2-40B4-BE49-F238E27FC236}">
                <a16:creationId xmlns:a16="http://schemas.microsoft.com/office/drawing/2014/main" id="{C8D10526-548B-BFCD-C6F0-423B7362834C}"/>
              </a:ext>
            </a:extLst>
          </p:cNvPr>
          <p:cNvGrpSpPr/>
          <p:nvPr/>
        </p:nvGrpSpPr>
        <p:grpSpPr>
          <a:xfrm>
            <a:off x="4415245" y="1312779"/>
            <a:ext cx="4809985" cy="4821169"/>
            <a:chOff x="4500693" y="229803"/>
            <a:chExt cx="6170160" cy="5963504"/>
          </a:xfrm>
        </p:grpSpPr>
        <p:pic>
          <p:nvPicPr>
            <p:cNvPr id="4" name="Picture 22">
              <a:extLst>
                <a:ext uri="{FF2B5EF4-FFF2-40B4-BE49-F238E27FC236}">
                  <a16:creationId xmlns:a16="http://schemas.microsoft.com/office/drawing/2014/main" id="{257AEA9D-5B8E-2A7F-B866-4BC327149C7D}"/>
                </a:ext>
              </a:extLst>
            </p:cNvPr>
            <p:cNvPicPr>
              <a:picLocks noChangeAspect="1"/>
            </p:cNvPicPr>
            <p:nvPr/>
          </p:nvPicPr>
          <p:blipFill>
            <a:blip r:embed="rId2"/>
            <a:stretch>
              <a:fillRect/>
            </a:stretch>
          </p:blipFill>
          <p:spPr>
            <a:xfrm>
              <a:off x="4500693" y="229803"/>
              <a:ext cx="6170160" cy="5963504"/>
            </a:xfrm>
            <a:prstGeom prst="rect">
              <a:avLst/>
            </a:prstGeom>
          </p:spPr>
        </p:pic>
        <p:sp>
          <p:nvSpPr>
            <p:cNvPr id="5" name="Retângulo 4">
              <a:extLst>
                <a:ext uri="{FF2B5EF4-FFF2-40B4-BE49-F238E27FC236}">
                  <a16:creationId xmlns:a16="http://schemas.microsoft.com/office/drawing/2014/main" id="{E9872165-AF2B-DADB-2CCF-F41B936E293A}"/>
                </a:ext>
              </a:extLst>
            </p:cNvPr>
            <p:cNvSpPr/>
            <p:nvPr/>
          </p:nvSpPr>
          <p:spPr>
            <a:xfrm>
              <a:off x="8264626" y="4609206"/>
              <a:ext cx="1352282" cy="1584101"/>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Tree>
    <p:extLst>
      <p:ext uri="{BB962C8B-B14F-4D97-AF65-F5344CB8AC3E}">
        <p14:creationId xmlns:p14="http://schemas.microsoft.com/office/powerpoint/2010/main" val="423446958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4B5EAF-600D-FD5B-ED80-6F3002B2DCE8}"/>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0DD01AA5-1CA8-9829-8DDB-D7F569BA56CA}"/>
              </a:ext>
            </a:extLst>
          </p:cNvPr>
          <p:cNvPicPr>
            <a:picLocks noChangeAspect="1"/>
          </p:cNvPicPr>
          <p:nvPr/>
        </p:nvPicPr>
        <p:blipFill>
          <a:blip r:embed="rId3"/>
          <a:stretch>
            <a:fillRect/>
          </a:stretch>
        </p:blipFill>
        <p:spPr>
          <a:xfrm>
            <a:off x="3838366" y="1079498"/>
            <a:ext cx="4334398" cy="5399755"/>
          </a:xfrm>
          <a:prstGeom prst="rect">
            <a:avLst/>
          </a:prstGeom>
        </p:spPr>
      </p:pic>
      <p:sp>
        <p:nvSpPr>
          <p:cNvPr id="4" name="Título 3">
            <a:extLst>
              <a:ext uri="{FF2B5EF4-FFF2-40B4-BE49-F238E27FC236}">
                <a16:creationId xmlns:a16="http://schemas.microsoft.com/office/drawing/2014/main" id="{71D7F196-5EFF-41D6-8D14-0EC80D9600CD}"/>
              </a:ext>
            </a:extLst>
          </p:cNvPr>
          <p:cNvSpPr>
            <a:spLocks noGrp="1"/>
          </p:cNvSpPr>
          <p:nvPr>
            <p:ph type="ctrTitle"/>
          </p:nvPr>
        </p:nvSpPr>
        <p:spPr>
          <a:xfrm>
            <a:off x="395447" y="130264"/>
            <a:ext cx="7777317" cy="810754"/>
          </a:xfrm>
        </p:spPr>
        <p:txBody>
          <a:bodyPr/>
          <a:lstStyle/>
          <a:p>
            <a:r>
              <a:rPr lang="pt-PT" dirty="0"/>
              <a:t>Molecular Pathology </a:t>
            </a:r>
            <a:r>
              <a:rPr lang="pt-PT" dirty="0" err="1"/>
              <a:t>Report</a:t>
            </a:r>
            <a:br>
              <a:rPr lang="pt-PT" dirty="0"/>
            </a:br>
            <a:endParaRPr lang="pt-PT" dirty="0"/>
          </a:p>
        </p:txBody>
      </p:sp>
    </p:spTree>
    <p:extLst>
      <p:ext uri="{BB962C8B-B14F-4D97-AF65-F5344CB8AC3E}">
        <p14:creationId xmlns:p14="http://schemas.microsoft.com/office/powerpoint/2010/main" val="846047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F24BA4BF-7DE2-954F-9C82-AFD783918AE2}"/>
              </a:ext>
            </a:extLst>
          </p:cNvPr>
          <p:cNvPicPr>
            <a:picLocks noChangeAspect="1"/>
          </p:cNvPicPr>
          <p:nvPr/>
        </p:nvPicPr>
        <p:blipFill>
          <a:blip r:embed="rId3"/>
          <a:stretch>
            <a:fillRect/>
          </a:stretch>
        </p:blipFill>
        <p:spPr>
          <a:xfrm>
            <a:off x="1836605" y="514546"/>
            <a:ext cx="7587247" cy="5903622"/>
          </a:xfrm>
          <a:prstGeom prst="rect">
            <a:avLst/>
          </a:prstGeom>
        </p:spPr>
      </p:pic>
    </p:spTree>
    <p:extLst>
      <p:ext uri="{BB962C8B-B14F-4D97-AF65-F5344CB8AC3E}">
        <p14:creationId xmlns:p14="http://schemas.microsoft.com/office/powerpoint/2010/main" val="5141864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24599" y="1224559"/>
            <a:ext cx="9805851" cy="4789716"/>
            <a:chOff x="371475" y="171450"/>
            <a:chExt cx="11287125" cy="6525907"/>
          </a:xfrm>
        </p:grpSpPr>
        <p:pic>
          <p:nvPicPr>
            <p:cNvPr id="2" name="Picture 1"/>
            <p:cNvPicPr>
              <a:picLocks noChangeAspect="1"/>
            </p:cNvPicPr>
            <p:nvPr/>
          </p:nvPicPr>
          <p:blipFill>
            <a:blip r:embed="rId3"/>
            <a:stretch>
              <a:fillRect/>
            </a:stretch>
          </p:blipFill>
          <p:spPr>
            <a:xfrm>
              <a:off x="371475" y="171450"/>
              <a:ext cx="11187270" cy="6525907"/>
            </a:xfrm>
            <a:prstGeom prst="rect">
              <a:avLst/>
            </a:prstGeom>
          </p:spPr>
        </p:pic>
        <p:sp>
          <p:nvSpPr>
            <p:cNvPr id="3" name="Rectangle 2"/>
            <p:cNvSpPr/>
            <p:nvPr/>
          </p:nvSpPr>
          <p:spPr>
            <a:xfrm>
              <a:off x="7248525" y="171450"/>
              <a:ext cx="4410075" cy="542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spTree>
    <p:extLst>
      <p:ext uri="{BB962C8B-B14F-4D97-AF65-F5344CB8AC3E}">
        <p14:creationId xmlns:p14="http://schemas.microsoft.com/office/powerpoint/2010/main" val="342351507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5BD1722A-4A49-68E3-F5A4-7A0FECE0B1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142" y="1578785"/>
            <a:ext cx="11364007" cy="445238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2E2D6B8-A15A-F857-FAA0-45B0ABEA90A3}"/>
              </a:ext>
            </a:extLst>
          </p:cNvPr>
          <p:cNvPicPr>
            <a:picLocks noChangeAspect="1"/>
          </p:cNvPicPr>
          <p:nvPr/>
        </p:nvPicPr>
        <p:blipFill>
          <a:blip r:embed="rId3"/>
          <a:stretch>
            <a:fillRect/>
          </a:stretch>
        </p:blipFill>
        <p:spPr>
          <a:xfrm>
            <a:off x="514484" y="310951"/>
            <a:ext cx="4686300" cy="533400"/>
          </a:xfrm>
          <a:prstGeom prst="rect">
            <a:avLst/>
          </a:prstGeom>
        </p:spPr>
      </p:pic>
      <p:pic>
        <p:nvPicPr>
          <p:cNvPr id="3" name="Picture 2">
            <a:extLst>
              <a:ext uri="{FF2B5EF4-FFF2-40B4-BE49-F238E27FC236}">
                <a16:creationId xmlns:a16="http://schemas.microsoft.com/office/drawing/2014/main" id="{19205229-DA0B-D1D3-3FD4-C5B962A3C720}"/>
              </a:ext>
            </a:extLst>
          </p:cNvPr>
          <p:cNvPicPr>
            <a:picLocks noChangeAspect="1"/>
          </p:cNvPicPr>
          <p:nvPr/>
        </p:nvPicPr>
        <p:blipFill>
          <a:blip r:embed="rId4"/>
          <a:stretch>
            <a:fillRect/>
          </a:stretch>
        </p:blipFill>
        <p:spPr>
          <a:xfrm>
            <a:off x="8932045" y="6109544"/>
            <a:ext cx="1701800" cy="139700"/>
          </a:xfrm>
          <a:prstGeom prst="rect">
            <a:avLst/>
          </a:prstGeom>
        </p:spPr>
      </p:pic>
    </p:spTree>
    <p:extLst>
      <p:ext uri="{BB962C8B-B14F-4D97-AF65-F5344CB8AC3E}">
        <p14:creationId xmlns:p14="http://schemas.microsoft.com/office/powerpoint/2010/main" val="188523181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9210AA-6285-6869-8E81-3309E6B54340}"/>
              </a:ext>
            </a:extLst>
          </p:cNvPr>
          <p:cNvPicPr>
            <a:picLocks noChangeAspect="1"/>
          </p:cNvPicPr>
          <p:nvPr/>
        </p:nvPicPr>
        <p:blipFill>
          <a:blip r:embed="rId2"/>
          <a:stretch>
            <a:fillRect/>
          </a:stretch>
        </p:blipFill>
        <p:spPr>
          <a:xfrm>
            <a:off x="5128591" y="1270937"/>
            <a:ext cx="4161192" cy="5038137"/>
          </a:xfrm>
          <a:prstGeom prst="rect">
            <a:avLst/>
          </a:prstGeom>
        </p:spPr>
      </p:pic>
      <p:pic>
        <p:nvPicPr>
          <p:cNvPr id="3" name="Picture 2">
            <a:extLst>
              <a:ext uri="{FF2B5EF4-FFF2-40B4-BE49-F238E27FC236}">
                <a16:creationId xmlns:a16="http://schemas.microsoft.com/office/drawing/2014/main" id="{C87C8C9A-06CB-D577-5A8D-5BDF7D144B47}"/>
              </a:ext>
            </a:extLst>
          </p:cNvPr>
          <p:cNvPicPr>
            <a:picLocks noChangeAspect="1"/>
          </p:cNvPicPr>
          <p:nvPr/>
        </p:nvPicPr>
        <p:blipFill>
          <a:blip r:embed="rId3"/>
          <a:stretch>
            <a:fillRect/>
          </a:stretch>
        </p:blipFill>
        <p:spPr>
          <a:xfrm>
            <a:off x="115129" y="1184651"/>
            <a:ext cx="4381500" cy="8001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6632514B-1E85-317A-3C27-71EE12C07548}"/>
              </a:ext>
            </a:extLst>
          </p:cNvPr>
          <p:cNvPicPr>
            <a:picLocks noChangeAspect="1"/>
          </p:cNvPicPr>
          <p:nvPr/>
        </p:nvPicPr>
        <p:blipFill>
          <a:blip r:embed="rId4"/>
          <a:stretch>
            <a:fillRect/>
          </a:stretch>
        </p:blipFill>
        <p:spPr>
          <a:xfrm>
            <a:off x="7029322" y="6222382"/>
            <a:ext cx="4161192" cy="173383"/>
          </a:xfrm>
          <a:prstGeom prst="rect">
            <a:avLst/>
          </a:prstGeom>
        </p:spPr>
      </p:pic>
    </p:spTree>
    <p:extLst>
      <p:ext uri="{BB962C8B-B14F-4D97-AF65-F5344CB8AC3E}">
        <p14:creationId xmlns:p14="http://schemas.microsoft.com/office/powerpoint/2010/main" val="248394560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8">
            <a:extLst>
              <a:ext uri="{FF2B5EF4-FFF2-40B4-BE49-F238E27FC236}">
                <a16:creationId xmlns:a16="http://schemas.microsoft.com/office/drawing/2014/main" id="{5F0482FF-A5C5-5F41-8E04-34B34CE786EF}"/>
              </a:ext>
            </a:extLst>
          </p:cNvPr>
          <p:cNvSpPr>
            <a:spLocks noGrp="1"/>
          </p:cNvSpPr>
          <p:nvPr>
            <p:ph type="ctrTitle"/>
          </p:nvPr>
        </p:nvSpPr>
        <p:spPr>
          <a:xfrm>
            <a:off x="394139" y="-87515"/>
            <a:ext cx="7777317" cy="740703"/>
          </a:xfrm>
        </p:spPr>
        <p:txBody>
          <a:bodyPr anchor="t">
            <a:noAutofit/>
          </a:bodyPr>
          <a:lstStyle/>
          <a:p>
            <a:pPr algn="ctr"/>
            <a:r>
              <a:rPr lang="en-US" sz="2400" b="1" dirty="0">
                <a:latin typeface="+mn-lt"/>
              </a:rPr>
              <a:t>Lung cancer biomarker and therapeutic history </a:t>
            </a:r>
          </a:p>
        </p:txBody>
      </p:sp>
      <p:sp>
        <p:nvSpPr>
          <p:cNvPr id="8" name="Parallelogram 7">
            <a:extLst>
              <a:ext uri="{FF2B5EF4-FFF2-40B4-BE49-F238E27FC236}">
                <a16:creationId xmlns:a16="http://schemas.microsoft.com/office/drawing/2014/main" id="{A8E8E142-A9C8-1A4C-976C-C9ED5499A1A7}"/>
              </a:ext>
            </a:extLst>
          </p:cNvPr>
          <p:cNvSpPr/>
          <p:nvPr/>
        </p:nvSpPr>
        <p:spPr bwMode="auto">
          <a:xfrm>
            <a:off x="394139" y="810958"/>
            <a:ext cx="11544300" cy="451602"/>
          </a:xfrm>
          <a:prstGeom prst="parallelogram">
            <a:avLst>
              <a:gd name="adj" fmla="val 31844"/>
            </a:avLst>
          </a:prstGeom>
          <a:solidFill>
            <a:schemeClr val="bg2"/>
          </a:solidFill>
          <a:ln w="31750"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noAutofit/>
          </a:bodyPr>
          <a:lstStyle/>
          <a:p>
            <a:pPr algn="ctr" defTabSz="914400" eaLnBrk="0" fontAlgn="base" hangingPunct="0">
              <a:spcBef>
                <a:spcPct val="0"/>
              </a:spcBef>
              <a:spcAft>
                <a:spcPct val="0"/>
              </a:spcAft>
            </a:pPr>
            <a:endParaRPr lang="en-US" sz="1200" dirty="0">
              <a:solidFill>
                <a:schemeClr val="bg1"/>
              </a:solidFill>
              <a:latin typeface="Arial" pitchFamily="124" charset="0"/>
            </a:endParaRPr>
          </a:p>
        </p:txBody>
      </p:sp>
      <p:sp>
        <p:nvSpPr>
          <p:cNvPr id="9" name="Rectangle 8">
            <a:extLst>
              <a:ext uri="{FF2B5EF4-FFF2-40B4-BE49-F238E27FC236}">
                <a16:creationId xmlns:a16="http://schemas.microsoft.com/office/drawing/2014/main" id="{8FDA2AFA-29F8-1343-A180-2A45E87DF59E}"/>
              </a:ext>
            </a:extLst>
          </p:cNvPr>
          <p:cNvSpPr/>
          <p:nvPr/>
        </p:nvSpPr>
        <p:spPr>
          <a:xfrm>
            <a:off x="520771" y="925756"/>
            <a:ext cx="1406893" cy="283767"/>
          </a:xfrm>
          <a:prstGeom prst="rect">
            <a:avLst/>
          </a:prstGeom>
        </p:spPr>
        <p:txBody>
          <a:bodyPr wrap="square" lIns="0" tIns="0" rIns="0" bIns="0">
            <a:noAutofit/>
          </a:bodyPr>
          <a:lstStyle/>
          <a:p>
            <a:pPr algn="ctr"/>
            <a:r>
              <a:rPr lang="en-US" sz="1400" b="1" dirty="0">
                <a:latin typeface="Arial" pitchFamily="34" charset="0"/>
                <a:cs typeface="Arial" pitchFamily="34" charset="0"/>
              </a:rPr>
              <a:t>Testing strategy</a:t>
            </a:r>
          </a:p>
        </p:txBody>
      </p:sp>
      <p:sp>
        <p:nvSpPr>
          <p:cNvPr id="12" name="Parallelogram 11">
            <a:extLst>
              <a:ext uri="{FF2B5EF4-FFF2-40B4-BE49-F238E27FC236}">
                <a16:creationId xmlns:a16="http://schemas.microsoft.com/office/drawing/2014/main" id="{3CDDF194-FBCD-2940-839A-9756A6F28D96}"/>
              </a:ext>
            </a:extLst>
          </p:cNvPr>
          <p:cNvSpPr/>
          <p:nvPr/>
        </p:nvSpPr>
        <p:spPr bwMode="auto">
          <a:xfrm>
            <a:off x="4211985" y="991510"/>
            <a:ext cx="1611206" cy="252000"/>
          </a:xfrm>
          <a:prstGeom prst="parallelogram">
            <a:avLst>
              <a:gd name="adj" fmla="val 31844"/>
            </a:avLst>
          </a:prstGeom>
          <a:solidFill>
            <a:schemeClr val="bg2"/>
          </a:solidFill>
          <a:ln w="31750"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noAutofit/>
          </a:bodyPr>
          <a:lstStyle/>
          <a:p>
            <a:pPr algn="ctr" defTabSz="914400" eaLnBrk="0" fontAlgn="base" hangingPunct="0">
              <a:spcBef>
                <a:spcPct val="0"/>
              </a:spcBef>
              <a:spcAft>
                <a:spcPct val="0"/>
              </a:spcAft>
            </a:pPr>
            <a:endParaRPr lang="en-US" sz="1200" dirty="0">
              <a:solidFill>
                <a:schemeClr val="bg1"/>
              </a:solidFill>
              <a:latin typeface="Arial" pitchFamily="124" charset="0"/>
            </a:endParaRPr>
          </a:p>
        </p:txBody>
      </p:sp>
      <p:sp>
        <p:nvSpPr>
          <p:cNvPr id="13" name="Parallelogram 12">
            <a:extLst>
              <a:ext uri="{FF2B5EF4-FFF2-40B4-BE49-F238E27FC236}">
                <a16:creationId xmlns:a16="http://schemas.microsoft.com/office/drawing/2014/main" id="{5954AF67-877A-F746-9996-6D54E78CCFB5}"/>
              </a:ext>
            </a:extLst>
          </p:cNvPr>
          <p:cNvSpPr/>
          <p:nvPr/>
        </p:nvSpPr>
        <p:spPr bwMode="auto">
          <a:xfrm>
            <a:off x="5851819" y="991510"/>
            <a:ext cx="3655560" cy="252000"/>
          </a:xfrm>
          <a:prstGeom prst="parallelogram">
            <a:avLst>
              <a:gd name="adj" fmla="val 31844"/>
            </a:avLst>
          </a:prstGeom>
          <a:solidFill>
            <a:schemeClr val="bg2"/>
          </a:solidFill>
          <a:ln w="31750"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noAutofit/>
          </a:bodyPr>
          <a:lstStyle/>
          <a:p>
            <a:pPr algn="ctr" defTabSz="914400" eaLnBrk="0" fontAlgn="base" hangingPunct="0">
              <a:spcBef>
                <a:spcPct val="0"/>
              </a:spcBef>
              <a:spcAft>
                <a:spcPct val="0"/>
              </a:spcAft>
            </a:pPr>
            <a:endParaRPr lang="en-US" sz="1200" dirty="0">
              <a:solidFill>
                <a:schemeClr val="bg1"/>
              </a:solidFill>
              <a:latin typeface="Arial" pitchFamily="124" charset="0"/>
            </a:endParaRPr>
          </a:p>
        </p:txBody>
      </p:sp>
      <p:sp>
        <p:nvSpPr>
          <p:cNvPr id="10" name="Rectangle 9">
            <a:extLst>
              <a:ext uri="{FF2B5EF4-FFF2-40B4-BE49-F238E27FC236}">
                <a16:creationId xmlns:a16="http://schemas.microsoft.com/office/drawing/2014/main" id="{5DF1C225-B20F-6046-BB9D-C22F8F501C53}"/>
              </a:ext>
            </a:extLst>
          </p:cNvPr>
          <p:cNvSpPr/>
          <p:nvPr/>
        </p:nvSpPr>
        <p:spPr>
          <a:xfrm>
            <a:off x="4013639" y="901171"/>
            <a:ext cx="1805285" cy="283767"/>
          </a:xfrm>
          <a:prstGeom prst="rect">
            <a:avLst/>
          </a:prstGeom>
        </p:spPr>
        <p:txBody>
          <a:bodyPr wrap="square" lIns="0" tIns="0" rIns="0" bIns="0" anchor="ctr">
            <a:noAutofit/>
          </a:bodyPr>
          <a:lstStyle/>
          <a:p>
            <a:pPr algn="ctr"/>
            <a:r>
              <a:rPr lang="en-US" sz="1400" dirty="0">
                <a:latin typeface="Arial" pitchFamily="34" charset="0"/>
                <a:cs typeface="Arial" pitchFamily="34" charset="0"/>
              </a:rPr>
              <a:t>Single gene approach</a:t>
            </a:r>
          </a:p>
        </p:txBody>
      </p:sp>
      <p:sp>
        <p:nvSpPr>
          <p:cNvPr id="11" name="Rectangle 10">
            <a:extLst>
              <a:ext uri="{FF2B5EF4-FFF2-40B4-BE49-F238E27FC236}">
                <a16:creationId xmlns:a16="http://schemas.microsoft.com/office/drawing/2014/main" id="{929D2348-B9EE-264E-BB93-CBE6A2B0427E}"/>
              </a:ext>
            </a:extLst>
          </p:cNvPr>
          <p:cNvSpPr/>
          <p:nvPr/>
        </p:nvSpPr>
        <p:spPr>
          <a:xfrm>
            <a:off x="6456806" y="901171"/>
            <a:ext cx="2032916" cy="283767"/>
          </a:xfrm>
          <a:prstGeom prst="rect">
            <a:avLst/>
          </a:prstGeom>
        </p:spPr>
        <p:txBody>
          <a:bodyPr wrap="square" lIns="0" tIns="0" rIns="0" bIns="0" anchor="ctr">
            <a:noAutofit/>
          </a:bodyPr>
          <a:lstStyle/>
          <a:p>
            <a:pPr algn="ctr"/>
            <a:r>
              <a:rPr lang="en-US" sz="1400" dirty="0">
                <a:latin typeface="Arial" pitchFamily="34" charset="0"/>
                <a:cs typeface="Arial" pitchFamily="34" charset="0"/>
              </a:rPr>
              <a:t>Multi-gene approach </a:t>
            </a:r>
          </a:p>
        </p:txBody>
      </p:sp>
      <p:sp>
        <p:nvSpPr>
          <p:cNvPr id="15" name="Rectangle 14">
            <a:extLst>
              <a:ext uri="{FF2B5EF4-FFF2-40B4-BE49-F238E27FC236}">
                <a16:creationId xmlns:a16="http://schemas.microsoft.com/office/drawing/2014/main" id="{1172D2D1-D8B4-E143-9A90-1B6645B5B104}"/>
              </a:ext>
            </a:extLst>
          </p:cNvPr>
          <p:cNvSpPr/>
          <p:nvPr/>
        </p:nvSpPr>
        <p:spPr>
          <a:xfrm>
            <a:off x="8747324" y="901171"/>
            <a:ext cx="2814494" cy="283767"/>
          </a:xfrm>
          <a:prstGeom prst="rect">
            <a:avLst/>
          </a:prstGeom>
        </p:spPr>
        <p:txBody>
          <a:bodyPr wrap="square" lIns="0" tIns="0" rIns="0" bIns="0" anchor="ctr">
            <a:noAutofit/>
          </a:bodyPr>
          <a:lstStyle/>
          <a:p>
            <a:pPr algn="ctr"/>
            <a:r>
              <a:rPr lang="en-US" sz="1400" dirty="0">
                <a:latin typeface="Arial" pitchFamily="34" charset="0"/>
                <a:cs typeface="Arial" pitchFamily="34" charset="0"/>
              </a:rPr>
              <a:t>Complex biomarker approach</a:t>
            </a:r>
          </a:p>
        </p:txBody>
      </p:sp>
      <p:sp>
        <p:nvSpPr>
          <p:cNvPr id="266" name="Rectangle 265">
            <a:extLst>
              <a:ext uri="{FF2B5EF4-FFF2-40B4-BE49-F238E27FC236}">
                <a16:creationId xmlns:a16="http://schemas.microsoft.com/office/drawing/2014/main" id="{90AC98FC-FF55-A548-A810-DA27F1DB94A7}"/>
              </a:ext>
            </a:extLst>
          </p:cNvPr>
          <p:cNvSpPr/>
          <p:nvPr/>
        </p:nvSpPr>
        <p:spPr>
          <a:xfrm>
            <a:off x="365608" y="6297225"/>
            <a:ext cx="2115322" cy="213295"/>
          </a:xfrm>
          <a:prstGeom prst="rect">
            <a:avLst/>
          </a:prstGeom>
        </p:spPr>
        <p:txBody>
          <a:bodyPr wrap="square" lIns="0" tIns="0" rIns="0" bIns="0">
            <a:noAutofit/>
          </a:bodyPr>
          <a:lstStyle/>
          <a:p>
            <a:r>
              <a:rPr lang="en-US" sz="1100" dirty="0">
                <a:latin typeface="Arial" pitchFamily="34" charset="0"/>
                <a:cs typeface="Arial" pitchFamily="34" charset="0"/>
              </a:rPr>
              <a:t>TMB = tumor mutation burden</a:t>
            </a:r>
          </a:p>
        </p:txBody>
      </p:sp>
      <p:grpSp>
        <p:nvGrpSpPr>
          <p:cNvPr id="16" name="Group 15">
            <a:extLst>
              <a:ext uri="{FF2B5EF4-FFF2-40B4-BE49-F238E27FC236}">
                <a16:creationId xmlns:a16="http://schemas.microsoft.com/office/drawing/2014/main" id="{F4F87BF9-EA01-4129-8714-C4B928B5A941}"/>
              </a:ext>
            </a:extLst>
          </p:cNvPr>
          <p:cNvGrpSpPr/>
          <p:nvPr/>
        </p:nvGrpSpPr>
        <p:grpSpPr>
          <a:xfrm>
            <a:off x="285500" y="4658722"/>
            <a:ext cx="11430321" cy="1579712"/>
            <a:chOff x="200025" y="4639308"/>
            <a:chExt cx="11649075" cy="1609944"/>
          </a:xfrm>
        </p:grpSpPr>
        <p:sp>
          <p:nvSpPr>
            <p:cNvPr id="130" name="Parallelogram 129">
              <a:extLst>
                <a:ext uri="{FF2B5EF4-FFF2-40B4-BE49-F238E27FC236}">
                  <a16:creationId xmlns:a16="http://schemas.microsoft.com/office/drawing/2014/main" id="{B006C382-C002-0C48-85D6-EE49CBF88627}"/>
                </a:ext>
              </a:extLst>
            </p:cNvPr>
            <p:cNvSpPr/>
            <p:nvPr/>
          </p:nvSpPr>
          <p:spPr bwMode="auto">
            <a:xfrm>
              <a:off x="200025" y="4639308"/>
              <a:ext cx="11649075" cy="1531996"/>
            </a:xfrm>
            <a:prstGeom prst="parallelogram">
              <a:avLst>
                <a:gd name="adj" fmla="val 31844"/>
              </a:avLst>
            </a:prstGeom>
            <a:solidFill>
              <a:srgbClr val="FBCFCF">
                <a:alpha val="14902"/>
              </a:srgbClr>
            </a:solidFill>
            <a:ln w="31750"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noAutofit/>
            </a:bodyPr>
            <a:lstStyle/>
            <a:p>
              <a:pPr algn="ctr" defTabSz="914400" eaLnBrk="0" fontAlgn="base" hangingPunct="0">
                <a:spcBef>
                  <a:spcPct val="0"/>
                </a:spcBef>
                <a:spcAft>
                  <a:spcPct val="0"/>
                </a:spcAft>
              </a:pPr>
              <a:endParaRPr lang="en-US" sz="1200" dirty="0">
                <a:solidFill>
                  <a:schemeClr val="bg1"/>
                </a:solidFill>
                <a:latin typeface="Arial" pitchFamily="124" charset="0"/>
              </a:endParaRPr>
            </a:p>
          </p:txBody>
        </p:sp>
        <p:sp>
          <p:nvSpPr>
            <p:cNvPr id="131" name="Rectangle 130">
              <a:extLst>
                <a:ext uri="{FF2B5EF4-FFF2-40B4-BE49-F238E27FC236}">
                  <a16:creationId xmlns:a16="http://schemas.microsoft.com/office/drawing/2014/main" id="{75327EB2-6386-C149-AE89-11ACA950DE76}"/>
                </a:ext>
              </a:extLst>
            </p:cNvPr>
            <p:cNvSpPr/>
            <p:nvPr/>
          </p:nvSpPr>
          <p:spPr>
            <a:xfrm>
              <a:off x="318053" y="5935309"/>
              <a:ext cx="1596472" cy="313943"/>
            </a:xfrm>
            <a:prstGeom prst="rect">
              <a:avLst/>
            </a:prstGeom>
          </p:spPr>
          <p:txBody>
            <a:bodyPr wrap="square" lIns="0" tIns="0" rIns="0" bIns="0">
              <a:noAutofit/>
            </a:bodyPr>
            <a:lstStyle/>
            <a:p>
              <a:pPr algn="ctr"/>
              <a:r>
                <a:rPr lang="en-US" sz="1500" b="1" dirty="0">
                  <a:latin typeface="Arial" pitchFamily="34" charset="0"/>
                  <a:cs typeface="Arial" pitchFamily="34" charset="0"/>
                </a:rPr>
                <a:t>Clinical impact</a:t>
              </a:r>
            </a:p>
          </p:txBody>
        </p:sp>
        <p:pic>
          <p:nvPicPr>
            <p:cNvPr id="24" name="Picture 23" descr="A picture containing text, electronics, screenshot&#10;&#10;Description automatically generated">
              <a:extLst>
                <a:ext uri="{FF2B5EF4-FFF2-40B4-BE49-F238E27FC236}">
                  <a16:creationId xmlns:a16="http://schemas.microsoft.com/office/drawing/2014/main" id="{C4B2D4FC-2DF0-304A-A2F2-B0F26CBE0A1A}"/>
                </a:ext>
              </a:extLst>
            </p:cNvPr>
            <p:cNvPicPr>
              <a:picLocks noChangeAspect="1"/>
            </p:cNvPicPr>
            <p:nvPr/>
          </p:nvPicPr>
          <p:blipFill>
            <a:blip r:embed="rId3"/>
            <a:stretch>
              <a:fillRect/>
            </a:stretch>
          </p:blipFill>
          <p:spPr>
            <a:xfrm>
              <a:off x="1928189" y="4693725"/>
              <a:ext cx="2068352" cy="1508400"/>
            </a:xfrm>
            <a:prstGeom prst="rect">
              <a:avLst/>
            </a:prstGeom>
          </p:spPr>
        </p:pic>
        <p:pic>
          <p:nvPicPr>
            <p:cNvPr id="30" name="Picture 29" descr="Shape, rectangle&#10;&#10;Description automatically generated">
              <a:extLst>
                <a:ext uri="{FF2B5EF4-FFF2-40B4-BE49-F238E27FC236}">
                  <a16:creationId xmlns:a16="http://schemas.microsoft.com/office/drawing/2014/main" id="{B34FC242-4B9B-8246-8C75-A1AE1531E2F0}"/>
                </a:ext>
              </a:extLst>
            </p:cNvPr>
            <p:cNvPicPr>
              <a:picLocks noChangeAspect="1"/>
            </p:cNvPicPr>
            <p:nvPr/>
          </p:nvPicPr>
          <p:blipFill>
            <a:blip r:embed="rId4"/>
            <a:stretch>
              <a:fillRect/>
            </a:stretch>
          </p:blipFill>
          <p:spPr>
            <a:xfrm>
              <a:off x="4350071" y="4691821"/>
              <a:ext cx="2073288" cy="1512000"/>
            </a:xfrm>
            <a:prstGeom prst="rect">
              <a:avLst/>
            </a:prstGeom>
          </p:spPr>
        </p:pic>
        <p:cxnSp>
          <p:nvCxnSpPr>
            <p:cNvPr id="32" name="Straight Arrow Connector 31">
              <a:extLst>
                <a:ext uri="{FF2B5EF4-FFF2-40B4-BE49-F238E27FC236}">
                  <a16:creationId xmlns:a16="http://schemas.microsoft.com/office/drawing/2014/main" id="{A4D1D8AA-D068-5745-AA93-099A8661A0B7}"/>
                </a:ext>
              </a:extLst>
            </p:cNvPr>
            <p:cNvCxnSpPr>
              <a:cxnSpLocks/>
            </p:cNvCxnSpPr>
            <p:nvPr/>
          </p:nvCxnSpPr>
          <p:spPr>
            <a:xfrm>
              <a:off x="6079617" y="5381709"/>
              <a:ext cx="0" cy="2906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4" name="Picture 33" descr="Shape&#10;&#10;Description automatically generated with medium confidence">
              <a:extLst>
                <a:ext uri="{FF2B5EF4-FFF2-40B4-BE49-F238E27FC236}">
                  <a16:creationId xmlns:a16="http://schemas.microsoft.com/office/drawing/2014/main" id="{DA510035-0B34-9C44-8DE1-91C309733385}"/>
                </a:ext>
              </a:extLst>
            </p:cNvPr>
            <p:cNvPicPr>
              <a:picLocks noChangeAspect="1"/>
            </p:cNvPicPr>
            <p:nvPr/>
          </p:nvPicPr>
          <p:blipFill>
            <a:blip r:embed="rId5"/>
            <a:stretch>
              <a:fillRect/>
            </a:stretch>
          </p:blipFill>
          <p:spPr>
            <a:xfrm>
              <a:off x="6771953" y="4706034"/>
              <a:ext cx="2073288" cy="1512000"/>
            </a:xfrm>
            <a:prstGeom prst="rect">
              <a:avLst/>
            </a:prstGeom>
          </p:spPr>
        </p:pic>
        <p:cxnSp>
          <p:nvCxnSpPr>
            <p:cNvPr id="37" name="Straight Arrow Connector 36">
              <a:extLst>
                <a:ext uri="{FF2B5EF4-FFF2-40B4-BE49-F238E27FC236}">
                  <a16:creationId xmlns:a16="http://schemas.microsoft.com/office/drawing/2014/main" id="{92B62577-12CB-6949-AFBF-C0641A89DEED}"/>
                </a:ext>
              </a:extLst>
            </p:cNvPr>
            <p:cNvCxnSpPr/>
            <p:nvPr/>
          </p:nvCxnSpPr>
          <p:spPr>
            <a:xfrm>
              <a:off x="7270303" y="5169526"/>
              <a:ext cx="32525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9" name="Picture 38" descr="A picture containing text, device&#10;&#10;Description automatically generated">
              <a:extLst>
                <a:ext uri="{FF2B5EF4-FFF2-40B4-BE49-F238E27FC236}">
                  <a16:creationId xmlns:a16="http://schemas.microsoft.com/office/drawing/2014/main" id="{0C063450-BA40-B847-A869-E6B0C03F8111}"/>
                </a:ext>
              </a:extLst>
            </p:cNvPr>
            <p:cNvPicPr>
              <a:picLocks noChangeAspect="1"/>
            </p:cNvPicPr>
            <p:nvPr/>
          </p:nvPicPr>
          <p:blipFill>
            <a:blip r:embed="rId6"/>
            <a:stretch>
              <a:fillRect/>
            </a:stretch>
          </p:blipFill>
          <p:spPr>
            <a:xfrm>
              <a:off x="9193835" y="4703167"/>
              <a:ext cx="2073288" cy="1512000"/>
            </a:xfrm>
            <a:prstGeom prst="rect">
              <a:avLst/>
            </a:prstGeom>
          </p:spPr>
        </p:pic>
        <p:sp>
          <p:nvSpPr>
            <p:cNvPr id="40" name="TextBox 39">
              <a:extLst>
                <a:ext uri="{FF2B5EF4-FFF2-40B4-BE49-F238E27FC236}">
                  <a16:creationId xmlns:a16="http://schemas.microsoft.com/office/drawing/2014/main" id="{F83A396A-35F4-E744-A106-11A8421CC0D2}"/>
                </a:ext>
              </a:extLst>
            </p:cNvPr>
            <p:cNvSpPr txBox="1"/>
            <p:nvPr/>
          </p:nvSpPr>
          <p:spPr>
            <a:xfrm>
              <a:off x="2641379" y="4669919"/>
              <a:ext cx="914400" cy="282651"/>
            </a:xfrm>
            <a:prstGeom prst="rect">
              <a:avLst/>
            </a:prstGeom>
            <a:noFill/>
          </p:spPr>
          <p:txBody>
            <a:bodyPr wrap="none" lIns="0" tIns="0" rIns="0" bIns="0" rtlCol="0" anchor="ctr">
              <a:normAutofit/>
            </a:bodyPr>
            <a:lstStyle/>
            <a:p>
              <a:pPr algn="ctr" defTabSz="914400">
                <a:lnSpc>
                  <a:spcPct val="120000"/>
                </a:lnSpc>
                <a:spcBef>
                  <a:spcPts val="200"/>
                </a:spcBef>
                <a:buClr>
                  <a:schemeClr val="tx2"/>
                </a:buClr>
                <a:buSzPct val="100000"/>
              </a:pPr>
              <a:r>
                <a:rPr lang="en-CH" sz="1200" dirty="0"/>
                <a:t>Chemotherapy</a:t>
              </a:r>
            </a:p>
          </p:txBody>
        </p:sp>
        <p:sp>
          <p:nvSpPr>
            <p:cNvPr id="355" name="TextBox 354">
              <a:extLst>
                <a:ext uri="{FF2B5EF4-FFF2-40B4-BE49-F238E27FC236}">
                  <a16:creationId xmlns:a16="http://schemas.microsoft.com/office/drawing/2014/main" id="{65645938-9DC0-4640-B3FF-AE989B0E0554}"/>
                </a:ext>
              </a:extLst>
            </p:cNvPr>
            <p:cNvSpPr txBox="1"/>
            <p:nvPr/>
          </p:nvSpPr>
          <p:spPr>
            <a:xfrm>
              <a:off x="5036593" y="4669919"/>
              <a:ext cx="914400" cy="282651"/>
            </a:xfrm>
            <a:prstGeom prst="rect">
              <a:avLst/>
            </a:prstGeom>
            <a:noFill/>
          </p:spPr>
          <p:txBody>
            <a:bodyPr wrap="none" lIns="0" tIns="0" rIns="0" bIns="0" rtlCol="0" anchor="ctr">
              <a:normAutofit/>
            </a:bodyPr>
            <a:lstStyle/>
            <a:p>
              <a:pPr algn="ctr" defTabSz="914400">
                <a:lnSpc>
                  <a:spcPct val="120000"/>
                </a:lnSpc>
                <a:spcBef>
                  <a:spcPts val="200"/>
                </a:spcBef>
                <a:buClr>
                  <a:schemeClr val="tx2"/>
                </a:buClr>
                <a:buSzPct val="100000"/>
              </a:pPr>
              <a:r>
                <a:rPr lang="en-CH" sz="1200" dirty="0"/>
                <a:t>Immunotherapy</a:t>
              </a:r>
            </a:p>
          </p:txBody>
        </p:sp>
        <p:sp>
          <p:nvSpPr>
            <p:cNvPr id="356" name="TextBox 355">
              <a:extLst>
                <a:ext uri="{FF2B5EF4-FFF2-40B4-BE49-F238E27FC236}">
                  <a16:creationId xmlns:a16="http://schemas.microsoft.com/office/drawing/2014/main" id="{AB131FFB-08C7-5442-A228-28AFBF098744}"/>
                </a:ext>
              </a:extLst>
            </p:cNvPr>
            <p:cNvSpPr txBox="1"/>
            <p:nvPr/>
          </p:nvSpPr>
          <p:spPr>
            <a:xfrm>
              <a:off x="7535670" y="4669919"/>
              <a:ext cx="914400" cy="282651"/>
            </a:xfrm>
            <a:prstGeom prst="rect">
              <a:avLst/>
            </a:prstGeom>
            <a:noFill/>
          </p:spPr>
          <p:txBody>
            <a:bodyPr wrap="none" lIns="0" tIns="0" rIns="0" bIns="0" rtlCol="0" anchor="ctr">
              <a:normAutofit/>
            </a:bodyPr>
            <a:lstStyle/>
            <a:p>
              <a:pPr algn="ctr" defTabSz="914400">
                <a:lnSpc>
                  <a:spcPct val="120000"/>
                </a:lnSpc>
                <a:spcBef>
                  <a:spcPts val="200"/>
                </a:spcBef>
                <a:buClr>
                  <a:schemeClr val="tx2"/>
                </a:buClr>
                <a:buSzPct val="100000"/>
              </a:pPr>
              <a:r>
                <a:rPr lang="en-CH" sz="1200" dirty="0"/>
                <a:t>Targeted therapy</a:t>
              </a:r>
            </a:p>
          </p:txBody>
        </p:sp>
        <p:sp>
          <p:nvSpPr>
            <p:cNvPr id="357" name="TextBox 356">
              <a:extLst>
                <a:ext uri="{FF2B5EF4-FFF2-40B4-BE49-F238E27FC236}">
                  <a16:creationId xmlns:a16="http://schemas.microsoft.com/office/drawing/2014/main" id="{710985AA-6DCE-0343-B771-EB8FABA45492}"/>
                </a:ext>
              </a:extLst>
            </p:cNvPr>
            <p:cNvSpPr txBox="1"/>
            <p:nvPr/>
          </p:nvSpPr>
          <p:spPr>
            <a:xfrm>
              <a:off x="9883686" y="4669919"/>
              <a:ext cx="914400" cy="282651"/>
            </a:xfrm>
            <a:prstGeom prst="rect">
              <a:avLst/>
            </a:prstGeom>
            <a:noFill/>
          </p:spPr>
          <p:txBody>
            <a:bodyPr wrap="none" lIns="0" tIns="0" rIns="0" bIns="0" rtlCol="0" anchor="ctr">
              <a:normAutofit/>
            </a:bodyPr>
            <a:lstStyle/>
            <a:p>
              <a:pPr algn="ctr" defTabSz="914400">
                <a:lnSpc>
                  <a:spcPct val="120000"/>
                </a:lnSpc>
                <a:spcBef>
                  <a:spcPts val="200"/>
                </a:spcBef>
                <a:buClr>
                  <a:schemeClr val="tx2"/>
                </a:buClr>
                <a:buSzPct val="100000"/>
              </a:pPr>
              <a:r>
                <a:rPr lang="en-CH" sz="1200" dirty="0"/>
                <a:t>Future</a:t>
              </a:r>
            </a:p>
          </p:txBody>
        </p:sp>
        <p:sp>
          <p:nvSpPr>
            <p:cNvPr id="41" name="TextBox 40">
              <a:extLst>
                <a:ext uri="{FF2B5EF4-FFF2-40B4-BE49-F238E27FC236}">
                  <a16:creationId xmlns:a16="http://schemas.microsoft.com/office/drawing/2014/main" id="{DB94176D-060D-934B-867B-5FB6C23DEF30}"/>
                </a:ext>
              </a:extLst>
            </p:cNvPr>
            <p:cNvSpPr txBox="1"/>
            <p:nvPr/>
          </p:nvSpPr>
          <p:spPr>
            <a:xfrm>
              <a:off x="10956570" y="4794469"/>
              <a:ext cx="161463" cy="359257"/>
            </a:xfrm>
            <a:prstGeom prst="rect">
              <a:avLst/>
            </a:prstGeom>
            <a:noFill/>
          </p:spPr>
          <p:txBody>
            <a:bodyPr wrap="none" lIns="0" tIns="0" rIns="0" bIns="0" rtlCol="0">
              <a:normAutofit/>
            </a:bodyPr>
            <a:lstStyle/>
            <a:p>
              <a:pPr algn="l" defTabSz="914400">
                <a:lnSpc>
                  <a:spcPct val="120000"/>
                </a:lnSpc>
                <a:spcBef>
                  <a:spcPts val="200"/>
                </a:spcBef>
                <a:buClr>
                  <a:schemeClr val="tx2"/>
                </a:buClr>
                <a:buSzPct val="100000"/>
              </a:pPr>
              <a:r>
                <a:rPr lang="en-CH" sz="2000" b="1" dirty="0">
                  <a:solidFill>
                    <a:srgbClr val="FF0000"/>
                  </a:solidFill>
                </a:rPr>
                <a:t>?</a:t>
              </a:r>
            </a:p>
          </p:txBody>
        </p:sp>
      </p:grpSp>
      <p:cxnSp>
        <p:nvCxnSpPr>
          <p:cNvPr id="3" name="Straight Connector 2">
            <a:extLst>
              <a:ext uri="{FF2B5EF4-FFF2-40B4-BE49-F238E27FC236}">
                <a16:creationId xmlns:a16="http://schemas.microsoft.com/office/drawing/2014/main" id="{CA0CC11B-E8BB-FB41-9AC6-2BE97ABD9F23}"/>
              </a:ext>
            </a:extLst>
          </p:cNvPr>
          <p:cNvCxnSpPr>
            <a:cxnSpLocks/>
          </p:cNvCxnSpPr>
          <p:nvPr/>
        </p:nvCxnSpPr>
        <p:spPr>
          <a:xfrm>
            <a:off x="6484223" y="863170"/>
            <a:ext cx="0" cy="361389"/>
          </a:xfrm>
          <a:prstGeom prst="line">
            <a:avLst/>
          </a:prstGeom>
          <a:ln>
            <a:solidFill>
              <a:schemeClr val="accent5">
                <a:lumMod val="75000"/>
              </a:schemeClr>
            </a:solidFill>
          </a:ln>
        </p:spPr>
        <p:style>
          <a:lnRef idx="1">
            <a:schemeClr val="dk1"/>
          </a:lnRef>
          <a:fillRef idx="0">
            <a:schemeClr val="dk1"/>
          </a:fillRef>
          <a:effectRef idx="0">
            <a:schemeClr val="dk1"/>
          </a:effectRef>
          <a:fontRef idx="minor">
            <a:schemeClr val="tx1"/>
          </a:fontRef>
        </p:style>
      </p:cxnSp>
      <p:cxnSp>
        <p:nvCxnSpPr>
          <p:cNvPr id="42" name="Straight Connector 41">
            <a:extLst>
              <a:ext uri="{FF2B5EF4-FFF2-40B4-BE49-F238E27FC236}">
                <a16:creationId xmlns:a16="http://schemas.microsoft.com/office/drawing/2014/main" id="{3533A917-37FC-CA46-810F-E1DDC60CD0CD}"/>
              </a:ext>
            </a:extLst>
          </p:cNvPr>
          <p:cNvCxnSpPr>
            <a:cxnSpLocks/>
          </p:cNvCxnSpPr>
          <p:nvPr/>
        </p:nvCxnSpPr>
        <p:spPr>
          <a:xfrm>
            <a:off x="8519635" y="863170"/>
            <a:ext cx="0" cy="361389"/>
          </a:xfrm>
          <a:prstGeom prst="line">
            <a:avLst/>
          </a:prstGeom>
          <a:ln>
            <a:solidFill>
              <a:schemeClr val="accent5">
                <a:lumMod val="75000"/>
              </a:schemeClr>
            </a:solidFill>
          </a:ln>
        </p:spPr>
        <p:style>
          <a:lnRef idx="1">
            <a:schemeClr val="dk1"/>
          </a:lnRef>
          <a:fillRef idx="0">
            <a:schemeClr val="dk1"/>
          </a:fillRef>
          <a:effectRef idx="0">
            <a:schemeClr val="dk1"/>
          </a:effectRef>
          <a:fontRef idx="minor">
            <a:schemeClr val="tx1"/>
          </a:fontRef>
        </p:style>
      </p:cxnSp>
      <p:sp>
        <p:nvSpPr>
          <p:cNvPr id="18" name="Rectangle 2">
            <a:extLst>
              <a:ext uri="{FF2B5EF4-FFF2-40B4-BE49-F238E27FC236}">
                <a16:creationId xmlns:a16="http://schemas.microsoft.com/office/drawing/2014/main" id="{772A0DA4-D8F6-430E-A8D9-D27A3DBE91AF}"/>
              </a:ext>
            </a:extLst>
          </p:cNvPr>
          <p:cNvSpPr>
            <a:spLocks noChangeArrowheads="1"/>
          </p:cNvSpPr>
          <p:nvPr/>
        </p:nvSpPr>
        <p:spPr bwMode="auto">
          <a:xfrm>
            <a:off x="152400" y="13901"/>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nvGrpSpPr>
          <p:cNvPr id="461" name="Group 460">
            <a:extLst>
              <a:ext uri="{FF2B5EF4-FFF2-40B4-BE49-F238E27FC236}">
                <a16:creationId xmlns:a16="http://schemas.microsoft.com/office/drawing/2014/main" id="{86F2B7C9-9287-45E3-AB7E-E5DABA20FA0B}"/>
              </a:ext>
            </a:extLst>
          </p:cNvPr>
          <p:cNvGrpSpPr/>
          <p:nvPr/>
        </p:nvGrpSpPr>
        <p:grpSpPr>
          <a:xfrm>
            <a:off x="365608" y="3222256"/>
            <a:ext cx="1360300" cy="307649"/>
            <a:chOff x="38395" y="2908471"/>
            <a:chExt cx="1360300" cy="307649"/>
          </a:xfrm>
        </p:grpSpPr>
        <p:sp>
          <p:nvSpPr>
            <p:cNvPr id="462" name="Parallelogram 461">
              <a:extLst>
                <a:ext uri="{FF2B5EF4-FFF2-40B4-BE49-F238E27FC236}">
                  <a16:creationId xmlns:a16="http://schemas.microsoft.com/office/drawing/2014/main" id="{204225FD-1B2D-4600-92A2-26A3061A8857}"/>
                </a:ext>
              </a:extLst>
            </p:cNvPr>
            <p:cNvSpPr/>
            <p:nvPr/>
          </p:nvSpPr>
          <p:spPr bwMode="auto">
            <a:xfrm>
              <a:off x="38395" y="2908471"/>
              <a:ext cx="1360300" cy="252000"/>
            </a:xfrm>
            <a:prstGeom prst="parallelogram">
              <a:avLst>
                <a:gd name="adj" fmla="val 31844"/>
              </a:avLst>
            </a:prstGeom>
            <a:solidFill>
              <a:schemeClr val="accent2"/>
            </a:solidFill>
            <a:ln w="31750"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noAutofit/>
            </a:bodyPr>
            <a:lstStyle/>
            <a:p>
              <a:pPr algn="ctr" defTabSz="914400" eaLnBrk="0" fontAlgn="base" hangingPunct="0">
                <a:spcBef>
                  <a:spcPct val="0"/>
                </a:spcBef>
                <a:spcAft>
                  <a:spcPct val="0"/>
                </a:spcAft>
              </a:pPr>
              <a:endParaRPr lang="en-US" sz="1200" dirty="0">
                <a:solidFill>
                  <a:schemeClr val="bg1"/>
                </a:solidFill>
                <a:latin typeface="Arial" pitchFamily="124" charset="0"/>
              </a:endParaRPr>
            </a:p>
          </p:txBody>
        </p:sp>
        <p:sp>
          <p:nvSpPr>
            <p:cNvPr id="463" name="Rectangle 462">
              <a:extLst>
                <a:ext uri="{FF2B5EF4-FFF2-40B4-BE49-F238E27FC236}">
                  <a16:creationId xmlns:a16="http://schemas.microsoft.com/office/drawing/2014/main" id="{03556D83-2078-4E58-B0F9-83569011C7BB}"/>
                </a:ext>
              </a:extLst>
            </p:cNvPr>
            <p:cNvSpPr/>
            <p:nvPr/>
          </p:nvSpPr>
          <p:spPr>
            <a:xfrm>
              <a:off x="156268" y="2932353"/>
              <a:ext cx="1124555" cy="283767"/>
            </a:xfrm>
            <a:prstGeom prst="rect">
              <a:avLst/>
            </a:prstGeom>
          </p:spPr>
          <p:txBody>
            <a:bodyPr wrap="square" lIns="0" tIns="0" rIns="0" bIns="0">
              <a:noAutofit/>
            </a:bodyPr>
            <a:lstStyle/>
            <a:p>
              <a:pPr algn="ctr"/>
              <a:r>
                <a:rPr lang="en-US" sz="1200" b="1" dirty="0">
                  <a:solidFill>
                    <a:schemeClr val="bg1"/>
                  </a:solidFill>
                  <a:latin typeface="Arial" pitchFamily="34" charset="0"/>
                  <a:cs typeface="Arial" pitchFamily="34" charset="0"/>
                </a:rPr>
                <a:t>Chemotherapy</a:t>
              </a:r>
            </a:p>
          </p:txBody>
        </p:sp>
      </p:grpSp>
      <p:grpSp>
        <p:nvGrpSpPr>
          <p:cNvPr id="464" name="Group 463">
            <a:extLst>
              <a:ext uri="{FF2B5EF4-FFF2-40B4-BE49-F238E27FC236}">
                <a16:creationId xmlns:a16="http://schemas.microsoft.com/office/drawing/2014/main" id="{417486F2-5BB4-4F9A-B72A-656BD3552FE1}"/>
              </a:ext>
            </a:extLst>
          </p:cNvPr>
          <p:cNvGrpSpPr/>
          <p:nvPr/>
        </p:nvGrpSpPr>
        <p:grpSpPr>
          <a:xfrm>
            <a:off x="365608" y="4064410"/>
            <a:ext cx="1406019" cy="310791"/>
            <a:chOff x="108761" y="4029143"/>
            <a:chExt cx="1406019" cy="310791"/>
          </a:xfrm>
        </p:grpSpPr>
        <p:sp>
          <p:nvSpPr>
            <p:cNvPr id="465" name="Parallelogram 464">
              <a:extLst>
                <a:ext uri="{FF2B5EF4-FFF2-40B4-BE49-F238E27FC236}">
                  <a16:creationId xmlns:a16="http://schemas.microsoft.com/office/drawing/2014/main" id="{9A214254-EB45-425B-ABB5-4D201202EBE0}"/>
                </a:ext>
              </a:extLst>
            </p:cNvPr>
            <p:cNvSpPr/>
            <p:nvPr/>
          </p:nvSpPr>
          <p:spPr bwMode="auto">
            <a:xfrm>
              <a:off x="108761" y="4029143"/>
              <a:ext cx="1406019" cy="252000"/>
            </a:xfrm>
            <a:prstGeom prst="parallelogram">
              <a:avLst>
                <a:gd name="adj" fmla="val 31844"/>
              </a:avLst>
            </a:prstGeom>
            <a:solidFill>
              <a:schemeClr val="accent1"/>
            </a:solidFill>
            <a:ln w="31750"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algn="ctr" defTabSz="914400" eaLnBrk="0" fontAlgn="base" hangingPunct="0">
                <a:spcBef>
                  <a:spcPct val="0"/>
                </a:spcBef>
                <a:spcAft>
                  <a:spcPct val="0"/>
                </a:spcAft>
              </a:pPr>
              <a:endParaRPr lang="en-US" sz="1200" dirty="0">
                <a:solidFill>
                  <a:schemeClr val="bg1"/>
                </a:solidFill>
                <a:latin typeface="Arial" pitchFamily="124" charset="0"/>
              </a:endParaRPr>
            </a:p>
          </p:txBody>
        </p:sp>
        <p:sp>
          <p:nvSpPr>
            <p:cNvPr id="466" name="Rectangle 465">
              <a:extLst>
                <a:ext uri="{FF2B5EF4-FFF2-40B4-BE49-F238E27FC236}">
                  <a16:creationId xmlns:a16="http://schemas.microsoft.com/office/drawing/2014/main" id="{39292FC7-B949-4350-98FA-3815F3B4F1F4}"/>
                </a:ext>
              </a:extLst>
            </p:cNvPr>
            <p:cNvSpPr/>
            <p:nvPr/>
          </p:nvSpPr>
          <p:spPr>
            <a:xfrm>
              <a:off x="173530" y="4056167"/>
              <a:ext cx="1264799" cy="283767"/>
            </a:xfrm>
            <a:prstGeom prst="rect">
              <a:avLst/>
            </a:prstGeom>
          </p:spPr>
          <p:txBody>
            <a:bodyPr wrap="square" lIns="0" tIns="0" rIns="0" bIns="0">
              <a:noAutofit/>
            </a:bodyPr>
            <a:lstStyle/>
            <a:p>
              <a:pPr algn="ctr"/>
              <a:r>
                <a:rPr lang="en-US" sz="1200" b="1" dirty="0">
                  <a:solidFill>
                    <a:schemeClr val="bg1"/>
                  </a:solidFill>
                  <a:latin typeface="Arial" pitchFamily="34" charset="0"/>
                  <a:cs typeface="Arial" pitchFamily="34" charset="0"/>
                </a:rPr>
                <a:t>Targeted therapy</a:t>
              </a:r>
            </a:p>
          </p:txBody>
        </p:sp>
      </p:grpSp>
      <p:grpSp>
        <p:nvGrpSpPr>
          <p:cNvPr id="467" name="Group 466">
            <a:extLst>
              <a:ext uri="{FF2B5EF4-FFF2-40B4-BE49-F238E27FC236}">
                <a16:creationId xmlns:a16="http://schemas.microsoft.com/office/drawing/2014/main" id="{CFC4FC38-2003-4D19-A5E1-94605F4BF97D}"/>
              </a:ext>
            </a:extLst>
          </p:cNvPr>
          <p:cNvGrpSpPr/>
          <p:nvPr/>
        </p:nvGrpSpPr>
        <p:grpSpPr>
          <a:xfrm>
            <a:off x="365608" y="3652586"/>
            <a:ext cx="1406019" cy="308394"/>
            <a:chOff x="15536" y="3487634"/>
            <a:chExt cx="1406019" cy="308394"/>
          </a:xfrm>
        </p:grpSpPr>
        <p:sp>
          <p:nvSpPr>
            <p:cNvPr id="468" name="Parallelogram 467">
              <a:extLst>
                <a:ext uri="{FF2B5EF4-FFF2-40B4-BE49-F238E27FC236}">
                  <a16:creationId xmlns:a16="http://schemas.microsoft.com/office/drawing/2014/main" id="{9E6DFF31-9BC5-4CFF-AA65-4A8FF7B5512D}"/>
                </a:ext>
              </a:extLst>
            </p:cNvPr>
            <p:cNvSpPr/>
            <p:nvPr/>
          </p:nvSpPr>
          <p:spPr bwMode="auto">
            <a:xfrm>
              <a:off x="15536" y="3487634"/>
              <a:ext cx="1406019" cy="252000"/>
            </a:xfrm>
            <a:prstGeom prst="parallelogram">
              <a:avLst>
                <a:gd name="adj" fmla="val 31844"/>
              </a:avLst>
            </a:prstGeom>
            <a:solidFill>
              <a:schemeClr val="accent6"/>
            </a:solidFill>
            <a:ln w="31750"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algn="ctr" defTabSz="914400" eaLnBrk="0" fontAlgn="base" hangingPunct="0">
                <a:spcBef>
                  <a:spcPct val="0"/>
                </a:spcBef>
                <a:spcAft>
                  <a:spcPct val="0"/>
                </a:spcAft>
              </a:pPr>
              <a:endParaRPr lang="en-US" sz="1200" dirty="0">
                <a:solidFill>
                  <a:schemeClr val="bg1"/>
                </a:solidFill>
                <a:latin typeface="Arial" pitchFamily="124" charset="0"/>
              </a:endParaRPr>
            </a:p>
          </p:txBody>
        </p:sp>
        <p:sp>
          <p:nvSpPr>
            <p:cNvPr id="469" name="Rectangle 468">
              <a:extLst>
                <a:ext uri="{FF2B5EF4-FFF2-40B4-BE49-F238E27FC236}">
                  <a16:creationId xmlns:a16="http://schemas.microsoft.com/office/drawing/2014/main" id="{EA9F09E6-B3B7-4DC5-9EB0-052D72C53F7D}"/>
                </a:ext>
              </a:extLst>
            </p:cNvPr>
            <p:cNvSpPr/>
            <p:nvPr/>
          </p:nvSpPr>
          <p:spPr>
            <a:xfrm>
              <a:off x="95305" y="3512261"/>
              <a:ext cx="1251341" cy="283767"/>
            </a:xfrm>
            <a:prstGeom prst="rect">
              <a:avLst/>
            </a:prstGeom>
          </p:spPr>
          <p:txBody>
            <a:bodyPr wrap="square" lIns="0" tIns="0" rIns="0" bIns="0">
              <a:noAutofit/>
            </a:bodyPr>
            <a:lstStyle/>
            <a:p>
              <a:pPr algn="ctr"/>
              <a:r>
                <a:rPr lang="en-US" sz="1200" b="1" dirty="0">
                  <a:solidFill>
                    <a:schemeClr val="bg1"/>
                  </a:solidFill>
                  <a:latin typeface="Arial" pitchFamily="34" charset="0"/>
                  <a:cs typeface="Arial" pitchFamily="34" charset="0"/>
                </a:rPr>
                <a:t>Immunotherapy</a:t>
              </a:r>
            </a:p>
          </p:txBody>
        </p:sp>
      </p:grpSp>
      <p:grpSp>
        <p:nvGrpSpPr>
          <p:cNvPr id="470" name="Group 469">
            <a:extLst>
              <a:ext uri="{FF2B5EF4-FFF2-40B4-BE49-F238E27FC236}">
                <a16:creationId xmlns:a16="http://schemas.microsoft.com/office/drawing/2014/main" id="{33AB015B-2BA3-4465-A3F8-34105A99A247}"/>
              </a:ext>
            </a:extLst>
          </p:cNvPr>
          <p:cNvGrpSpPr/>
          <p:nvPr/>
        </p:nvGrpSpPr>
        <p:grpSpPr>
          <a:xfrm>
            <a:off x="392794" y="1391321"/>
            <a:ext cx="1361406" cy="252000"/>
            <a:chOff x="38395" y="2908471"/>
            <a:chExt cx="1360300" cy="252000"/>
          </a:xfrm>
          <a:solidFill>
            <a:srgbClr val="F1B434"/>
          </a:solidFill>
        </p:grpSpPr>
        <p:sp>
          <p:nvSpPr>
            <p:cNvPr id="471" name="Parallelogram 470">
              <a:extLst>
                <a:ext uri="{FF2B5EF4-FFF2-40B4-BE49-F238E27FC236}">
                  <a16:creationId xmlns:a16="http://schemas.microsoft.com/office/drawing/2014/main" id="{74CF8D74-7203-4838-9C51-27C49C0575A1}"/>
                </a:ext>
              </a:extLst>
            </p:cNvPr>
            <p:cNvSpPr/>
            <p:nvPr/>
          </p:nvSpPr>
          <p:spPr bwMode="auto">
            <a:xfrm>
              <a:off x="38395" y="2908471"/>
              <a:ext cx="1360300" cy="252000"/>
            </a:xfrm>
            <a:prstGeom prst="parallelogram">
              <a:avLst>
                <a:gd name="adj" fmla="val 31844"/>
              </a:avLst>
            </a:prstGeom>
            <a:grpFill/>
            <a:ln w="31750"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noAutofit/>
            </a:bodyPr>
            <a:lstStyle/>
            <a:p>
              <a:pPr algn="ctr" defTabSz="914400" eaLnBrk="0" fontAlgn="base" hangingPunct="0">
                <a:spcBef>
                  <a:spcPct val="0"/>
                </a:spcBef>
                <a:spcAft>
                  <a:spcPct val="0"/>
                </a:spcAft>
              </a:pPr>
              <a:endParaRPr lang="en-US" sz="1200" dirty="0">
                <a:solidFill>
                  <a:schemeClr val="bg1"/>
                </a:solidFill>
                <a:latin typeface="Arial" pitchFamily="124" charset="0"/>
              </a:endParaRPr>
            </a:p>
          </p:txBody>
        </p:sp>
        <p:sp>
          <p:nvSpPr>
            <p:cNvPr id="472" name="Rectangle 471">
              <a:extLst>
                <a:ext uri="{FF2B5EF4-FFF2-40B4-BE49-F238E27FC236}">
                  <a16:creationId xmlns:a16="http://schemas.microsoft.com/office/drawing/2014/main" id="{F85C7B1B-3020-4456-B5B7-4B0D6BF66726}"/>
                </a:ext>
              </a:extLst>
            </p:cNvPr>
            <p:cNvSpPr/>
            <p:nvPr/>
          </p:nvSpPr>
          <p:spPr>
            <a:xfrm>
              <a:off x="137034" y="2932353"/>
              <a:ext cx="1124555" cy="187905"/>
            </a:xfrm>
            <a:prstGeom prst="rect">
              <a:avLst/>
            </a:prstGeom>
            <a:grpFill/>
          </p:spPr>
          <p:txBody>
            <a:bodyPr wrap="square" lIns="0" tIns="0" rIns="0" bIns="0">
              <a:noAutofit/>
            </a:bodyPr>
            <a:lstStyle/>
            <a:p>
              <a:pPr algn="ctr"/>
              <a:r>
                <a:rPr lang="en-US" sz="1200" dirty="0">
                  <a:latin typeface="Arial" pitchFamily="34" charset="0"/>
                  <a:cs typeface="Arial" pitchFamily="34" charset="0"/>
                </a:rPr>
                <a:t>Biomarkers</a:t>
              </a:r>
            </a:p>
          </p:txBody>
        </p:sp>
      </p:grpSp>
      <p:pic>
        <p:nvPicPr>
          <p:cNvPr id="2" name="Picture 1">
            <a:extLst>
              <a:ext uri="{FF2B5EF4-FFF2-40B4-BE49-F238E27FC236}">
                <a16:creationId xmlns:a16="http://schemas.microsoft.com/office/drawing/2014/main" id="{9D28695E-02AA-4C3F-88EE-A86C8002F485}"/>
              </a:ext>
            </a:extLst>
          </p:cNvPr>
          <p:cNvPicPr>
            <a:picLocks noChangeAspect="1"/>
          </p:cNvPicPr>
          <p:nvPr/>
        </p:nvPicPr>
        <p:blipFill>
          <a:blip r:embed="rId7"/>
          <a:stretch>
            <a:fillRect/>
          </a:stretch>
        </p:blipFill>
        <p:spPr>
          <a:xfrm>
            <a:off x="2106729" y="1339449"/>
            <a:ext cx="9609092" cy="3343357"/>
          </a:xfrm>
          <a:prstGeom prst="rect">
            <a:avLst/>
          </a:prstGeom>
        </p:spPr>
      </p:pic>
      <p:sp>
        <p:nvSpPr>
          <p:cNvPr id="44" name="Rectangle 43">
            <a:extLst>
              <a:ext uri="{FF2B5EF4-FFF2-40B4-BE49-F238E27FC236}">
                <a16:creationId xmlns:a16="http://schemas.microsoft.com/office/drawing/2014/main" id="{B16A53C6-7CC6-4F82-809F-A85541E8DE9A}"/>
              </a:ext>
            </a:extLst>
          </p:cNvPr>
          <p:cNvSpPr/>
          <p:nvPr/>
        </p:nvSpPr>
        <p:spPr>
          <a:xfrm>
            <a:off x="3040557" y="5947235"/>
            <a:ext cx="8018741" cy="624394"/>
          </a:xfrm>
          <a:prstGeom prst="rect">
            <a:avLst/>
          </a:prstGeom>
        </p:spPr>
        <p:txBody>
          <a:bodyPr wrap="square" lIns="0" tIns="0" rIns="0" bIns="0" anchor="b" anchorCtr="0">
            <a:noAutofit/>
          </a:bodyPr>
          <a:lstStyle/>
          <a:p>
            <a:pPr algn="r"/>
            <a:r>
              <a:rPr lang="en-US" sz="700" dirty="0" err="1">
                <a:solidFill>
                  <a:srgbClr val="545859"/>
                </a:solidFill>
                <a:cs typeface="Arial" pitchFamily="34" charset="0"/>
              </a:rPr>
              <a:t>Politi</a:t>
            </a:r>
            <a:r>
              <a:rPr lang="en-US" sz="700" dirty="0">
                <a:solidFill>
                  <a:srgbClr val="545859"/>
                </a:solidFill>
                <a:cs typeface="Arial" pitchFamily="34" charset="0"/>
              </a:rPr>
              <a:t> K </a:t>
            </a:r>
            <a:r>
              <a:rPr lang="en-US" sz="700" i="1" dirty="0">
                <a:solidFill>
                  <a:srgbClr val="545859"/>
                </a:solidFill>
                <a:cs typeface="Arial" pitchFamily="34" charset="0"/>
              </a:rPr>
              <a:t>et al.</a:t>
            </a:r>
            <a:r>
              <a:rPr lang="en-US" sz="700" dirty="0">
                <a:solidFill>
                  <a:srgbClr val="545859"/>
                </a:solidFill>
                <a:cs typeface="Arial" pitchFamily="34" charset="0"/>
              </a:rPr>
              <a:t> Clin Cancer Res 2015 (doi</a:t>
            </a:r>
            <a:r>
              <a:rPr lang="en-US" sz="700" dirty="0">
                <a:solidFill>
                  <a:srgbClr val="545859"/>
                </a:solidFill>
              </a:rPr>
              <a:t>:10.1158/1078-0432.CCR-14-2748); </a:t>
            </a:r>
            <a:r>
              <a:rPr lang="en-US" sz="700" dirty="0">
                <a:solidFill>
                  <a:srgbClr val="545859"/>
                </a:solidFill>
                <a:cs typeface="Arial" pitchFamily="34" charset="0"/>
              </a:rPr>
              <a:t>Herbst RS </a:t>
            </a:r>
            <a:r>
              <a:rPr lang="en-US" sz="700" i="1" dirty="0">
                <a:solidFill>
                  <a:srgbClr val="545859"/>
                </a:solidFill>
                <a:cs typeface="Arial" pitchFamily="34" charset="0"/>
              </a:rPr>
              <a:t>et al. </a:t>
            </a:r>
            <a:r>
              <a:rPr lang="en-US" sz="700" dirty="0">
                <a:solidFill>
                  <a:srgbClr val="545859"/>
                </a:solidFill>
                <a:cs typeface="Arial" pitchFamily="34" charset="0"/>
              </a:rPr>
              <a:t>Nature 2018 (doi:10.1038/nature25183); </a:t>
            </a:r>
            <a:r>
              <a:rPr lang="en-US" sz="700" dirty="0" err="1">
                <a:solidFill>
                  <a:srgbClr val="545859"/>
                </a:solidFill>
                <a:cs typeface="Arial" pitchFamily="34" charset="0"/>
              </a:rPr>
              <a:t>Planchard</a:t>
            </a:r>
            <a:r>
              <a:rPr lang="en-US" sz="700" dirty="0">
                <a:solidFill>
                  <a:srgbClr val="545859"/>
                </a:solidFill>
                <a:cs typeface="Arial" pitchFamily="34" charset="0"/>
              </a:rPr>
              <a:t> D </a:t>
            </a:r>
            <a:r>
              <a:rPr lang="en-US" sz="700" i="1" dirty="0">
                <a:solidFill>
                  <a:srgbClr val="545859"/>
                </a:solidFill>
                <a:cs typeface="Arial" pitchFamily="34" charset="0"/>
              </a:rPr>
              <a:t>et al</a:t>
            </a:r>
            <a:r>
              <a:rPr lang="en-US" sz="700" dirty="0">
                <a:solidFill>
                  <a:srgbClr val="545859"/>
                </a:solidFill>
                <a:cs typeface="Arial" pitchFamily="34" charset="0"/>
              </a:rPr>
              <a:t>. </a:t>
            </a:r>
          </a:p>
          <a:p>
            <a:pPr algn="r"/>
            <a:r>
              <a:rPr lang="en-US" sz="700" dirty="0">
                <a:solidFill>
                  <a:srgbClr val="545859"/>
                </a:solidFill>
                <a:cs typeface="Arial" pitchFamily="34" charset="0"/>
              </a:rPr>
              <a:t>Ann Oncol 2018 (doi:10.1093/</a:t>
            </a:r>
            <a:r>
              <a:rPr lang="en-US" sz="700" dirty="0" err="1">
                <a:solidFill>
                  <a:srgbClr val="545859"/>
                </a:solidFill>
                <a:cs typeface="Arial" pitchFamily="34" charset="0"/>
              </a:rPr>
              <a:t>annonc</a:t>
            </a:r>
            <a:r>
              <a:rPr lang="en-US" sz="700" dirty="0">
                <a:solidFill>
                  <a:srgbClr val="545859"/>
                </a:solidFill>
                <a:cs typeface="Arial" pitchFamily="34" charset="0"/>
              </a:rPr>
              <a:t>/mdy275);  Tan WL </a:t>
            </a:r>
            <a:r>
              <a:rPr lang="en-US" sz="700" i="1" dirty="0">
                <a:solidFill>
                  <a:srgbClr val="545859"/>
                </a:solidFill>
                <a:cs typeface="Arial" pitchFamily="34" charset="0"/>
              </a:rPr>
              <a:t>et al. </a:t>
            </a:r>
            <a:r>
              <a:rPr lang="en-US" sz="700" dirty="0">
                <a:solidFill>
                  <a:srgbClr val="545859"/>
                </a:solidFill>
                <a:cs typeface="Arial" pitchFamily="34" charset="0"/>
              </a:rPr>
              <a:t>Lancet Oncol 2016 (doi:10.1016/S1470-2045(16)30123-1); Maus MV </a:t>
            </a:r>
            <a:r>
              <a:rPr lang="en-US" sz="700" i="1" dirty="0">
                <a:solidFill>
                  <a:srgbClr val="545859"/>
                </a:solidFill>
                <a:cs typeface="Arial" pitchFamily="34" charset="0"/>
              </a:rPr>
              <a:t>et al. </a:t>
            </a:r>
            <a:r>
              <a:rPr lang="en-US" sz="700" dirty="0" err="1">
                <a:solidFill>
                  <a:srgbClr val="545859"/>
                </a:solidFill>
                <a:cs typeface="Arial" pitchFamily="34" charset="0"/>
              </a:rPr>
              <a:t>Annu</a:t>
            </a:r>
            <a:r>
              <a:rPr lang="en-US" sz="700" dirty="0">
                <a:solidFill>
                  <a:srgbClr val="545859"/>
                </a:solidFill>
                <a:cs typeface="Arial" pitchFamily="34" charset="0"/>
              </a:rPr>
              <a:t> Rev Immunol </a:t>
            </a:r>
          </a:p>
          <a:p>
            <a:pPr algn="r"/>
            <a:r>
              <a:rPr lang="en-US" sz="700" dirty="0">
                <a:solidFill>
                  <a:srgbClr val="545859"/>
                </a:solidFill>
                <a:cs typeface="Arial" pitchFamily="34" charset="0"/>
              </a:rPr>
              <a:t>2014 (doi:10.1146/annurev-immunol-032713-120136); </a:t>
            </a:r>
            <a:r>
              <a:rPr lang="en-US" sz="700" dirty="0" err="1">
                <a:solidFill>
                  <a:srgbClr val="545859"/>
                </a:solidFill>
                <a:cs typeface="Arial" pitchFamily="34" charset="0"/>
              </a:rPr>
              <a:t>Skoulidis</a:t>
            </a:r>
            <a:r>
              <a:rPr lang="en-US" sz="700" dirty="0">
                <a:solidFill>
                  <a:srgbClr val="545859"/>
                </a:solidFill>
                <a:cs typeface="Arial" pitchFamily="34" charset="0"/>
              </a:rPr>
              <a:t> F </a:t>
            </a:r>
            <a:r>
              <a:rPr lang="en-US" sz="700" i="1" dirty="0">
                <a:solidFill>
                  <a:srgbClr val="545859"/>
                </a:solidFill>
                <a:cs typeface="Arial" pitchFamily="34" charset="0"/>
              </a:rPr>
              <a:t>et al.</a:t>
            </a:r>
            <a:r>
              <a:rPr lang="en-US" sz="700" dirty="0">
                <a:solidFill>
                  <a:srgbClr val="545859"/>
                </a:solidFill>
                <a:cs typeface="Arial" pitchFamily="34" charset="0"/>
              </a:rPr>
              <a:t> N </a:t>
            </a:r>
            <a:r>
              <a:rPr lang="en-US" sz="700" dirty="0" err="1">
                <a:solidFill>
                  <a:srgbClr val="545859"/>
                </a:solidFill>
                <a:cs typeface="Arial" pitchFamily="34" charset="0"/>
              </a:rPr>
              <a:t>Engl</a:t>
            </a:r>
            <a:r>
              <a:rPr lang="en-US" sz="700" dirty="0">
                <a:solidFill>
                  <a:srgbClr val="545859"/>
                </a:solidFill>
                <a:cs typeface="Arial" pitchFamily="34" charset="0"/>
              </a:rPr>
              <a:t> J Med 2021 (doi:10.1056/NEJMoa2103695); Park K </a:t>
            </a:r>
            <a:r>
              <a:rPr lang="en-US" sz="700" i="1" dirty="0">
                <a:solidFill>
                  <a:srgbClr val="545859"/>
                </a:solidFill>
                <a:cs typeface="Arial" pitchFamily="34" charset="0"/>
              </a:rPr>
              <a:t>et al. </a:t>
            </a:r>
            <a:r>
              <a:rPr lang="en-US" sz="700" dirty="0">
                <a:solidFill>
                  <a:srgbClr val="545859"/>
                </a:solidFill>
                <a:cs typeface="Arial" pitchFamily="34" charset="0"/>
              </a:rPr>
              <a:t>J Clin Oncol 2021 (doi:10.1200/JCO.21.00662); Le X </a:t>
            </a:r>
            <a:r>
              <a:rPr lang="en-US" sz="700" i="1" dirty="0">
                <a:solidFill>
                  <a:srgbClr val="545859"/>
                </a:solidFill>
                <a:cs typeface="Arial" pitchFamily="34" charset="0"/>
              </a:rPr>
              <a:t>et al. </a:t>
            </a:r>
            <a:r>
              <a:rPr lang="en-US" sz="700" dirty="0">
                <a:solidFill>
                  <a:srgbClr val="545859"/>
                </a:solidFill>
                <a:cs typeface="Arial" pitchFamily="34" charset="0"/>
              </a:rPr>
              <a:t>J Clin Oncol 2022 (doi:10.1200/JCO.21.01323); Thai AA </a:t>
            </a:r>
            <a:r>
              <a:rPr lang="en-US" sz="700" i="1" dirty="0">
                <a:solidFill>
                  <a:srgbClr val="545859"/>
                </a:solidFill>
                <a:cs typeface="Arial" pitchFamily="34" charset="0"/>
              </a:rPr>
              <a:t>et al. </a:t>
            </a:r>
            <a:r>
              <a:rPr lang="en-US" sz="700" dirty="0">
                <a:solidFill>
                  <a:srgbClr val="545859"/>
                </a:solidFill>
                <a:cs typeface="Arial" pitchFamily="34" charset="0"/>
              </a:rPr>
              <a:t>Lancet 2021 (doi:10.1016/S0140-6736(21)00312-3)</a:t>
            </a:r>
          </a:p>
        </p:txBody>
      </p:sp>
    </p:spTree>
    <p:extLst>
      <p:ext uri="{BB962C8B-B14F-4D97-AF65-F5344CB8AC3E}">
        <p14:creationId xmlns:p14="http://schemas.microsoft.com/office/powerpoint/2010/main" val="21553418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2">
            <a:extLst>
              <a:ext uri="{FF2B5EF4-FFF2-40B4-BE49-F238E27FC236}">
                <a16:creationId xmlns:a16="http://schemas.microsoft.com/office/drawing/2014/main" id="{6A637ED2-5848-3643-874D-32C9A87704E0}"/>
              </a:ext>
            </a:extLst>
          </p:cNvPr>
          <p:cNvSpPr>
            <a:spLocks noChangeArrowheads="1"/>
          </p:cNvSpPr>
          <p:nvPr/>
        </p:nvSpPr>
        <p:spPr bwMode="auto">
          <a:xfrm>
            <a:off x="147454" y="1421080"/>
            <a:ext cx="8783638" cy="685800"/>
          </a:xfrm>
          <a:prstGeom prst="leftRightArrow">
            <a:avLst>
              <a:gd name="adj1" fmla="val 50000"/>
              <a:gd name="adj2" fmla="val 256157"/>
            </a:avLst>
          </a:prstGeom>
          <a:solidFill>
            <a:srgbClr val="8000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endParaRPr lang="en-US" altLang="pt-PT" sz="1800">
              <a:latin typeface="+mn-lt"/>
            </a:endParaRPr>
          </a:p>
        </p:txBody>
      </p:sp>
      <p:pic>
        <p:nvPicPr>
          <p:cNvPr id="7" name="Picture 7">
            <a:extLst>
              <a:ext uri="{FF2B5EF4-FFF2-40B4-BE49-F238E27FC236}">
                <a16:creationId xmlns:a16="http://schemas.microsoft.com/office/drawing/2014/main" id="{EE9EB630-8930-004E-984B-6DD78EADF3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0933" y="2952115"/>
            <a:ext cx="2438400"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2">
            <a:extLst>
              <a:ext uri="{FF2B5EF4-FFF2-40B4-BE49-F238E27FC236}">
                <a16:creationId xmlns:a16="http://schemas.microsoft.com/office/drawing/2014/main" id="{B55FA7A7-6BCC-8943-AA7B-657188B1644A}"/>
              </a:ext>
            </a:extLst>
          </p:cNvPr>
          <p:cNvSpPr txBox="1">
            <a:spLocks noChangeArrowheads="1"/>
          </p:cNvSpPr>
          <p:nvPr/>
        </p:nvSpPr>
        <p:spPr bwMode="auto">
          <a:xfrm>
            <a:off x="147454" y="712991"/>
            <a:ext cx="8682441" cy="810543"/>
          </a:xfrm>
          <a:prstGeom prst="rect">
            <a:avLst/>
          </a:prstGeom>
          <a:noFill/>
          <a:ln w="9525">
            <a:noFill/>
            <a:miter lim="800000"/>
            <a:headEnd/>
            <a:tailEnd/>
          </a:ln>
        </p:spPr>
        <p:txBody>
          <a:bodyPr wrap="none">
            <a:spAutoFit/>
          </a:bodyPr>
          <a:lstStyle/>
          <a:p>
            <a:pPr algn="ctr">
              <a:defRPr/>
            </a:pPr>
            <a:r>
              <a:rPr lang="pt-PT" sz="4667" dirty="0">
                <a:solidFill>
                  <a:srgbClr val="476559"/>
                </a:solidFill>
                <a:latin typeface="Calibri Bold" panose="020F0702030404030204" pitchFamily="34" charset="0"/>
                <a:ea typeface="+mj-ea"/>
                <a:cs typeface="Calibri Bold" panose="020F0702030404030204" pitchFamily="34" charset="0"/>
              </a:rPr>
              <a:t>TRIPLE-NEGATIVE BREAST CANCER</a:t>
            </a:r>
          </a:p>
        </p:txBody>
      </p:sp>
      <p:pic>
        <p:nvPicPr>
          <p:cNvPr id="9" name="Picture 13">
            <a:extLst>
              <a:ext uri="{FF2B5EF4-FFF2-40B4-BE49-F238E27FC236}">
                <a16:creationId xmlns:a16="http://schemas.microsoft.com/office/drawing/2014/main" id="{A2671A72-8E93-6847-A3EB-632ED7733A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2655" y="2299362"/>
            <a:ext cx="6554781" cy="3845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362973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225AD1-7239-1231-48D6-8272714CD442}"/>
              </a:ext>
            </a:extLst>
          </p:cNvPr>
          <p:cNvPicPr>
            <a:picLocks noChangeAspect="1"/>
          </p:cNvPicPr>
          <p:nvPr/>
        </p:nvPicPr>
        <p:blipFill>
          <a:blip r:embed="rId2"/>
          <a:stretch>
            <a:fillRect/>
          </a:stretch>
        </p:blipFill>
        <p:spPr>
          <a:xfrm>
            <a:off x="773531" y="1372848"/>
            <a:ext cx="1355562" cy="1448677"/>
          </a:xfrm>
          <a:prstGeom prst="rect">
            <a:avLst/>
          </a:prstGeom>
        </p:spPr>
      </p:pic>
      <p:pic>
        <p:nvPicPr>
          <p:cNvPr id="3" name="Picture 3" descr="2787-07-8">
            <a:extLst>
              <a:ext uri="{FF2B5EF4-FFF2-40B4-BE49-F238E27FC236}">
                <a16:creationId xmlns:a16="http://schemas.microsoft.com/office/drawing/2014/main" id="{F3D49410-B541-CF37-BAF0-DFA8C95E6B8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3368289" y="1419406"/>
            <a:ext cx="1448677" cy="1355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971560A5-AAA6-DD3D-2EBD-A46B7516DC14}"/>
              </a:ext>
            </a:extLst>
          </p:cNvPr>
          <p:cNvPicPr>
            <a:picLocks noChangeAspect="1"/>
          </p:cNvPicPr>
          <p:nvPr/>
        </p:nvPicPr>
        <p:blipFill>
          <a:blip r:embed="rId4"/>
          <a:stretch>
            <a:fillRect/>
          </a:stretch>
        </p:blipFill>
        <p:spPr>
          <a:xfrm rot="16200000" flipV="1">
            <a:off x="1094702" y="3968026"/>
            <a:ext cx="2350090" cy="1004633"/>
          </a:xfrm>
          <a:prstGeom prst="rect">
            <a:avLst/>
          </a:prstGeom>
        </p:spPr>
      </p:pic>
      <p:pic>
        <p:nvPicPr>
          <p:cNvPr id="5" name="Picture 4">
            <a:extLst>
              <a:ext uri="{FF2B5EF4-FFF2-40B4-BE49-F238E27FC236}">
                <a16:creationId xmlns:a16="http://schemas.microsoft.com/office/drawing/2014/main" id="{4F6DE68A-9EFC-DCB9-9EC7-108E4162FB67}"/>
              </a:ext>
            </a:extLst>
          </p:cNvPr>
          <p:cNvPicPr>
            <a:picLocks noChangeAspect="1"/>
          </p:cNvPicPr>
          <p:nvPr/>
        </p:nvPicPr>
        <p:blipFill rotWithShape="1">
          <a:blip r:embed="rId5"/>
          <a:srcRect r="8632" b="7441"/>
          <a:stretch/>
        </p:blipFill>
        <p:spPr>
          <a:xfrm rot="5400000">
            <a:off x="39178" y="3917134"/>
            <a:ext cx="2350088" cy="1106417"/>
          </a:xfrm>
          <a:prstGeom prst="rect">
            <a:avLst/>
          </a:prstGeom>
        </p:spPr>
      </p:pic>
      <p:sp>
        <p:nvSpPr>
          <p:cNvPr id="6" name="Content Placeholder 2">
            <a:extLst>
              <a:ext uri="{FF2B5EF4-FFF2-40B4-BE49-F238E27FC236}">
                <a16:creationId xmlns:a16="http://schemas.microsoft.com/office/drawing/2014/main" id="{6164EFE9-1689-2B3B-FEAB-72DA2E91BA5E}"/>
              </a:ext>
            </a:extLst>
          </p:cNvPr>
          <p:cNvSpPr txBox="1">
            <a:spLocks/>
          </p:cNvSpPr>
          <p:nvPr/>
        </p:nvSpPr>
        <p:spPr>
          <a:xfrm>
            <a:off x="475938" y="5792335"/>
            <a:ext cx="2661388" cy="412150"/>
          </a:xfrm>
          <a:prstGeom prst="rect">
            <a:avLst/>
          </a:prstGeom>
          <a:ln w="38100">
            <a:solidFill>
              <a:srgbClr val="FF3951"/>
            </a:solidFill>
          </a:ln>
        </p:spPr>
        <p:txBody>
          <a:bodyPr/>
          <a:lstStyle/>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en-GB" sz="1800" b="1" i="0" u="none" strike="noStrike" kern="0" cap="none" spc="0" normalizeH="0" baseline="0" noProof="0">
                <a:ln>
                  <a:noFill/>
                </a:ln>
                <a:solidFill>
                  <a:srgbClr val="162638"/>
                </a:solidFill>
                <a:effectLst/>
                <a:uLnTx/>
                <a:uFillTx/>
                <a:latin typeface="Calibri" panose="020F0502020204030204" pitchFamily="34" charset="0"/>
                <a:ea typeface="+mn-ea"/>
                <a:cs typeface="Calibri" panose="020F0502020204030204" pitchFamily="34" charset="0"/>
              </a:rPr>
              <a:t>SMALL CELL CARCINOMA</a:t>
            </a:r>
          </a:p>
        </p:txBody>
      </p:sp>
      <p:pic>
        <p:nvPicPr>
          <p:cNvPr id="7" name="Picture 2">
            <a:extLst>
              <a:ext uri="{FF2B5EF4-FFF2-40B4-BE49-F238E27FC236}">
                <a16:creationId xmlns:a16="http://schemas.microsoft.com/office/drawing/2014/main" id="{819712AC-88FB-464C-F508-3A8F780D9CA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42425" y="3487392"/>
            <a:ext cx="1413507" cy="1061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a:extLst>
              <a:ext uri="{FF2B5EF4-FFF2-40B4-BE49-F238E27FC236}">
                <a16:creationId xmlns:a16="http://schemas.microsoft.com/office/drawing/2014/main" id="{3ACEC124-8B63-CD98-C5E5-DFC8FF83769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57394" y="4535835"/>
            <a:ext cx="1570063" cy="11879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a:extLst>
              <a:ext uri="{FF2B5EF4-FFF2-40B4-BE49-F238E27FC236}">
                <a16:creationId xmlns:a16="http://schemas.microsoft.com/office/drawing/2014/main" id="{31C5090C-F0A9-2C74-B7D8-70970464473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129257" y="4548504"/>
            <a:ext cx="1512859" cy="1175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a:extLst>
              <a:ext uri="{FF2B5EF4-FFF2-40B4-BE49-F238E27FC236}">
                <a16:creationId xmlns:a16="http://schemas.microsoft.com/office/drawing/2014/main" id="{92AE105E-FA38-F5C7-D77E-B2CA5B1A027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224420" y="3547526"/>
            <a:ext cx="1332786" cy="10009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a:extLst>
              <a:ext uri="{FF2B5EF4-FFF2-40B4-BE49-F238E27FC236}">
                <a16:creationId xmlns:a16="http://schemas.microsoft.com/office/drawing/2014/main" id="{89C5CBF3-9692-0B45-9F43-EBA9712DD92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890813" y="4618228"/>
            <a:ext cx="1483894" cy="11731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4">
            <a:extLst>
              <a:ext uri="{FF2B5EF4-FFF2-40B4-BE49-F238E27FC236}">
                <a16:creationId xmlns:a16="http://schemas.microsoft.com/office/drawing/2014/main" id="{243C0A0E-BE7F-321A-0B31-5F019251C0E7}"/>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391682" y="4607199"/>
            <a:ext cx="1577410" cy="11841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Content Placeholder 2">
            <a:extLst>
              <a:ext uri="{FF2B5EF4-FFF2-40B4-BE49-F238E27FC236}">
                <a16:creationId xmlns:a16="http://schemas.microsoft.com/office/drawing/2014/main" id="{14145D1F-BDA4-7A64-9990-D303BDF3B9F6}"/>
              </a:ext>
            </a:extLst>
          </p:cNvPr>
          <p:cNvSpPr txBox="1">
            <a:spLocks/>
          </p:cNvSpPr>
          <p:nvPr/>
        </p:nvSpPr>
        <p:spPr>
          <a:xfrm>
            <a:off x="3796763" y="5849379"/>
            <a:ext cx="2661388" cy="330783"/>
          </a:xfrm>
          <a:prstGeom prst="rect">
            <a:avLst/>
          </a:prstGeom>
          <a:ln w="38100">
            <a:solidFill>
              <a:srgbClr val="FF3951"/>
            </a:solidFill>
          </a:ln>
        </p:spPr>
        <p:txBody>
          <a:bodyPr/>
          <a:lstStyle/>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en-GB" sz="1800" b="1" i="0" u="none" strike="noStrike" kern="0" cap="none" spc="0" normalizeH="0" baseline="0" noProof="0">
                <a:ln>
                  <a:noFill/>
                </a:ln>
                <a:solidFill>
                  <a:srgbClr val="162638"/>
                </a:solidFill>
                <a:effectLst/>
                <a:uLnTx/>
                <a:uFillTx/>
                <a:latin typeface="Calibri" panose="020F0502020204030204" pitchFamily="34" charset="0"/>
                <a:ea typeface="+mn-ea"/>
                <a:cs typeface="Calibri" panose="020F0502020204030204" pitchFamily="34" charset="0"/>
              </a:rPr>
              <a:t>ADENOCARCINOMA</a:t>
            </a:r>
          </a:p>
        </p:txBody>
      </p:sp>
      <p:sp>
        <p:nvSpPr>
          <p:cNvPr id="14" name="Content Placeholder 2">
            <a:extLst>
              <a:ext uri="{FF2B5EF4-FFF2-40B4-BE49-F238E27FC236}">
                <a16:creationId xmlns:a16="http://schemas.microsoft.com/office/drawing/2014/main" id="{B73AD3DC-0E91-F592-986D-34211588F6E3}"/>
              </a:ext>
            </a:extLst>
          </p:cNvPr>
          <p:cNvSpPr txBox="1">
            <a:spLocks/>
          </p:cNvSpPr>
          <p:nvPr/>
        </p:nvSpPr>
        <p:spPr>
          <a:xfrm>
            <a:off x="7376692" y="5877842"/>
            <a:ext cx="3184799" cy="330783"/>
          </a:xfrm>
          <a:prstGeom prst="rect">
            <a:avLst/>
          </a:prstGeom>
          <a:ln w="38100">
            <a:solidFill>
              <a:srgbClr val="FF3951"/>
            </a:solidFill>
          </a:ln>
        </p:spPr>
        <p:txBody>
          <a:bodyPr/>
          <a:lstStyle/>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en-GB" sz="1800" b="1" i="0" u="none" strike="noStrike" kern="0" cap="none" spc="0" normalizeH="0" baseline="0" noProof="0">
                <a:ln>
                  <a:noFill/>
                </a:ln>
                <a:solidFill>
                  <a:srgbClr val="162638"/>
                </a:solidFill>
                <a:effectLst/>
                <a:uLnTx/>
                <a:uFillTx/>
                <a:latin typeface="Calibri" panose="020F0502020204030204" pitchFamily="34" charset="0"/>
                <a:ea typeface="+mn-ea"/>
                <a:cs typeface="Calibri" panose="020F0502020204030204" pitchFamily="34" charset="0"/>
              </a:rPr>
              <a:t>SQUAMOUS CELL CARCINOMA</a:t>
            </a:r>
          </a:p>
        </p:txBody>
      </p:sp>
      <p:sp>
        <p:nvSpPr>
          <p:cNvPr id="15" name="TextBox 14">
            <a:extLst>
              <a:ext uri="{FF2B5EF4-FFF2-40B4-BE49-F238E27FC236}">
                <a16:creationId xmlns:a16="http://schemas.microsoft.com/office/drawing/2014/main" id="{F08BD357-5BD7-343B-74D2-4C4384DCCF0C}"/>
              </a:ext>
            </a:extLst>
          </p:cNvPr>
          <p:cNvSpPr txBox="1"/>
          <p:nvPr/>
        </p:nvSpPr>
        <p:spPr>
          <a:xfrm>
            <a:off x="2227787" y="5276055"/>
            <a:ext cx="582019" cy="36933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LU" sz="1800" b="1" i="0" u="none" strike="noStrike" kern="1200" cap="none" spc="0" normalizeH="0" baseline="0" noProof="0">
                <a:ln>
                  <a:noFill/>
                </a:ln>
                <a:solidFill>
                  <a:srgbClr val="162638"/>
                </a:solidFill>
                <a:effectLst/>
                <a:uLnTx/>
                <a:uFillTx/>
                <a:latin typeface="Calibri" panose="020F0502020204030204" pitchFamily="34" charset="0"/>
                <a:ea typeface="ＭＳ Ｐゴシック" pitchFamily="34" charset="-128"/>
                <a:cs typeface="Calibri" panose="020F0502020204030204" pitchFamily="34" charset="0"/>
              </a:rPr>
              <a:t>CRG</a:t>
            </a:r>
          </a:p>
        </p:txBody>
      </p:sp>
      <p:sp>
        <p:nvSpPr>
          <p:cNvPr id="16" name="TextBox 15">
            <a:extLst>
              <a:ext uri="{FF2B5EF4-FFF2-40B4-BE49-F238E27FC236}">
                <a16:creationId xmlns:a16="http://schemas.microsoft.com/office/drawing/2014/main" id="{1276A333-9C20-3934-73F1-2C1A1687978A}"/>
              </a:ext>
            </a:extLst>
          </p:cNvPr>
          <p:cNvSpPr txBox="1"/>
          <p:nvPr/>
        </p:nvSpPr>
        <p:spPr>
          <a:xfrm>
            <a:off x="3595136" y="5417228"/>
            <a:ext cx="637932" cy="36933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LU" sz="1800" b="1" i="0" u="none" strike="noStrike" kern="1200" cap="none" spc="0" normalizeH="0" baseline="0" noProof="0">
                <a:ln>
                  <a:noFill/>
                </a:ln>
                <a:solidFill>
                  <a:srgbClr val="162638"/>
                </a:solidFill>
                <a:effectLst/>
                <a:uLnTx/>
                <a:uFillTx/>
                <a:latin typeface="Calibri" panose="020F0502020204030204" pitchFamily="34" charset="0"/>
                <a:ea typeface="ＭＳ Ｐゴシック" pitchFamily="34" charset="-128"/>
                <a:cs typeface="Calibri" panose="020F0502020204030204" pitchFamily="34" charset="0"/>
              </a:rPr>
              <a:t>TTF1</a:t>
            </a:r>
          </a:p>
        </p:txBody>
      </p:sp>
      <p:sp>
        <p:nvSpPr>
          <p:cNvPr id="17" name="TextBox 16">
            <a:extLst>
              <a:ext uri="{FF2B5EF4-FFF2-40B4-BE49-F238E27FC236}">
                <a16:creationId xmlns:a16="http://schemas.microsoft.com/office/drawing/2014/main" id="{3DB3E773-7314-0490-9A91-6FA8DDFE34C1}"/>
              </a:ext>
            </a:extLst>
          </p:cNvPr>
          <p:cNvSpPr txBox="1"/>
          <p:nvPr/>
        </p:nvSpPr>
        <p:spPr>
          <a:xfrm>
            <a:off x="7503316" y="5459620"/>
            <a:ext cx="637932" cy="36933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LU" sz="1800" b="1" i="0" u="none" strike="noStrike" kern="1200" cap="none" spc="0" normalizeH="0" baseline="0" noProof="0">
                <a:ln>
                  <a:noFill/>
                </a:ln>
                <a:solidFill>
                  <a:srgbClr val="162638"/>
                </a:solidFill>
                <a:effectLst/>
                <a:uLnTx/>
                <a:uFillTx/>
                <a:latin typeface="Calibri" panose="020F0502020204030204" pitchFamily="34" charset="0"/>
                <a:ea typeface="ＭＳ Ｐゴシック" pitchFamily="34" charset="-128"/>
                <a:cs typeface="Calibri" panose="020F0502020204030204" pitchFamily="34" charset="0"/>
              </a:rPr>
              <a:t>TTF1</a:t>
            </a:r>
          </a:p>
        </p:txBody>
      </p:sp>
      <p:sp>
        <p:nvSpPr>
          <p:cNvPr id="18" name="TextBox 17">
            <a:extLst>
              <a:ext uri="{FF2B5EF4-FFF2-40B4-BE49-F238E27FC236}">
                <a16:creationId xmlns:a16="http://schemas.microsoft.com/office/drawing/2014/main" id="{1029BE59-E984-CEB0-233C-37C7BF9E6AF5}"/>
              </a:ext>
            </a:extLst>
          </p:cNvPr>
          <p:cNvSpPr txBox="1"/>
          <p:nvPr/>
        </p:nvSpPr>
        <p:spPr>
          <a:xfrm>
            <a:off x="6164628" y="5396812"/>
            <a:ext cx="542136" cy="36933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LU" sz="1800" b="1" i="0" u="none" strike="noStrike" kern="1200" cap="none" spc="0" normalizeH="0" baseline="0" noProof="0">
                <a:ln>
                  <a:noFill/>
                </a:ln>
                <a:solidFill>
                  <a:srgbClr val="162638"/>
                </a:solidFill>
                <a:effectLst/>
                <a:uLnTx/>
                <a:uFillTx/>
                <a:latin typeface="Calibri" panose="020F0502020204030204" pitchFamily="34" charset="0"/>
                <a:ea typeface="ＭＳ Ｐゴシック" pitchFamily="34" charset="-128"/>
                <a:cs typeface="Calibri" panose="020F0502020204030204" pitchFamily="34" charset="0"/>
              </a:rPr>
              <a:t>P40</a:t>
            </a:r>
          </a:p>
        </p:txBody>
      </p:sp>
      <p:sp>
        <p:nvSpPr>
          <p:cNvPr id="19" name="TextBox 18">
            <a:extLst>
              <a:ext uri="{FF2B5EF4-FFF2-40B4-BE49-F238E27FC236}">
                <a16:creationId xmlns:a16="http://schemas.microsoft.com/office/drawing/2014/main" id="{F1C20333-5A80-800C-3075-406D24BD0978}"/>
              </a:ext>
            </a:extLst>
          </p:cNvPr>
          <p:cNvSpPr txBox="1"/>
          <p:nvPr/>
        </p:nvSpPr>
        <p:spPr>
          <a:xfrm>
            <a:off x="9865378" y="5454077"/>
            <a:ext cx="542136" cy="36933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LU" sz="1800" b="1" i="0" u="none" strike="noStrike" kern="1200" cap="none" spc="0" normalizeH="0" baseline="0" noProof="0">
                <a:ln>
                  <a:noFill/>
                </a:ln>
                <a:solidFill>
                  <a:srgbClr val="162638"/>
                </a:solidFill>
                <a:effectLst/>
                <a:uLnTx/>
                <a:uFillTx/>
                <a:latin typeface="Calibri" panose="020F0502020204030204" pitchFamily="34" charset="0"/>
                <a:ea typeface="ＭＳ Ｐゴシック" pitchFamily="34" charset="-128"/>
                <a:cs typeface="Calibri" panose="020F0502020204030204" pitchFamily="34" charset="0"/>
              </a:rPr>
              <a:t>P40</a:t>
            </a:r>
          </a:p>
        </p:txBody>
      </p:sp>
      <p:sp>
        <p:nvSpPr>
          <p:cNvPr id="20" name="Başlık 1">
            <a:extLst>
              <a:ext uri="{FF2B5EF4-FFF2-40B4-BE49-F238E27FC236}">
                <a16:creationId xmlns:a16="http://schemas.microsoft.com/office/drawing/2014/main" id="{BC4FD4D8-B124-3585-4ADC-74C2B466B70A}"/>
              </a:ext>
            </a:extLst>
          </p:cNvPr>
          <p:cNvSpPr txBox="1">
            <a:spLocks/>
          </p:cNvSpPr>
          <p:nvPr/>
        </p:nvSpPr>
        <p:spPr>
          <a:xfrm>
            <a:off x="1005531" y="228521"/>
            <a:ext cx="9358632" cy="67789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0" lvl="0" indent="0" algn="ctr" fontAlgn="auto">
              <a:lnSpc>
                <a:spcPct val="90000"/>
              </a:lnSpc>
              <a:spcBef>
                <a:spcPct val="0"/>
              </a:spcBef>
              <a:spcAft>
                <a:spcPts val="0"/>
              </a:spcAft>
              <a:buClrTx/>
              <a:buSzTx/>
              <a:buFontTx/>
              <a:buNone/>
              <a:tabLst/>
              <a:defRPr/>
            </a:pPr>
            <a:endParaRPr lang="tr-TR" sz="3200" b="1" dirty="0">
              <a:solidFill>
                <a:srgbClr val="DD4E76"/>
              </a:solidFill>
              <a:latin typeface="+mn-lt"/>
            </a:endParaRPr>
          </a:p>
        </p:txBody>
      </p:sp>
      <p:sp>
        <p:nvSpPr>
          <p:cNvPr id="21" name="Right Arrow 20">
            <a:extLst>
              <a:ext uri="{FF2B5EF4-FFF2-40B4-BE49-F238E27FC236}">
                <a16:creationId xmlns:a16="http://schemas.microsoft.com/office/drawing/2014/main" id="{703B817A-30C2-4C8B-2CCC-5F4471195976}"/>
              </a:ext>
            </a:extLst>
          </p:cNvPr>
          <p:cNvSpPr/>
          <p:nvPr/>
        </p:nvSpPr>
        <p:spPr>
          <a:xfrm>
            <a:off x="2500408" y="1982612"/>
            <a:ext cx="612931" cy="2662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2" name="Right Arrow 21">
            <a:extLst>
              <a:ext uri="{FF2B5EF4-FFF2-40B4-BE49-F238E27FC236}">
                <a16:creationId xmlns:a16="http://schemas.microsoft.com/office/drawing/2014/main" id="{FD3E0394-516C-867C-4BB9-3DC0EBADEE3E}"/>
              </a:ext>
            </a:extLst>
          </p:cNvPr>
          <p:cNvSpPr/>
          <p:nvPr/>
        </p:nvSpPr>
        <p:spPr>
          <a:xfrm>
            <a:off x="5071916" y="1932739"/>
            <a:ext cx="612931" cy="2662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nvGrpSpPr>
          <p:cNvPr id="23" name="Group 22">
            <a:extLst>
              <a:ext uri="{FF2B5EF4-FFF2-40B4-BE49-F238E27FC236}">
                <a16:creationId xmlns:a16="http://schemas.microsoft.com/office/drawing/2014/main" id="{2E17151D-5BD5-3524-8246-3940AE458EE6}"/>
              </a:ext>
            </a:extLst>
          </p:cNvPr>
          <p:cNvGrpSpPr/>
          <p:nvPr/>
        </p:nvGrpSpPr>
        <p:grpSpPr>
          <a:xfrm>
            <a:off x="5893001" y="1197386"/>
            <a:ext cx="6086567" cy="2426379"/>
            <a:chOff x="5878921" y="740748"/>
            <a:chExt cx="6086567" cy="2426379"/>
          </a:xfrm>
        </p:grpSpPr>
        <p:pic>
          <p:nvPicPr>
            <p:cNvPr id="24" name="Picture 23">
              <a:extLst>
                <a:ext uri="{FF2B5EF4-FFF2-40B4-BE49-F238E27FC236}">
                  <a16:creationId xmlns:a16="http://schemas.microsoft.com/office/drawing/2014/main" id="{16F88DE0-C768-76F2-39A1-4C40406CC283}"/>
                </a:ext>
              </a:extLst>
            </p:cNvPr>
            <p:cNvPicPr>
              <a:picLocks noChangeAspect="1"/>
            </p:cNvPicPr>
            <p:nvPr/>
          </p:nvPicPr>
          <p:blipFill>
            <a:blip r:embed="rId12"/>
            <a:stretch>
              <a:fillRect/>
            </a:stretch>
          </p:blipFill>
          <p:spPr>
            <a:xfrm>
              <a:off x="5878921" y="740748"/>
              <a:ext cx="4519864" cy="2121164"/>
            </a:xfrm>
            <a:prstGeom prst="rect">
              <a:avLst/>
            </a:prstGeom>
          </p:spPr>
        </p:pic>
        <p:sp>
          <p:nvSpPr>
            <p:cNvPr id="25" name="Rectangle 4">
              <a:extLst>
                <a:ext uri="{FF2B5EF4-FFF2-40B4-BE49-F238E27FC236}">
                  <a16:creationId xmlns:a16="http://schemas.microsoft.com/office/drawing/2014/main" id="{3FB9E192-0CE6-1079-0072-75D0A5B0C7BF}"/>
                </a:ext>
              </a:extLst>
            </p:cNvPr>
            <p:cNvSpPr>
              <a:spLocks noChangeArrowheads="1"/>
            </p:cNvSpPr>
            <p:nvPr/>
          </p:nvSpPr>
          <p:spPr bwMode="auto">
            <a:xfrm>
              <a:off x="9571884" y="2936295"/>
              <a:ext cx="2393604" cy="230832"/>
            </a:xfrm>
            <a:prstGeom prst="rect">
              <a:avLst/>
            </a:prstGeom>
            <a:noFill/>
            <a:ln>
              <a:noFill/>
            </a:ln>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fr-FR" sz="900" b="0" i="0" u="none" strike="noStrike" kern="1200" cap="none" spc="0" normalizeH="0" baseline="0" noProof="0" err="1">
                  <a:ln>
                    <a:noFill/>
                  </a:ln>
                  <a:solidFill>
                    <a:srgbClr val="162638"/>
                  </a:solidFill>
                  <a:effectLst/>
                  <a:uLnTx/>
                  <a:uFillTx/>
                  <a:latin typeface="Calibri" panose="020F0502020204030204" pitchFamily="34" charset="0"/>
                  <a:ea typeface="ＭＳ Ｐゴシック" pitchFamily="34" charset="-128"/>
                  <a:cs typeface="Calibri" panose="020F0502020204030204" pitchFamily="34" charset="0"/>
                </a:rPr>
                <a:t>Barroca</a:t>
              </a:r>
              <a:r>
                <a:rPr kumimoji="0" lang="en-GB" altLang="fr-FR" sz="900" b="0" i="0" u="none" strike="noStrike" kern="1200" cap="none" spc="0" normalizeH="0" baseline="0" noProof="0">
                  <a:ln>
                    <a:noFill/>
                  </a:ln>
                  <a:solidFill>
                    <a:srgbClr val="162638"/>
                  </a:solidFill>
                  <a:effectLst/>
                  <a:uLnTx/>
                  <a:uFillTx/>
                  <a:latin typeface="Calibri" panose="020F0502020204030204" pitchFamily="34" charset="0"/>
                  <a:ea typeface="ＭＳ Ｐゴシック" pitchFamily="34" charset="-128"/>
                  <a:cs typeface="Calibri" panose="020F0502020204030204" pitchFamily="34" charset="0"/>
                </a:rPr>
                <a:t> H &amp; Schmitt f, Cancer </a:t>
              </a:r>
              <a:r>
                <a:rPr kumimoji="0" lang="en-GB" altLang="fr-FR" sz="900" b="0" i="0" u="none" strike="noStrike" kern="1200" cap="none" spc="0" normalizeH="0" baseline="0" noProof="0" err="1">
                  <a:ln>
                    <a:noFill/>
                  </a:ln>
                  <a:solidFill>
                    <a:srgbClr val="162638"/>
                  </a:solidFill>
                  <a:effectLst/>
                  <a:uLnTx/>
                  <a:uFillTx/>
                  <a:latin typeface="Calibri" panose="020F0502020204030204" pitchFamily="34" charset="0"/>
                  <a:ea typeface="ＭＳ Ｐゴシック" pitchFamily="34" charset="-128"/>
                  <a:cs typeface="Calibri" panose="020F0502020204030204" pitchFamily="34" charset="0"/>
                </a:rPr>
                <a:t>Cytopathol</a:t>
              </a:r>
              <a:r>
                <a:rPr kumimoji="0" lang="en-GB" altLang="fr-FR" sz="900" b="0" i="0" u="none" strike="noStrike" kern="1200" cap="none" spc="0" normalizeH="0" baseline="0" noProof="0">
                  <a:ln>
                    <a:noFill/>
                  </a:ln>
                  <a:solidFill>
                    <a:srgbClr val="162638"/>
                  </a:solidFill>
                  <a:effectLst/>
                  <a:uLnTx/>
                  <a:uFillTx/>
                  <a:latin typeface="Calibri" panose="020F0502020204030204" pitchFamily="34" charset="0"/>
                  <a:ea typeface="ＭＳ Ｐゴシック" pitchFamily="34" charset="-128"/>
                  <a:cs typeface="Calibri" panose="020F0502020204030204" pitchFamily="34" charset="0"/>
                </a:rPr>
                <a:t>  2011</a:t>
              </a:r>
            </a:p>
          </p:txBody>
        </p:sp>
      </p:grpSp>
      <p:sp>
        <p:nvSpPr>
          <p:cNvPr id="26" name="Rectangle 25">
            <a:extLst>
              <a:ext uri="{FF2B5EF4-FFF2-40B4-BE49-F238E27FC236}">
                <a16:creationId xmlns:a16="http://schemas.microsoft.com/office/drawing/2014/main" id="{5FDE0661-87B8-40B7-5524-C58B0BED2821}"/>
              </a:ext>
            </a:extLst>
          </p:cNvPr>
          <p:cNvSpPr/>
          <p:nvPr/>
        </p:nvSpPr>
        <p:spPr>
          <a:xfrm rot="20152022">
            <a:off x="1682411" y="3759065"/>
            <a:ext cx="8147041" cy="1077218"/>
          </a:xfrm>
          <a:prstGeom prst="rect">
            <a:avLst/>
          </a:prstGeom>
          <a:solidFill>
            <a:schemeClr val="bg1"/>
          </a:solid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
                <a:srgbClr val="FF289B"/>
              </a:buClr>
              <a:buSzPct val="125000"/>
              <a:buFont typeface="Arial" panose="020B0604020202020204" pitchFamily="34" charset="0"/>
              <a:buChar char="•"/>
              <a:tabLst/>
              <a:defRPr/>
            </a:pPr>
            <a:r>
              <a:rPr kumimoji="0" lang="tr-TR" altLang="pt-PT" sz="3200" b="0" i="0" u="none" strike="noStrike" kern="1200" cap="none" spc="0" normalizeH="0" baseline="0" noProof="0" dirty="0">
                <a:ln>
                  <a:noFill/>
                </a:ln>
                <a:solidFill>
                  <a:srgbClr val="162638"/>
                </a:solidFill>
                <a:effectLst/>
                <a:uLnTx/>
                <a:uFillTx/>
                <a:latin typeface="Calibri" panose="020F0502020204030204" pitchFamily="34" charset="0"/>
                <a:ea typeface="+mn-ea"/>
                <a:cs typeface="Calibri" panose="020F0502020204030204" pitchFamily="34" charset="0"/>
              </a:rPr>
              <a:t>Subtyping is needed!</a:t>
            </a:r>
          </a:p>
          <a:p>
            <a:pPr marL="457200" marR="0" lvl="0" indent="-457200" algn="l" defTabSz="914400" rtl="0" eaLnBrk="1" fontAlgn="auto" latinLnBrk="0" hangingPunct="1">
              <a:lnSpc>
                <a:spcPct val="100000"/>
              </a:lnSpc>
              <a:spcBef>
                <a:spcPts val="0"/>
              </a:spcBef>
              <a:spcAft>
                <a:spcPts val="0"/>
              </a:spcAft>
              <a:buClr>
                <a:srgbClr val="FF289B"/>
              </a:buClr>
              <a:buSzPct val="125000"/>
              <a:buFont typeface="Arial" panose="020B0604020202020204" pitchFamily="34" charset="0"/>
              <a:buChar char="•"/>
              <a:tabLst/>
              <a:defRPr/>
            </a:pPr>
            <a:r>
              <a:rPr kumimoji="0" lang="tr-TR" altLang="pt-PT" sz="3200" b="0" i="0" u="none" strike="noStrike" kern="1200" cap="none" spc="0" normalizeH="0" baseline="0" noProof="0" dirty="0">
                <a:ln>
                  <a:noFill/>
                </a:ln>
                <a:solidFill>
                  <a:srgbClr val="162638"/>
                </a:solidFill>
                <a:effectLst/>
                <a:uLnTx/>
                <a:uFillTx/>
                <a:latin typeface="Calibri" panose="020F0502020204030204" pitchFamily="34" charset="0"/>
                <a:ea typeface="+mn-ea"/>
                <a:cs typeface="Calibri" panose="020F0502020204030204" pitchFamily="34" charset="0"/>
              </a:rPr>
              <a:t>But saving the tissue is even more important </a:t>
            </a:r>
          </a:p>
        </p:txBody>
      </p:sp>
      <p:sp>
        <p:nvSpPr>
          <p:cNvPr id="27" name="Título 26">
            <a:extLst>
              <a:ext uri="{FF2B5EF4-FFF2-40B4-BE49-F238E27FC236}">
                <a16:creationId xmlns:a16="http://schemas.microsoft.com/office/drawing/2014/main" id="{CA1DDD28-3273-4746-8A24-15C73AB65CBB}"/>
              </a:ext>
            </a:extLst>
          </p:cNvPr>
          <p:cNvSpPr>
            <a:spLocks noGrp="1"/>
          </p:cNvSpPr>
          <p:nvPr>
            <p:ph type="ctrTitle"/>
          </p:nvPr>
        </p:nvSpPr>
        <p:spPr>
          <a:xfrm>
            <a:off x="87086" y="115302"/>
            <a:ext cx="8229600" cy="1178466"/>
          </a:xfrm>
        </p:spPr>
        <p:txBody>
          <a:bodyPr/>
          <a:lstStyle/>
          <a:p>
            <a:pPr>
              <a:lnSpc>
                <a:spcPct val="100000"/>
              </a:lnSpc>
            </a:pPr>
            <a:r>
              <a:rPr lang="en-US" sz="3600" dirty="0"/>
              <a:t>Approach to lung small biopsies and cytologic samples</a:t>
            </a:r>
            <a:br>
              <a:rPr lang="en-US" sz="3600" dirty="0"/>
            </a:br>
            <a:endParaRPr lang="pt-PT" sz="3600" dirty="0"/>
          </a:p>
        </p:txBody>
      </p:sp>
    </p:spTree>
    <p:extLst>
      <p:ext uri="{BB962C8B-B14F-4D97-AF65-F5344CB8AC3E}">
        <p14:creationId xmlns:p14="http://schemas.microsoft.com/office/powerpoint/2010/main" val="891580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animBg="1"/>
      <p:bldP spid="14" grpId="0" animBg="1"/>
      <p:bldP spid="15" grpId="0"/>
      <p:bldP spid="16" grpId="0"/>
      <p:bldP spid="17" grpId="0"/>
      <p:bldP spid="18" grpId="0"/>
      <p:bldP spid="19" grpId="0"/>
      <p:bldP spid="21" grpId="0" animBg="1"/>
      <p:bldP spid="22" grpId="0" animBg="1"/>
      <p:bldP spid="26"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411585" y="84171"/>
            <a:ext cx="6301991" cy="6438994"/>
          </a:xfrm>
          <a:prstGeom prst="rect">
            <a:avLst/>
          </a:prstGeom>
        </p:spPr>
      </p:pic>
      <p:pic>
        <p:nvPicPr>
          <p:cNvPr id="2" name="Picture 1"/>
          <p:cNvPicPr>
            <a:picLocks noChangeAspect="1"/>
          </p:cNvPicPr>
          <p:nvPr/>
        </p:nvPicPr>
        <p:blipFill>
          <a:blip r:embed="rId3"/>
          <a:stretch>
            <a:fillRect/>
          </a:stretch>
        </p:blipFill>
        <p:spPr>
          <a:xfrm>
            <a:off x="291831" y="53398"/>
            <a:ext cx="5893193" cy="2036618"/>
          </a:xfrm>
          <a:prstGeom prst="rect">
            <a:avLst/>
          </a:prstGeom>
        </p:spPr>
      </p:pic>
      <p:pic>
        <p:nvPicPr>
          <p:cNvPr id="4" name="Picture 3"/>
          <p:cNvPicPr>
            <a:picLocks noChangeAspect="1"/>
          </p:cNvPicPr>
          <p:nvPr/>
        </p:nvPicPr>
        <p:blipFill>
          <a:blip r:embed="rId4"/>
          <a:stretch>
            <a:fillRect/>
          </a:stretch>
        </p:blipFill>
        <p:spPr>
          <a:xfrm>
            <a:off x="600344" y="2120789"/>
            <a:ext cx="4746568" cy="4653040"/>
          </a:xfrm>
          <a:prstGeom prst="rect">
            <a:avLst/>
          </a:prstGeom>
        </p:spPr>
      </p:pic>
      <p:pic>
        <p:nvPicPr>
          <p:cNvPr id="5" name="Picture 4">
            <a:extLst>
              <a:ext uri="{FF2B5EF4-FFF2-40B4-BE49-F238E27FC236}">
                <a16:creationId xmlns:a16="http://schemas.microsoft.com/office/drawing/2014/main" id="{AF8975F2-A76A-EA41-BE03-EC2F54909B6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99367" y="4261768"/>
            <a:ext cx="921268" cy="693916"/>
          </a:xfrm>
          <a:prstGeom prst="rect">
            <a:avLst/>
          </a:prstGeom>
        </p:spPr>
      </p:pic>
      <p:pic>
        <p:nvPicPr>
          <p:cNvPr id="6" name="Picture 2">
            <a:extLst>
              <a:ext uri="{FF2B5EF4-FFF2-40B4-BE49-F238E27FC236}">
                <a16:creationId xmlns:a16="http://schemas.microsoft.com/office/drawing/2014/main" id="{C1A40E1A-F8A3-C14F-8790-EFDED74A8AE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74182" y="5386562"/>
            <a:ext cx="807968" cy="783113"/>
          </a:xfrm>
          <a:prstGeom prst="ellipse">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a:extLst>
              <a:ext uri="{FF2B5EF4-FFF2-40B4-BE49-F238E27FC236}">
                <a16:creationId xmlns:a16="http://schemas.microsoft.com/office/drawing/2014/main" id="{56B5C742-92F8-E84D-8413-1F5FCF224B5C}"/>
              </a:ext>
            </a:extLst>
          </p:cNvPr>
          <p:cNvSpPr/>
          <p:nvPr/>
        </p:nvSpPr>
        <p:spPr>
          <a:xfrm>
            <a:off x="5953479" y="4986457"/>
            <a:ext cx="813043" cy="369332"/>
          </a:xfrm>
          <a:prstGeom prst="rect">
            <a:avLst/>
          </a:prstGeom>
        </p:spPr>
        <p:txBody>
          <a:bodyPr wrap="none">
            <a:spAutoFit/>
          </a:bodyPr>
          <a:lstStyle/>
          <a:p>
            <a:r>
              <a:rPr lang="en-US" dirty="0">
                <a:solidFill>
                  <a:srgbClr val="1917FF"/>
                </a:solidFill>
                <a:cs typeface="Arial" panose="020B0604020202020204" pitchFamily="34" charset="0"/>
              </a:rPr>
              <a:t>LUNG</a:t>
            </a:r>
            <a:endParaRPr lang="en-GB" dirty="0"/>
          </a:p>
        </p:txBody>
      </p:sp>
    </p:spTree>
    <p:extLst>
      <p:ext uri="{BB962C8B-B14F-4D97-AF65-F5344CB8AC3E}">
        <p14:creationId xmlns:p14="http://schemas.microsoft.com/office/powerpoint/2010/main" val="366593220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36810" y="1233454"/>
            <a:ext cx="9318379" cy="5238248"/>
          </a:xfrm>
          <a:prstGeom prst="rect">
            <a:avLst/>
          </a:prstGeom>
        </p:spPr>
      </p:pic>
      <p:pic>
        <p:nvPicPr>
          <p:cNvPr id="3" name="Picture 2"/>
          <p:cNvPicPr>
            <a:picLocks noChangeAspect="1"/>
          </p:cNvPicPr>
          <p:nvPr/>
        </p:nvPicPr>
        <p:blipFill>
          <a:blip r:embed="rId3"/>
          <a:stretch>
            <a:fillRect/>
          </a:stretch>
        </p:blipFill>
        <p:spPr>
          <a:xfrm>
            <a:off x="225709" y="102496"/>
            <a:ext cx="4940180" cy="1148490"/>
          </a:xfrm>
          <a:prstGeom prst="rect">
            <a:avLst/>
          </a:prstGeom>
        </p:spPr>
      </p:pic>
      <p:sp>
        <p:nvSpPr>
          <p:cNvPr id="4" name="Rounded Rectangle 3">
            <a:extLst>
              <a:ext uri="{FF2B5EF4-FFF2-40B4-BE49-F238E27FC236}">
                <a16:creationId xmlns:a16="http://schemas.microsoft.com/office/drawing/2014/main" id="{B98EF952-9C4C-834E-9E8B-2566A19FC1F8}"/>
              </a:ext>
            </a:extLst>
          </p:cNvPr>
          <p:cNvSpPr/>
          <p:nvPr/>
        </p:nvSpPr>
        <p:spPr>
          <a:xfrm>
            <a:off x="2943249" y="5426117"/>
            <a:ext cx="7683335" cy="534389"/>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C313BDC4-E43B-6840-884D-FD730112E3AC}"/>
              </a:ext>
            </a:extLst>
          </p:cNvPr>
          <p:cNvSpPr/>
          <p:nvPr/>
        </p:nvSpPr>
        <p:spPr>
          <a:xfrm>
            <a:off x="10925035" y="5445033"/>
            <a:ext cx="641522" cy="369332"/>
          </a:xfrm>
          <a:prstGeom prst="rect">
            <a:avLst/>
          </a:prstGeom>
        </p:spPr>
        <p:txBody>
          <a:bodyPr wrap="none">
            <a:spAutoFit/>
          </a:bodyPr>
          <a:lstStyle/>
          <a:p>
            <a:r>
              <a:rPr lang="en-US" dirty="0">
                <a:solidFill>
                  <a:srgbClr val="FF0000"/>
                </a:solidFill>
                <a:cs typeface="Arial" panose="020B0604020202020204" pitchFamily="34" charset="0"/>
              </a:rPr>
              <a:t>NGS</a:t>
            </a:r>
            <a:endParaRPr lang="en-GB" dirty="0">
              <a:solidFill>
                <a:srgbClr val="FF0000"/>
              </a:solidFill>
            </a:endParaRPr>
          </a:p>
        </p:txBody>
      </p:sp>
    </p:spTree>
    <p:extLst>
      <p:ext uri="{BB962C8B-B14F-4D97-AF65-F5344CB8AC3E}">
        <p14:creationId xmlns:p14="http://schemas.microsoft.com/office/powerpoint/2010/main" val="3334215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a:extLst>
              <a:ext uri="{FF2B5EF4-FFF2-40B4-BE49-F238E27FC236}">
                <a16:creationId xmlns:a16="http://schemas.microsoft.com/office/drawing/2014/main" id="{7C2E300A-F36F-4F74-A4E9-B72B40751E1F}"/>
              </a:ext>
            </a:extLst>
          </p:cNvPr>
          <p:cNvPicPr>
            <a:picLocks noChangeAspect="1"/>
          </p:cNvPicPr>
          <p:nvPr/>
        </p:nvPicPr>
        <p:blipFill>
          <a:blip r:embed="rId2"/>
          <a:stretch>
            <a:fillRect/>
          </a:stretch>
        </p:blipFill>
        <p:spPr>
          <a:xfrm>
            <a:off x="308364" y="1088571"/>
            <a:ext cx="8918427" cy="5387394"/>
          </a:xfrm>
          <a:prstGeom prst="rect">
            <a:avLst/>
          </a:prstGeom>
        </p:spPr>
      </p:pic>
      <p:sp>
        <p:nvSpPr>
          <p:cNvPr id="4" name="Rectangle 6">
            <a:extLst>
              <a:ext uri="{FF2B5EF4-FFF2-40B4-BE49-F238E27FC236}">
                <a16:creationId xmlns:a16="http://schemas.microsoft.com/office/drawing/2014/main" id="{C0AD9F7F-0D4D-4D51-BFCE-2E48BF03FC64}"/>
              </a:ext>
            </a:extLst>
          </p:cNvPr>
          <p:cNvSpPr/>
          <p:nvPr/>
        </p:nvSpPr>
        <p:spPr>
          <a:xfrm>
            <a:off x="3557451" y="6642556"/>
            <a:ext cx="7908175" cy="215444"/>
          </a:xfrm>
          <a:prstGeom prst="rect">
            <a:avLst/>
          </a:prstGeom>
        </p:spPr>
        <p:txBody>
          <a:bodyPr wrap="square">
            <a:spAutoFit/>
          </a:bodyPr>
          <a:lstStyle/>
          <a:p>
            <a:pPr algn="ctr"/>
            <a:r>
              <a:rPr lang="pt-PT" sz="800" dirty="0">
                <a:solidFill>
                  <a:srgbClr val="222222"/>
                </a:solidFill>
                <a:latin typeface="Arial" panose="020B0604020202020204" pitchFamily="34" charset="0"/>
              </a:rPr>
              <a:t>Lazzari, Chiara, et al. "Next generation sequencing in non-small cell lung cancer: pitfalls and opportunities." </a:t>
            </a:r>
            <a:r>
              <a:rPr lang="pt-PT" sz="800" i="1" dirty="0">
                <a:solidFill>
                  <a:srgbClr val="222222"/>
                </a:solidFill>
                <a:latin typeface="Arial" panose="020B0604020202020204" pitchFamily="34" charset="0"/>
              </a:rPr>
              <a:t>Diagnostics</a:t>
            </a:r>
            <a:r>
              <a:rPr lang="pt-PT" sz="800" dirty="0">
                <a:solidFill>
                  <a:srgbClr val="222222"/>
                </a:solidFill>
                <a:latin typeface="Arial" panose="020B0604020202020204" pitchFamily="34" charset="0"/>
              </a:rPr>
              <a:t> 10.12 (2020): 1092</a:t>
            </a:r>
            <a:endParaRPr lang="pt-PT" sz="800" dirty="0"/>
          </a:p>
        </p:txBody>
      </p:sp>
      <p:sp>
        <p:nvSpPr>
          <p:cNvPr id="5" name="Elipse 3">
            <a:extLst>
              <a:ext uri="{FF2B5EF4-FFF2-40B4-BE49-F238E27FC236}">
                <a16:creationId xmlns:a16="http://schemas.microsoft.com/office/drawing/2014/main" id="{E28AB035-113B-4DB6-8475-FC822A2C9BCA}"/>
              </a:ext>
            </a:extLst>
          </p:cNvPr>
          <p:cNvSpPr/>
          <p:nvPr/>
        </p:nvSpPr>
        <p:spPr>
          <a:xfrm>
            <a:off x="3392208" y="563663"/>
            <a:ext cx="1480018" cy="822305"/>
          </a:xfrm>
          <a:prstGeom prst="ellipse">
            <a:avLst/>
          </a:prstGeom>
          <a:solidFill>
            <a:srgbClr val="FF27A5"/>
          </a:solidFill>
          <a:ln>
            <a:solidFill>
              <a:srgbClr val="FFFFFF"/>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ctr"/>
            <a:r>
              <a:rPr lang="pt-BR" sz="1600" dirty="0">
                <a:latin typeface="AdvOTf9433e2d"/>
              </a:rPr>
              <a:t>REFLEX TEST</a:t>
            </a:r>
            <a:endParaRPr lang="en-US" sz="1600" dirty="0">
              <a:latin typeface="AdvOTf9433e2d"/>
            </a:endParaRPr>
          </a:p>
        </p:txBody>
      </p:sp>
    </p:spTree>
    <p:extLst>
      <p:ext uri="{BB962C8B-B14F-4D97-AF65-F5344CB8AC3E}">
        <p14:creationId xmlns:p14="http://schemas.microsoft.com/office/powerpoint/2010/main" val="547004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28733" y="1631658"/>
            <a:ext cx="11097804" cy="52263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dirty="0"/>
          </a:p>
        </p:txBody>
      </p:sp>
      <p:pic>
        <p:nvPicPr>
          <p:cNvPr id="3" name="Imagem 1"/>
          <p:cNvPicPr>
            <a:picLocks noChangeAspect="1"/>
          </p:cNvPicPr>
          <p:nvPr/>
        </p:nvPicPr>
        <p:blipFill>
          <a:blip r:embed="rId2"/>
          <a:stretch>
            <a:fillRect/>
          </a:stretch>
        </p:blipFill>
        <p:spPr>
          <a:xfrm>
            <a:off x="452846" y="190530"/>
            <a:ext cx="6271156" cy="1932435"/>
          </a:xfrm>
          <a:prstGeom prst="rect">
            <a:avLst/>
          </a:prstGeom>
        </p:spPr>
      </p:pic>
      <p:pic>
        <p:nvPicPr>
          <p:cNvPr id="4" name="Imagem 3"/>
          <p:cNvPicPr>
            <a:picLocks noChangeAspect="1"/>
          </p:cNvPicPr>
          <p:nvPr/>
        </p:nvPicPr>
        <p:blipFill>
          <a:blip r:embed="rId3"/>
          <a:stretch>
            <a:fillRect/>
          </a:stretch>
        </p:blipFill>
        <p:spPr>
          <a:xfrm>
            <a:off x="3449154" y="5033728"/>
            <a:ext cx="6328664" cy="1506410"/>
          </a:xfrm>
          <a:prstGeom prst="rect">
            <a:avLst/>
          </a:prstGeom>
        </p:spPr>
      </p:pic>
      <p:pic>
        <p:nvPicPr>
          <p:cNvPr id="5" name="Imagem 6"/>
          <p:cNvPicPr>
            <a:picLocks noChangeAspect="1"/>
          </p:cNvPicPr>
          <p:nvPr/>
        </p:nvPicPr>
        <p:blipFill rotWithShape="1">
          <a:blip r:embed="rId4"/>
          <a:srcRect b="5109"/>
          <a:stretch/>
        </p:blipFill>
        <p:spPr>
          <a:xfrm>
            <a:off x="1198440" y="3013067"/>
            <a:ext cx="10163123" cy="1915552"/>
          </a:xfrm>
          <a:prstGeom prst="rect">
            <a:avLst/>
          </a:prstGeom>
        </p:spPr>
      </p:pic>
      <p:sp>
        <p:nvSpPr>
          <p:cNvPr id="6" name="Retângulo 8"/>
          <p:cNvSpPr/>
          <p:nvPr/>
        </p:nvSpPr>
        <p:spPr>
          <a:xfrm>
            <a:off x="6331512" y="5908540"/>
            <a:ext cx="1200944" cy="15642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7" name="Retângulo 9"/>
          <p:cNvSpPr/>
          <p:nvPr/>
        </p:nvSpPr>
        <p:spPr>
          <a:xfrm>
            <a:off x="3550405" y="6312278"/>
            <a:ext cx="1496639" cy="22244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nvGrpSpPr>
          <p:cNvPr id="8" name="Grupo 2"/>
          <p:cNvGrpSpPr/>
          <p:nvPr/>
        </p:nvGrpSpPr>
        <p:grpSpPr>
          <a:xfrm>
            <a:off x="7564498" y="2128307"/>
            <a:ext cx="4094837" cy="1023156"/>
            <a:chOff x="7082648" y="426791"/>
            <a:chExt cx="4839747" cy="1696174"/>
          </a:xfrm>
        </p:grpSpPr>
        <p:pic>
          <p:nvPicPr>
            <p:cNvPr id="9" name="Imagem 4"/>
            <p:cNvPicPr>
              <a:picLocks noChangeAspect="1"/>
            </p:cNvPicPr>
            <p:nvPr/>
          </p:nvPicPr>
          <p:blipFill>
            <a:blip r:embed="rId5"/>
            <a:stretch>
              <a:fillRect/>
            </a:stretch>
          </p:blipFill>
          <p:spPr>
            <a:xfrm>
              <a:off x="7082648" y="426791"/>
              <a:ext cx="4839747" cy="1696174"/>
            </a:xfrm>
            <a:prstGeom prst="rect">
              <a:avLst/>
            </a:prstGeom>
          </p:spPr>
        </p:pic>
        <p:sp>
          <p:nvSpPr>
            <p:cNvPr id="10" name="Retângulo 10"/>
            <p:cNvSpPr/>
            <p:nvPr/>
          </p:nvSpPr>
          <p:spPr>
            <a:xfrm>
              <a:off x="8218868" y="1358418"/>
              <a:ext cx="3703527" cy="27719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sp>
        <p:nvSpPr>
          <p:cNvPr id="11" name="Retângulo 29"/>
          <p:cNvSpPr/>
          <p:nvPr/>
        </p:nvSpPr>
        <p:spPr>
          <a:xfrm>
            <a:off x="6130421" y="1320459"/>
            <a:ext cx="5965943" cy="919401"/>
          </a:xfrm>
          <a:prstGeom prst="roundRect">
            <a:avLst/>
          </a:prstGeom>
          <a:solidFill>
            <a:srgbClr val="FF3951"/>
          </a:solidFill>
          <a:ln>
            <a:noFill/>
          </a:ln>
          <a:effectLst>
            <a:outerShdw blurRad="50800" dist="38100" dir="5400000" algn="t" rotWithShape="0">
              <a:prstClr val="black">
                <a:alpha val="40000"/>
              </a:prstClr>
            </a:outerShdw>
          </a:effectLst>
        </p:spPr>
        <p:txBody>
          <a:bodyPr wrap="square">
            <a:spAutoFit/>
          </a:bodyPr>
          <a:lstStyle/>
          <a:p>
            <a:r>
              <a:rPr lang="pt-PT" sz="2400" b="1" dirty="0">
                <a:solidFill>
                  <a:schemeClr val="bg1"/>
                </a:solidFill>
              </a:rPr>
              <a:t>Cytology Can Provides a Reflex Testing Option</a:t>
            </a:r>
          </a:p>
        </p:txBody>
      </p:sp>
      <p:sp>
        <p:nvSpPr>
          <p:cNvPr id="12" name="CuadroTexto 1">
            <a:extLst>
              <a:ext uri="{FF2B5EF4-FFF2-40B4-BE49-F238E27FC236}">
                <a16:creationId xmlns:a16="http://schemas.microsoft.com/office/drawing/2014/main" id="{8798D44F-CF9F-F20E-EF61-33738B986020}"/>
              </a:ext>
            </a:extLst>
          </p:cNvPr>
          <p:cNvSpPr txBox="1"/>
          <p:nvPr/>
        </p:nvSpPr>
        <p:spPr>
          <a:xfrm>
            <a:off x="10615913" y="5930855"/>
            <a:ext cx="1294708" cy="507831"/>
          </a:xfrm>
          <a:prstGeom prst="rect">
            <a:avLst/>
          </a:prstGeom>
          <a:noFill/>
        </p:spPr>
        <p:txBody>
          <a:bodyPr wrap="square" rtlCol="0">
            <a:spAutoFit/>
          </a:bodyPr>
          <a:lstStyle/>
          <a:p>
            <a:pPr algn="r"/>
            <a:r>
              <a:rPr lang="it-IT" sz="900" dirty="0">
                <a:solidFill>
                  <a:schemeClr val="tx1">
                    <a:lumMod val="75000"/>
                    <a:lumOff val="25000"/>
                  </a:schemeClr>
                </a:solidFill>
                <a:latin typeface="Century Gothic" panose="020B0502020202020204" pitchFamily="34" charset="0"/>
                <a:cs typeface="Arial" panose="020B0604020202020204" pitchFamily="34" charset="0"/>
              </a:rPr>
              <a:t>Dr. Ricella Silva </a:t>
            </a:r>
          </a:p>
          <a:p>
            <a:pPr algn="r"/>
            <a:r>
              <a:rPr lang="it-IT" sz="900" dirty="0">
                <a:solidFill>
                  <a:schemeClr val="tx1">
                    <a:lumMod val="75000"/>
                    <a:lumOff val="25000"/>
                  </a:schemeClr>
                </a:solidFill>
                <a:latin typeface="Century Gothic" panose="020B0502020202020204" pitchFamily="34" charset="0"/>
                <a:cs typeface="Arial" panose="020B0604020202020204" pitchFamily="34" charset="0"/>
              </a:rPr>
              <a:t>MD, PhD |Pathologist</a:t>
            </a:r>
          </a:p>
        </p:txBody>
      </p:sp>
      <p:sp>
        <p:nvSpPr>
          <p:cNvPr id="13" name="Título 12">
            <a:extLst>
              <a:ext uri="{FF2B5EF4-FFF2-40B4-BE49-F238E27FC236}">
                <a16:creationId xmlns:a16="http://schemas.microsoft.com/office/drawing/2014/main" id="{522D8EBC-35D4-41FF-A2F7-6B85FC44614A}"/>
              </a:ext>
            </a:extLst>
          </p:cNvPr>
          <p:cNvSpPr>
            <a:spLocks noGrp="1"/>
          </p:cNvSpPr>
          <p:nvPr>
            <p:ph type="ctrTitle"/>
          </p:nvPr>
        </p:nvSpPr>
        <p:spPr/>
        <p:txBody>
          <a:bodyPr/>
          <a:lstStyle/>
          <a:p>
            <a:endParaRPr lang="pt-PT"/>
          </a:p>
        </p:txBody>
      </p:sp>
      <p:sp>
        <p:nvSpPr>
          <p:cNvPr id="14" name="Marcador de Posição do Texto 13">
            <a:extLst>
              <a:ext uri="{FF2B5EF4-FFF2-40B4-BE49-F238E27FC236}">
                <a16:creationId xmlns:a16="http://schemas.microsoft.com/office/drawing/2014/main" id="{3C84EC9E-5776-423C-BB7F-CA7CD8387DA3}"/>
              </a:ext>
            </a:extLst>
          </p:cNvPr>
          <p:cNvSpPr>
            <a:spLocks noGrp="1"/>
          </p:cNvSpPr>
          <p:nvPr>
            <p:ph type="body" sz="quarter" idx="10"/>
          </p:nvPr>
        </p:nvSpPr>
        <p:spPr/>
        <p:txBody>
          <a:bodyPr/>
          <a:lstStyle/>
          <a:p>
            <a:endParaRPr lang="pt-PT"/>
          </a:p>
        </p:txBody>
      </p:sp>
    </p:spTree>
    <p:extLst>
      <p:ext uri="{BB962C8B-B14F-4D97-AF65-F5344CB8AC3E}">
        <p14:creationId xmlns:p14="http://schemas.microsoft.com/office/powerpoint/2010/main" val="384792463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9716" y="224037"/>
            <a:ext cx="4465418" cy="1665425"/>
          </a:xfrm>
          <a:prstGeom prst="rect">
            <a:avLst/>
          </a:prstGeom>
        </p:spPr>
      </p:pic>
      <p:pic>
        <p:nvPicPr>
          <p:cNvPr id="3" name="Picture 2"/>
          <p:cNvPicPr>
            <a:picLocks noChangeAspect="1"/>
          </p:cNvPicPr>
          <p:nvPr/>
        </p:nvPicPr>
        <p:blipFill>
          <a:blip r:embed="rId3"/>
          <a:stretch>
            <a:fillRect/>
          </a:stretch>
        </p:blipFill>
        <p:spPr>
          <a:xfrm>
            <a:off x="703441" y="2267495"/>
            <a:ext cx="10210521" cy="4272643"/>
          </a:xfrm>
          <a:prstGeom prst="rect">
            <a:avLst/>
          </a:prstGeom>
        </p:spPr>
      </p:pic>
      <p:pic>
        <p:nvPicPr>
          <p:cNvPr id="4" name="Picture 3"/>
          <p:cNvPicPr>
            <a:picLocks noChangeAspect="1"/>
          </p:cNvPicPr>
          <p:nvPr/>
        </p:nvPicPr>
        <p:blipFill>
          <a:blip r:embed="rId4"/>
          <a:stretch>
            <a:fillRect/>
          </a:stretch>
        </p:blipFill>
        <p:spPr>
          <a:xfrm>
            <a:off x="6096000" y="224037"/>
            <a:ext cx="5778230" cy="99308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rotWithShape="1">
          <a:blip r:embed="rId5"/>
          <a:srcRect l="2260"/>
          <a:stretch/>
        </p:blipFill>
        <p:spPr>
          <a:xfrm>
            <a:off x="8933042" y="1586041"/>
            <a:ext cx="3067280" cy="1931251"/>
          </a:xfrm>
          <a:prstGeom prst="rect">
            <a:avLst/>
          </a:prstGeom>
        </p:spPr>
      </p:pic>
      <p:sp>
        <p:nvSpPr>
          <p:cNvPr id="11" name="Rectangle 10">
            <a:extLst>
              <a:ext uri="{FF2B5EF4-FFF2-40B4-BE49-F238E27FC236}">
                <a16:creationId xmlns:a16="http://schemas.microsoft.com/office/drawing/2014/main" id="{F9532A1C-C728-314A-8C7B-912775E26658}"/>
              </a:ext>
            </a:extLst>
          </p:cNvPr>
          <p:cNvSpPr/>
          <p:nvPr/>
        </p:nvSpPr>
        <p:spPr>
          <a:xfrm>
            <a:off x="6911513" y="1564485"/>
            <a:ext cx="1193725" cy="369332"/>
          </a:xfrm>
          <a:prstGeom prst="rect">
            <a:avLst/>
          </a:prstGeom>
        </p:spPr>
        <p:txBody>
          <a:bodyPr wrap="none">
            <a:spAutoFit/>
          </a:bodyPr>
          <a:lstStyle/>
          <a:p>
            <a:r>
              <a:rPr lang="en-US" b="1" dirty="0">
                <a:solidFill>
                  <a:srgbClr val="FF289B"/>
                </a:solidFill>
                <a:cs typeface="Arial" panose="020B0604020202020204" pitchFamily="34" charset="0"/>
              </a:rPr>
              <a:t>PANCREAS</a:t>
            </a:r>
            <a:endParaRPr lang="en-GB" b="1" dirty="0">
              <a:solidFill>
                <a:srgbClr val="FF289B"/>
              </a:solidFill>
            </a:endParaRPr>
          </a:p>
        </p:txBody>
      </p:sp>
      <p:pic>
        <p:nvPicPr>
          <p:cNvPr id="12" name="Picture 11">
            <a:extLst>
              <a:ext uri="{FF2B5EF4-FFF2-40B4-BE49-F238E27FC236}">
                <a16:creationId xmlns:a16="http://schemas.microsoft.com/office/drawing/2014/main" id="{4162321D-7E12-DF46-858F-3D466548B1F2}"/>
              </a:ext>
            </a:extLst>
          </p:cNvPr>
          <p:cNvPicPr>
            <a:picLocks noChangeAspect="1"/>
          </p:cNvPicPr>
          <p:nvPr/>
        </p:nvPicPr>
        <p:blipFill rotWithShape="1">
          <a:blip r:embed="rId6">
            <a:extLst>
              <a:ext uri="{28A0092B-C50C-407E-A947-70E740481C1C}">
                <a14:useLocalDpi xmlns:a14="http://schemas.microsoft.com/office/drawing/2010/main" val="0"/>
              </a:ext>
            </a:extLst>
          </a:blip>
          <a:srcRect t="14535" b="7280"/>
          <a:stretch/>
        </p:blipFill>
        <p:spPr>
          <a:xfrm>
            <a:off x="5003698" y="1279825"/>
            <a:ext cx="1369535" cy="938652"/>
          </a:xfrm>
          <a:prstGeom prst="rect">
            <a:avLst/>
          </a:prstGeom>
        </p:spPr>
      </p:pic>
    </p:spTree>
    <p:extLst>
      <p:ext uri="{BB962C8B-B14F-4D97-AF65-F5344CB8AC3E}">
        <p14:creationId xmlns:p14="http://schemas.microsoft.com/office/powerpoint/2010/main" val="229686476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E53E501-85D0-6522-134F-01334065254E}"/>
              </a:ext>
            </a:extLst>
          </p:cNvPr>
          <p:cNvSpPr/>
          <p:nvPr/>
        </p:nvSpPr>
        <p:spPr>
          <a:xfrm>
            <a:off x="7011996" y="392110"/>
            <a:ext cx="1193725" cy="369332"/>
          </a:xfrm>
          <a:prstGeom prst="rect">
            <a:avLst/>
          </a:prstGeom>
        </p:spPr>
        <p:txBody>
          <a:bodyPr wrap="none">
            <a:spAutoFit/>
          </a:bodyPr>
          <a:lstStyle/>
          <a:p>
            <a:r>
              <a:rPr lang="en-US" b="1" dirty="0">
                <a:solidFill>
                  <a:srgbClr val="FF289B"/>
                </a:solidFill>
                <a:cs typeface="Arial" panose="020B0604020202020204" pitchFamily="34" charset="0"/>
              </a:rPr>
              <a:t>PANCREAS</a:t>
            </a:r>
            <a:endParaRPr lang="en-GB" b="1" dirty="0">
              <a:solidFill>
                <a:srgbClr val="FF289B"/>
              </a:solidFill>
            </a:endParaRPr>
          </a:p>
        </p:txBody>
      </p:sp>
      <p:pic>
        <p:nvPicPr>
          <p:cNvPr id="7" name="Picture 6">
            <a:extLst>
              <a:ext uri="{FF2B5EF4-FFF2-40B4-BE49-F238E27FC236}">
                <a16:creationId xmlns:a16="http://schemas.microsoft.com/office/drawing/2014/main" id="{B78BDDFA-B513-D074-3946-F57C623028E7}"/>
              </a:ext>
            </a:extLst>
          </p:cNvPr>
          <p:cNvPicPr>
            <a:picLocks noChangeAspect="1"/>
          </p:cNvPicPr>
          <p:nvPr/>
        </p:nvPicPr>
        <p:blipFill rotWithShape="1">
          <a:blip r:embed="rId2">
            <a:extLst>
              <a:ext uri="{28A0092B-C50C-407E-A947-70E740481C1C}">
                <a14:useLocalDpi xmlns:a14="http://schemas.microsoft.com/office/drawing/2010/main" val="0"/>
              </a:ext>
            </a:extLst>
          </a:blip>
          <a:srcRect t="14535" b="7280"/>
          <a:stretch/>
        </p:blipFill>
        <p:spPr>
          <a:xfrm>
            <a:off x="5227845" y="857794"/>
            <a:ext cx="1369535" cy="938652"/>
          </a:xfrm>
          <a:prstGeom prst="rect">
            <a:avLst/>
          </a:prstGeom>
        </p:spPr>
      </p:pic>
      <p:pic>
        <p:nvPicPr>
          <p:cNvPr id="8" name="Picture 7">
            <a:extLst>
              <a:ext uri="{FF2B5EF4-FFF2-40B4-BE49-F238E27FC236}">
                <a16:creationId xmlns:a16="http://schemas.microsoft.com/office/drawing/2014/main" id="{001293D8-C0D6-B1E1-710B-0F7D0A16E209}"/>
              </a:ext>
            </a:extLst>
          </p:cNvPr>
          <p:cNvPicPr>
            <a:picLocks noChangeAspect="1"/>
          </p:cNvPicPr>
          <p:nvPr/>
        </p:nvPicPr>
        <p:blipFill>
          <a:blip r:embed="rId3"/>
          <a:stretch>
            <a:fillRect/>
          </a:stretch>
        </p:blipFill>
        <p:spPr>
          <a:xfrm>
            <a:off x="304730" y="277322"/>
            <a:ext cx="4508500" cy="939800"/>
          </a:xfrm>
          <a:prstGeom prst="rect">
            <a:avLst/>
          </a:prstGeom>
        </p:spPr>
      </p:pic>
      <p:pic>
        <p:nvPicPr>
          <p:cNvPr id="9" name="Picture 8">
            <a:extLst>
              <a:ext uri="{FF2B5EF4-FFF2-40B4-BE49-F238E27FC236}">
                <a16:creationId xmlns:a16="http://schemas.microsoft.com/office/drawing/2014/main" id="{F2EBD4E4-F061-1737-BBCC-C1BC9B71E0E9}"/>
              </a:ext>
            </a:extLst>
          </p:cNvPr>
          <p:cNvPicPr>
            <a:picLocks noChangeAspect="1"/>
          </p:cNvPicPr>
          <p:nvPr/>
        </p:nvPicPr>
        <p:blipFill>
          <a:blip r:embed="rId4"/>
          <a:stretch>
            <a:fillRect/>
          </a:stretch>
        </p:blipFill>
        <p:spPr>
          <a:xfrm>
            <a:off x="9203384" y="6289570"/>
            <a:ext cx="2527300" cy="127000"/>
          </a:xfrm>
          <a:prstGeom prst="rect">
            <a:avLst/>
          </a:prstGeom>
        </p:spPr>
      </p:pic>
      <p:pic>
        <p:nvPicPr>
          <p:cNvPr id="10" name="Picture 9">
            <a:extLst>
              <a:ext uri="{FF2B5EF4-FFF2-40B4-BE49-F238E27FC236}">
                <a16:creationId xmlns:a16="http://schemas.microsoft.com/office/drawing/2014/main" id="{DB261E9F-A2F7-CCFF-70F5-B7AB8ED71EF6}"/>
              </a:ext>
            </a:extLst>
          </p:cNvPr>
          <p:cNvPicPr>
            <a:picLocks noChangeAspect="1"/>
          </p:cNvPicPr>
          <p:nvPr/>
        </p:nvPicPr>
        <p:blipFill>
          <a:blip r:embed="rId5"/>
          <a:stretch>
            <a:fillRect/>
          </a:stretch>
        </p:blipFill>
        <p:spPr>
          <a:xfrm>
            <a:off x="604217" y="2618879"/>
            <a:ext cx="3245417" cy="3236197"/>
          </a:xfrm>
          <a:prstGeom prst="rect">
            <a:avLst/>
          </a:prstGeom>
        </p:spPr>
      </p:pic>
      <p:pic>
        <p:nvPicPr>
          <p:cNvPr id="13" name="Picture 12">
            <a:extLst>
              <a:ext uri="{FF2B5EF4-FFF2-40B4-BE49-F238E27FC236}">
                <a16:creationId xmlns:a16="http://schemas.microsoft.com/office/drawing/2014/main" id="{8DCF662F-94B0-6A7B-BEF6-666161ADF60B}"/>
              </a:ext>
            </a:extLst>
          </p:cNvPr>
          <p:cNvPicPr>
            <a:picLocks noChangeAspect="1"/>
          </p:cNvPicPr>
          <p:nvPr/>
        </p:nvPicPr>
        <p:blipFill>
          <a:blip r:embed="rId6"/>
          <a:stretch>
            <a:fillRect/>
          </a:stretch>
        </p:blipFill>
        <p:spPr>
          <a:xfrm>
            <a:off x="4478984" y="4318558"/>
            <a:ext cx="4724400" cy="1778000"/>
          </a:xfrm>
          <a:prstGeom prst="rect">
            <a:avLst/>
          </a:prstGeom>
        </p:spPr>
      </p:pic>
      <p:pic>
        <p:nvPicPr>
          <p:cNvPr id="14" name="Picture 13">
            <a:extLst>
              <a:ext uri="{FF2B5EF4-FFF2-40B4-BE49-F238E27FC236}">
                <a16:creationId xmlns:a16="http://schemas.microsoft.com/office/drawing/2014/main" id="{433223F9-6749-AD53-5776-9E099E072BE1}"/>
              </a:ext>
            </a:extLst>
          </p:cNvPr>
          <p:cNvPicPr>
            <a:picLocks noChangeAspect="1"/>
          </p:cNvPicPr>
          <p:nvPr/>
        </p:nvPicPr>
        <p:blipFill>
          <a:blip r:embed="rId7"/>
          <a:stretch>
            <a:fillRect/>
          </a:stretch>
        </p:blipFill>
        <p:spPr>
          <a:xfrm>
            <a:off x="5365053" y="2481508"/>
            <a:ext cx="5477526" cy="1077546"/>
          </a:xfrm>
          <a:prstGeom prst="rect">
            <a:avLst/>
          </a:prstGeom>
        </p:spPr>
      </p:pic>
    </p:spTree>
    <p:extLst>
      <p:ext uri="{BB962C8B-B14F-4D97-AF65-F5344CB8AC3E}">
        <p14:creationId xmlns:p14="http://schemas.microsoft.com/office/powerpoint/2010/main" val="391791612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Imagem 2">
            <a:extLst>
              <a:ext uri="{FF2B5EF4-FFF2-40B4-BE49-F238E27FC236}">
                <a16:creationId xmlns:a16="http://schemas.microsoft.com/office/drawing/2014/main" id="{4D640E9D-5D99-C8FD-53EE-CA19AD6787CB}"/>
              </a:ext>
            </a:extLst>
          </p:cNvPr>
          <p:cNvPicPr>
            <a:picLocks noChangeAspect="1"/>
          </p:cNvPicPr>
          <p:nvPr/>
        </p:nvPicPr>
        <p:blipFill>
          <a:blip r:embed="rId2"/>
          <a:stretch>
            <a:fillRect/>
          </a:stretch>
        </p:blipFill>
        <p:spPr>
          <a:xfrm>
            <a:off x="150722" y="143494"/>
            <a:ext cx="5143088" cy="1138993"/>
          </a:xfrm>
          <a:prstGeom prst="rect">
            <a:avLst/>
          </a:prstGeom>
        </p:spPr>
      </p:pic>
      <p:pic>
        <p:nvPicPr>
          <p:cNvPr id="3" name="Imagem 3">
            <a:extLst>
              <a:ext uri="{FF2B5EF4-FFF2-40B4-BE49-F238E27FC236}">
                <a16:creationId xmlns:a16="http://schemas.microsoft.com/office/drawing/2014/main" id="{D4161630-46C4-0D8A-B45C-1D99CAED5C1E}"/>
              </a:ext>
            </a:extLst>
          </p:cNvPr>
          <p:cNvPicPr>
            <a:picLocks noChangeAspect="1"/>
          </p:cNvPicPr>
          <p:nvPr/>
        </p:nvPicPr>
        <p:blipFill>
          <a:blip r:embed="rId3"/>
          <a:stretch>
            <a:fillRect/>
          </a:stretch>
        </p:blipFill>
        <p:spPr>
          <a:xfrm>
            <a:off x="445586" y="1667477"/>
            <a:ext cx="10762345" cy="4602928"/>
          </a:xfrm>
          <a:prstGeom prst="rect">
            <a:avLst/>
          </a:prstGeom>
        </p:spPr>
      </p:pic>
    </p:spTree>
    <p:extLst>
      <p:ext uri="{BB962C8B-B14F-4D97-AF65-F5344CB8AC3E}">
        <p14:creationId xmlns:p14="http://schemas.microsoft.com/office/powerpoint/2010/main" val="356767990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44252" y="0"/>
            <a:ext cx="6202561" cy="1326524"/>
          </a:xfrm>
          <a:prstGeom prst="rect">
            <a:avLst/>
          </a:prstGeom>
        </p:spPr>
      </p:pic>
      <p:pic>
        <p:nvPicPr>
          <p:cNvPr id="7" name="Picture 6"/>
          <p:cNvPicPr>
            <a:picLocks noChangeAspect="1"/>
          </p:cNvPicPr>
          <p:nvPr/>
        </p:nvPicPr>
        <p:blipFill>
          <a:blip r:embed="rId3"/>
          <a:stretch>
            <a:fillRect/>
          </a:stretch>
        </p:blipFill>
        <p:spPr>
          <a:xfrm>
            <a:off x="7214319" y="58810"/>
            <a:ext cx="4515653" cy="2535428"/>
          </a:xfrm>
          <a:prstGeom prst="rect">
            <a:avLst/>
          </a:prstGeom>
        </p:spPr>
      </p:pic>
      <p:pic>
        <p:nvPicPr>
          <p:cNvPr id="8" name="Picture 7"/>
          <p:cNvPicPr>
            <a:picLocks noChangeAspect="1"/>
          </p:cNvPicPr>
          <p:nvPr/>
        </p:nvPicPr>
        <p:blipFill>
          <a:blip r:embed="rId4"/>
          <a:stretch>
            <a:fillRect/>
          </a:stretch>
        </p:blipFill>
        <p:spPr>
          <a:xfrm>
            <a:off x="66508" y="2875566"/>
            <a:ext cx="7529271" cy="3099455"/>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51469" y="773971"/>
            <a:ext cx="2513460" cy="2068075"/>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54306" y="2703948"/>
            <a:ext cx="3972304" cy="3566224"/>
          </a:xfrm>
          <a:prstGeom prst="rect">
            <a:avLst/>
          </a:prstGeom>
        </p:spPr>
      </p:pic>
      <p:pic>
        <p:nvPicPr>
          <p:cNvPr id="17" name="Picture 16">
            <a:extLst>
              <a:ext uri="{FF2B5EF4-FFF2-40B4-BE49-F238E27FC236}">
                <a16:creationId xmlns:a16="http://schemas.microsoft.com/office/drawing/2014/main" id="{9DBB67F6-CE14-1B40-87CE-DAFAB48203E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2505" r="10281"/>
          <a:stretch/>
        </p:blipFill>
        <p:spPr>
          <a:xfrm>
            <a:off x="692524" y="1502206"/>
            <a:ext cx="852446" cy="1026059"/>
          </a:xfrm>
          <a:prstGeom prst="rect">
            <a:avLst/>
          </a:prstGeom>
        </p:spPr>
      </p:pic>
      <p:sp>
        <p:nvSpPr>
          <p:cNvPr id="19" name="Rectangle 18">
            <a:extLst>
              <a:ext uri="{FF2B5EF4-FFF2-40B4-BE49-F238E27FC236}">
                <a16:creationId xmlns:a16="http://schemas.microsoft.com/office/drawing/2014/main" id="{D85EC74A-404E-8844-A4A1-5E4688FBFBB7}"/>
              </a:ext>
            </a:extLst>
          </p:cNvPr>
          <p:cNvSpPr/>
          <p:nvPr/>
        </p:nvSpPr>
        <p:spPr>
          <a:xfrm>
            <a:off x="2040344" y="1846130"/>
            <a:ext cx="1054456" cy="369332"/>
          </a:xfrm>
          <a:prstGeom prst="rect">
            <a:avLst/>
          </a:prstGeom>
        </p:spPr>
        <p:txBody>
          <a:bodyPr wrap="none">
            <a:spAutoFit/>
          </a:bodyPr>
          <a:lstStyle/>
          <a:p>
            <a:r>
              <a:rPr lang="en-US" b="1" dirty="0">
                <a:solidFill>
                  <a:schemeClr val="accent6">
                    <a:lumMod val="75000"/>
                  </a:schemeClr>
                </a:solidFill>
                <a:cs typeface="Arial" panose="020B0604020202020204" pitchFamily="34" charset="0"/>
              </a:rPr>
              <a:t>THYROID</a:t>
            </a:r>
            <a:endParaRPr lang="en-GB" b="1" dirty="0">
              <a:solidFill>
                <a:schemeClr val="accent6">
                  <a:lumMod val="75000"/>
                </a:schemeClr>
              </a:solidFill>
            </a:endParaRPr>
          </a:p>
        </p:txBody>
      </p:sp>
    </p:spTree>
    <p:extLst>
      <p:ext uri="{BB962C8B-B14F-4D97-AF65-F5344CB8AC3E}">
        <p14:creationId xmlns:p14="http://schemas.microsoft.com/office/powerpoint/2010/main" val="259109446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746EA55-CE8B-CA40-BCC9-0ED0890FFE82}"/>
              </a:ext>
            </a:extLst>
          </p:cNvPr>
          <p:cNvPicPr>
            <a:picLocks noChangeAspect="1"/>
          </p:cNvPicPr>
          <p:nvPr/>
        </p:nvPicPr>
        <p:blipFill>
          <a:blip r:embed="rId3"/>
          <a:stretch>
            <a:fillRect/>
          </a:stretch>
        </p:blipFill>
        <p:spPr>
          <a:xfrm>
            <a:off x="431930" y="1490995"/>
            <a:ext cx="7840618" cy="4938988"/>
          </a:xfrm>
          <a:prstGeom prst="rect">
            <a:avLst/>
          </a:prstGeom>
        </p:spPr>
      </p:pic>
      <p:pic>
        <p:nvPicPr>
          <p:cNvPr id="18" name="Picture 17">
            <a:extLst>
              <a:ext uri="{FF2B5EF4-FFF2-40B4-BE49-F238E27FC236}">
                <a16:creationId xmlns:a16="http://schemas.microsoft.com/office/drawing/2014/main" id="{BB0D2528-2E03-1D4D-AAD9-CCF95C150E8F}"/>
              </a:ext>
            </a:extLst>
          </p:cNvPr>
          <p:cNvPicPr>
            <a:picLocks noChangeAspect="1"/>
          </p:cNvPicPr>
          <p:nvPr/>
        </p:nvPicPr>
        <p:blipFill>
          <a:blip r:embed="rId4"/>
          <a:stretch>
            <a:fillRect/>
          </a:stretch>
        </p:blipFill>
        <p:spPr>
          <a:xfrm>
            <a:off x="8412648" y="1832393"/>
            <a:ext cx="3726872" cy="831600"/>
          </a:xfrm>
          <a:prstGeom prst="rect">
            <a:avLst/>
          </a:prstGeom>
        </p:spPr>
      </p:pic>
      <p:sp>
        <p:nvSpPr>
          <p:cNvPr id="19" name="Retângulo 3">
            <a:extLst>
              <a:ext uri="{FF2B5EF4-FFF2-40B4-BE49-F238E27FC236}">
                <a16:creationId xmlns:a16="http://schemas.microsoft.com/office/drawing/2014/main" id="{057648E8-4B6D-4D4D-A33C-9547EE7465D0}"/>
              </a:ext>
            </a:extLst>
          </p:cNvPr>
          <p:cNvSpPr/>
          <p:nvPr/>
        </p:nvSpPr>
        <p:spPr>
          <a:xfrm>
            <a:off x="8412648" y="3366694"/>
            <a:ext cx="3429000" cy="2419124"/>
          </a:xfrm>
          <a:prstGeom prst="rect">
            <a:avLst/>
          </a:prstGeom>
          <a:solidFill>
            <a:srgbClr val="FF3951"/>
          </a:solidFill>
          <a:ln>
            <a:noFill/>
          </a:ln>
          <a:effectLst>
            <a:outerShdw blurRad="50800" dist="38100" dir="5400000" algn="t" rotWithShape="0">
              <a:prstClr val="black">
                <a:alpha val="40000"/>
              </a:prstClr>
            </a:outerShdw>
          </a:effectLst>
        </p:spPr>
        <p:txBody>
          <a:bodyPr wrap="square">
            <a:spAutoFit/>
          </a:bodyPr>
          <a:lstStyle/>
          <a:p>
            <a:pPr marL="285750" indent="-285750" fontAlgn="auto">
              <a:lnSpc>
                <a:spcPct val="90000"/>
              </a:lnSpc>
              <a:spcAft>
                <a:spcPts val="0"/>
              </a:spcAft>
              <a:buFont typeface="Courier New" panose="02070309020205020404" pitchFamily="49" charset="0"/>
              <a:buChar char="o"/>
              <a:defRPr/>
            </a:pPr>
            <a:r>
              <a:rPr lang="en-US" sz="2400" dirty="0">
                <a:latin typeface="+mj-lt"/>
                <a:ea typeface="MS PGothic" charset="0"/>
                <a:cs typeface="Arial" panose="020B0604020202020204" pitchFamily="34" charset="0"/>
              </a:rPr>
              <a:t>FNA, when associated with ancillary techniques, is a reliable method for sampling and tracking metastatic evolution.</a:t>
            </a:r>
          </a:p>
          <a:p>
            <a:pPr marL="285750" lvl="0" indent="-285750" fontAlgn="auto">
              <a:lnSpc>
                <a:spcPct val="90000"/>
              </a:lnSpc>
              <a:spcAft>
                <a:spcPts val="0"/>
              </a:spcAft>
              <a:buFont typeface="Courier New" panose="02070309020205020404" pitchFamily="49" charset="0"/>
              <a:buChar char="o"/>
              <a:defRPr/>
            </a:pPr>
            <a:endParaRPr lang="en-US" sz="2400" dirty="0">
              <a:solidFill>
                <a:schemeClr val="bg1"/>
              </a:solidFill>
              <a:latin typeface="Arial" panose="020B0604020202020204" pitchFamily="34" charset="0"/>
              <a:cs typeface="Arial" panose="020B0604020202020204" pitchFamily="34" charset="0"/>
            </a:endParaRPr>
          </a:p>
        </p:txBody>
      </p:sp>
      <p:sp>
        <p:nvSpPr>
          <p:cNvPr id="2" name="Título 1">
            <a:extLst>
              <a:ext uri="{FF2B5EF4-FFF2-40B4-BE49-F238E27FC236}">
                <a16:creationId xmlns:a16="http://schemas.microsoft.com/office/drawing/2014/main" id="{2199104F-1258-46CA-B00A-83CBFAC868F5}"/>
              </a:ext>
            </a:extLst>
          </p:cNvPr>
          <p:cNvSpPr>
            <a:spLocks noGrp="1"/>
          </p:cNvSpPr>
          <p:nvPr>
            <p:ph type="ctrTitle"/>
          </p:nvPr>
        </p:nvSpPr>
        <p:spPr>
          <a:xfrm>
            <a:off x="327427" y="308046"/>
            <a:ext cx="7777317" cy="810754"/>
          </a:xfrm>
        </p:spPr>
        <p:txBody>
          <a:bodyPr/>
          <a:lstStyle/>
          <a:p>
            <a:r>
              <a:rPr lang="pt-PT" dirty="0"/>
              <a:t>METASTATIC CANCER</a:t>
            </a:r>
            <a:br>
              <a:rPr lang="pt-PT" dirty="0"/>
            </a:br>
            <a:endParaRPr lang="pt-PT" dirty="0"/>
          </a:p>
        </p:txBody>
      </p:sp>
    </p:spTree>
    <p:extLst>
      <p:ext uri="{BB962C8B-B14F-4D97-AF65-F5344CB8AC3E}">
        <p14:creationId xmlns:p14="http://schemas.microsoft.com/office/powerpoint/2010/main" val="42400814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5F84B1-B3C4-68FE-8A9E-1892911001D4}"/>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85A99C22-7702-90D2-B19F-C17F01FED6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559" y="1144581"/>
            <a:ext cx="8627544" cy="4878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486863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326CA2A5-8021-41E8-9194-AE7EFF289A4B}"/>
              </a:ext>
            </a:extLst>
          </p:cNvPr>
          <p:cNvSpPr>
            <a:spLocks noChangeArrowheads="1"/>
          </p:cNvSpPr>
          <p:nvPr/>
        </p:nvSpPr>
        <p:spPr bwMode="auto">
          <a:xfrm>
            <a:off x="1178171" y="4975441"/>
            <a:ext cx="2195513" cy="585788"/>
          </a:xfrm>
          <a:prstGeom prst="rect">
            <a:avLst/>
          </a:prstGeom>
          <a:noFill/>
          <a:ln w="9525">
            <a:noFill/>
            <a:miter lim="800000"/>
            <a:headEnd/>
            <a:tailEnd/>
          </a:ln>
        </p:spPr>
        <p:txBody>
          <a:bodyPr>
            <a:spAutoFit/>
          </a:bodyPr>
          <a:lstStyle/>
          <a:p>
            <a:pPr algn="ctr" defTabSz="457200">
              <a:defRPr/>
            </a:pPr>
            <a:r>
              <a:rPr lang="en-US" sz="1600" b="1" kern="0" dirty="0">
                <a:solidFill>
                  <a:sysClr val="windowText" lastClr="000000"/>
                </a:solidFill>
                <a:latin typeface="Calibri" pitchFamily="34" charset="0"/>
                <a:cs typeface="Calibri" pitchFamily="34" charset="0"/>
                <a:sym typeface="Arial"/>
              </a:rPr>
              <a:t>Primary BC </a:t>
            </a:r>
          </a:p>
          <a:p>
            <a:pPr algn="ctr" defTabSz="457200">
              <a:defRPr/>
            </a:pPr>
            <a:r>
              <a:rPr lang="en-US" sz="1600" b="1" kern="0" dirty="0">
                <a:solidFill>
                  <a:sysClr val="windowText" lastClr="000000"/>
                </a:solidFill>
                <a:latin typeface="Calibri" pitchFamily="34" charset="0"/>
                <a:cs typeface="Calibri" pitchFamily="34" charset="0"/>
                <a:sym typeface="Arial"/>
              </a:rPr>
              <a:t>HER-2 negative</a:t>
            </a:r>
            <a:endParaRPr lang="en-US" sz="1600" kern="0" dirty="0">
              <a:solidFill>
                <a:sysClr val="windowText" lastClr="000000"/>
              </a:solidFill>
              <a:latin typeface="Calibri" pitchFamily="34" charset="0"/>
              <a:cs typeface="Calibri" pitchFamily="34" charset="0"/>
              <a:sym typeface="Arial"/>
            </a:endParaRPr>
          </a:p>
        </p:txBody>
      </p:sp>
      <p:sp>
        <p:nvSpPr>
          <p:cNvPr id="4" name="Rectangle 2">
            <a:extLst>
              <a:ext uri="{FF2B5EF4-FFF2-40B4-BE49-F238E27FC236}">
                <a16:creationId xmlns:a16="http://schemas.microsoft.com/office/drawing/2014/main" id="{944D6F58-BE85-4358-895B-DF507179C3E5}"/>
              </a:ext>
            </a:extLst>
          </p:cNvPr>
          <p:cNvSpPr>
            <a:spLocks noChangeArrowheads="1"/>
          </p:cNvSpPr>
          <p:nvPr/>
        </p:nvSpPr>
        <p:spPr bwMode="auto">
          <a:xfrm>
            <a:off x="8413996" y="4904005"/>
            <a:ext cx="1908175" cy="585787"/>
          </a:xfrm>
          <a:prstGeom prst="rect">
            <a:avLst/>
          </a:prstGeom>
          <a:noFill/>
          <a:ln w="9525">
            <a:noFill/>
            <a:miter lim="800000"/>
            <a:headEnd/>
            <a:tailEnd/>
          </a:ln>
        </p:spPr>
        <p:txBody>
          <a:bodyPr>
            <a:spAutoFit/>
          </a:bodyPr>
          <a:lstStyle/>
          <a:p>
            <a:pPr algn="ctr" defTabSz="457200">
              <a:defRPr/>
            </a:pPr>
            <a:r>
              <a:rPr lang="en-US" sz="1600" b="1" kern="0" dirty="0">
                <a:solidFill>
                  <a:sysClr val="windowText" lastClr="000000"/>
                </a:solidFill>
                <a:latin typeface="Calibri" pitchFamily="34" charset="0"/>
                <a:cs typeface="Calibri" pitchFamily="34" charset="0"/>
                <a:sym typeface="Arial"/>
              </a:rPr>
              <a:t>Metastases BC </a:t>
            </a:r>
          </a:p>
          <a:p>
            <a:pPr algn="ctr" defTabSz="457200">
              <a:defRPr/>
            </a:pPr>
            <a:r>
              <a:rPr lang="en-US" sz="1600" b="1" kern="0" dirty="0">
                <a:solidFill>
                  <a:sysClr val="windowText" lastClr="000000"/>
                </a:solidFill>
                <a:latin typeface="Calibri" pitchFamily="34" charset="0"/>
                <a:cs typeface="Calibri" pitchFamily="34" charset="0"/>
                <a:sym typeface="Arial"/>
              </a:rPr>
              <a:t>HER-2  positive</a:t>
            </a:r>
            <a:endParaRPr lang="en-US" sz="1600" kern="0" dirty="0">
              <a:solidFill>
                <a:sysClr val="windowText" lastClr="000000"/>
              </a:solidFill>
              <a:latin typeface="Calibri" pitchFamily="34" charset="0"/>
              <a:cs typeface="Calibri" pitchFamily="34" charset="0"/>
              <a:sym typeface="Arial"/>
            </a:endParaRPr>
          </a:p>
        </p:txBody>
      </p:sp>
      <p:sp>
        <p:nvSpPr>
          <p:cNvPr id="5" name="Rectangle 3">
            <a:extLst>
              <a:ext uri="{FF2B5EF4-FFF2-40B4-BE49-F238E27FC236}">
                <a16:creationId xmlns:a16="http://schemas.microsoft.com/office/drawing/2014/main" id="{326FF748-72E7-4CCE-8BE7-27DD0DAF3490}"/>
              </a:ext>
            </a:extLst>
          </p:cNvPr>
          <p:cNvSpPr/>
          <p:nvPr/>
        </p:nvSpPr>
        <p:spPr>
          <a:xfrm>
            <a:off x="8721136" y="6383464"/>
            <a:ext cx="2826172" cy="230832"/>
          </a:xfrm>
          <a:prstGeom prst="rect">
            <a:avLst/>
          </a:prstGeom>
        </p:spPr>
        <p:txBody>
          <a:bodyPr wrap="square">
            <a:spAutoFit/>
          </a:bodyPr>
          <a:lstStyle/>
          <a:p>
            <a:pPr defTabSz="457200">
              <a:defRPr/>
            </a:pPr>
            <a:r>
              <a:rPr lang="en-US" sz="900" b="1" kern="0" dirty="0">
                <a:latin typeface="Calibri" pitchFamily="34" charset="0"/>
                <a:cs typeface="Calibri" pitchFamily="34" charset="0"/>
                <a:sym typeface="Arial"/>
              </a:rPr>
              <a:t>Beca F &amp; Schmitt F.  Cancer Cytopathology 2014</a:t>
            </a:r>
            <a:endParaRPr lang="en-US" sz="900" b="1" dirty="0">
              <a:latin typeface="Calibri" pitchFamily="34" charset="0"/>
              <a:cs typeface="Calibri" pitchFamily="34" charset="0"/>
              <a:sym typeface="Arial"/>
            </a:endParaRPr>
          </a:p>
        </p:txBody>
      </p:sp>
      <p:pic>
        <p:nvPicPr>
          <p:cNvPr id="6" name="Picture 1">
            <a:extLst>
              <a:ext uri="{FF2B5EF4-FFF2-40B4-BE49-F238E27FC236}">
                <a16:creationId xmlns:a16="http://schemas.microsoft.com/office/drawing/2014/main" id="{C2F978CE-A20B-48C4-A9A8-E20A9D1F450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75296" y="2386139"/>
            <a:ext cx="4551362" cy="399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a:extLst>
              <a:ext uri="{FF2B5EF4-FFF2-40B4-BE49-F238E27FC236}">
                <a16:creationId xmlns:a16="http://schemas.microsoft.com/office/drawing/2014/main" id="{7234CF51-17A6-41E4-9CB2-E16A6C386BF3}"/>
              </a:ext>
            </a:extLst>
          </p:cNvPr>
          <p:cNvSpPr>
            <a:spLocks noGrp="1"/>
          </p:cNvSpPr>
          <p:nvPr>
            <p:ph type="ctrTitle"/>
          </p:nvPr>
        </p:nvSpPr>
        <p:spPr>
          <a:xfrm>
            <a:off x="-1" y="70778"/>
            <a:ext cx="8577943" cy="1662228"/>
          </a:xfrm>
        </p:spPr>
        <p:txBody>
          <a:bodyPr/>
          <a:lstStyle/>
          <a:p>
            <a:pPr>
              <a:lnSpc>
                <a:spcPct val="100000"/>
              </a:lnSpc>
            </a:pPr>
            <a:r>
              <a:rPr lang="en-US" sz="4400" dirty="0"/>
              <a:t>METASTATIC DISEASE? AND NOW? Be sure to treat the present disease</a:t>
            </a:r>
            <a:endParaRPr lang="pt-PT" sz="4400" dirty="0"/>
          </a:p>
        </p:txBody>
      </p:sp>
    </p:spTree>
    <p:extLst>
      <p:ext uri="{BB962C8B-B14F-4D97-AF65-F5344CB8AC3E}">
        <p14:creationId xmlns:p14="http://schemas.microsoft.com/office/powerpoint/2010/main" val="116237018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 name="Imagem 12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9955" y="1354520"/>
            <a:ext cx="6630514" cy="4856691"/>
          </a:xfrm>
          <a:prstGeom prst="rect">
            <a:avLst/>
          </a:prstGeom>
        </p:spPr>
      </p:pic>
      <p:pic>
        <p:nvPicPr>
          <p:cNvPr id="128" name="Imagem 127"/>
          <p:cNvPicPr>
            <a:picLocks noChangeAspect="1"/>
          </p:cNvPicPr>
          <p:nvPr/>
        </p:nvPicPr>
        <p:blipFill>
          <a:blip r:embed="rId3">
            <a:lum bright="-20000" contrast="40000"/>
          </a:blip>
          <a:stretch>
            <a:fillRect/>
          </a:stretch>
        </p:blipFill>
        <p:spPr>
          <a:xfrm>
            <a:off x="0" y="1184965"/>
            <a:ext cx="3036302" cy="334892"/>
          </a:xfrm>
          <a:prstGeom prst="rect">
            <a:avLst/>
          </a:prstGeom>
        </p:spPr>
      </p:pic>
      <p:pic>
        <p:nvPicPr>
          <p:cNvPr id="4" name="Imagem 3"/>
          <p:cNvPicPr>
            <a:picLocks noChangeAspect="1"/>
          </p:cNvPicPr>
          <p:nvPr/>
        </p:nvPicPr>
        <p:blipFill rotWithShape="1">
          <a:blip r:embed="rId4">
            <a:lum contrast="20000"/>
          </a:blip>
          <a:srcRect t="3209" b="13675"/>
          <a:stretch/>
        </p:blipFill>
        <p:spPr>
          <a:xfrm>
            <a:off x="-1" y="35316"/>
            <a:ext cx="6229645" cy="1111328"/>
          </a:xfrm>
          <a:prstGeom prst="rect">
            <a:avLst/>
          </a:prstGeom>
        </p:spPr>
      </p:pic>
      <p:pic>
        <p:nvPicPr>
          <p:cNvPr id="5" name="Imagem 4"/>
          <p:cNvPicPr>
            <a:picLocks noChangeAspect="1"/>
          </p:cNvPicPr>
          <p:nvPr/>
        </p:nvPicPr>
        <p:blipFill>
          <a:blip r:embed="rId5"/>
          <a:stretch>
            <a:fillRect/>
          </a:stretch>
        </p:blipFill>
        <p:spPr>
          <a:xfrm>
            <a:off x="3896750" y="184661"/>
            <a:ext cx="1635319" cy="239481"/>
          </a:xfrm>
          <a:prstGeom prst="rect">
            <a:avLst/>
          </a:prstGeom>
        </p:spPr>
      </p:pic>
      <p:pic>
        <p:nvPicPr>
          <p:cNvPr id="6" name="Picture 5">
            <a:extLst>
              <a:ext uri="{FF2B5EF4-FFF2-40B4-BE49-F238E27FC236}">
                <a16:creationId xmlns:a16="http://schemas.microsoft.com/office/drawing/2014/main" id="{9EAC457E-70B2-D34F-9F55-704C3BD8209C}"/>
              </a:ext>
            </a:extLst>
          </p:cNvPr>
          <p:cNvPicPr>
            <a:picLocks noChangeAspect="1"/>
          </p:cNvPicPr>
          <p:nvPr/>
        </p:nvPicPr>
        <p:blipFill rotWithShape="1">
          <a:blip r:embed="rId6"/>
          <a:srcRect l="6720" r="8480"/>
          <a:stretch/>
        </p:blipFill>
        <p:spPr>
          <a:xfrm>
            <a:off x="159837" y="4072471"/>
            <a:ext cx="5074016" cy="2104109"/>
          </a:xfrm>
          <a:prstGeom prst="rect">
            <a:avLst/>
          </a:prstGeom>
        </p:spPr>
      </p:pic>
      <p:pic>
        <p:nvPicPr>
          <p:cNvPr id="7" name="Picture 6">
            <a:extLst>
              <a:ext uri="{FF2B5EF4-FFF2-40B4-BE49-F238E27FC236}">
                <a16:creationId xmlns:a16="http://schemas.microsoft.com/office/drawing/2014/main" id="{6AC0935F-D99C-F047-9A7D-6D378FC6127D}"/>
              </a:ext>
            </a:extLst>
          </p:cNvPr>
          <p:cNvPicPr>
            <a:picLocks noChangeAspect="1"/>
          </p:cNvPicPr>
          <p:nvPr/>
        </p:nvPicPr>
        <p:blipFill>
          <a:blip r:embed="rId7"/>
          <a:stretch>
            <a:fillRect/>
          </a:stretch>
        </p:blipFill>
        <p:spPr>
          <a:xfrm>
            <a:off x="6869918" y="155663"/>
            <a:ext cx="1218507" cy="1196748"/>
          </a:xfrm>
          <a:prstGeom prst="ellipse">
            <a:avLst/>
          </a:prstGeom>
        </p:spPr>
      </p:pic>
      <p:pic>
        <p:nvPicPr>
          <p:cNvPr id="8" name="Picture 7">
            <a:extLst>
              <a:ext uri="{FF2B5EF4-FFF2-40B4-BE49-F238E27FC236}">
                <a16:creationId xmlns:a16="http://schemas.microsoft.com/office/drawing/2014/main" id="{FAC28F0C-FF94-5745-BE0B-1763F91F41F6}"/>
              </a:ext>
            </a:extLst>
          </p:cNvPr>
          <p:cNvPicPr>
            <a:picLocks noChangeAspect="1"/>
          </p:cNvPicPr>
          <p:nvPr/>
        </p:nvPicPr>
        <p:blipFill rotWithShape="1">
          <a:blip r:embed="rId8"/>
          <a:srcRect b="28932"/>
          <a:stretch/>
        </p:blipFill>
        <p:spPr>
          <a:xfrm>
            <a:off x="328404" y="1778140"/>
            <a:ext cx="3716492" cy="1439741"/>
          </a:xfrm>
          <a:prstGeom prst="rect">
            <a:avLst/>
          </a:prstGeom>
        </p:spPr>
      </p:pic>
    </p:spTree>
    <p:extLst>
      <p:ext uri="{BB962C8B-B14F-4D97-AF65-F5344CB8AC3E}">
        <p14:creationId xmlns:p14="http://schemas.microsoft.com/office/powerpoint/2010/main" val="2646730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92C8E33-8FBF-802C-11A4-F37B7A99F7A4}"/>
              </a:ext>
            </a:extLst>
          </p:cNvPr>
          <p:cNvPicPr>
            <a:picLocks noChangeAspect="1"/>
          </p:cNvPicPr>
          <p:nvPr/>
        </p:nvPicPr>
        <p:blipFill>
          <a:blip r:embed="rId2"/>
          <a:stretch>
            <a:fillRect/>
          </a:stretch>
        </p:blipFill>
        <p:spPr>
          <a:xfrm>
            <a:off x="3532968" y="1155300"/>
            <a:ext cx="7492083" cy="5093917"/>
          </a:xfrm>
          <a:prstGeom prst="rect">
            <a:avLst/>
          </a:prstGeom>
        </p:spPr>
      </p:pic>
      <p:pic>
        <p:nvPicPr>
          <p:cNvPr id="3" name="Picture 2">
            <a:extLst>
              <a:ext uri="{FF2B5EF4-FFF2-40B4-BE49-F238E27FC236}">
                <a16:creationId xmlns:a16="http://schemas.microsoft.com/office/drawing/2014/main" id="{976885A4-9C21-F96B-2FFC-93BE507E7D34}"/>
              </a:ext>
            </a:extLst>
          </p:cNvPr>
          <p:cNvPicPr>
            <a:picLocks noChangeAspect="1"/>
          </p:cNvPicPr>
          <p:nvPr/>
        </p:nvPicPr>
        <p:blipFill>
          <a:blip r:embed="rId3"/>
          <a:stretch>
            <a:fillRect/>
          </a:stretch>
        </p:blipFill>
        <p:spPr>
          <a:xfrm>
            <a:off x="215742" y="113900"/>
            <a:ext cx="4457700" cy="1041400"/>
          </a:xfrm>
          <a:prstGeom prst="rect">
            <a:avLst/>
          </a:prstGeom>
        </p:spPr>
      </p:pic>
      <p:pic>
        <p:nvPicPr>
          <p:cNvPr id="4" name="Picture 3">
            <a:extLst>
              <a:ext uri="{FF2B5EF4-FFF2-40B4-BE49-F238E27FC236}">
                <a16:creationId xmlns:a16="http://schemas.microsoft.com/office/drawing/2014/main" id="{D13D77C5-B660-3AD7-0EE9-2350779C297E}"/>
              </a:ext>
            </a:extLst>
          </p:cNvPr>
          <p:cNvPicPr>
            <a:picLocks noChangeAspect="1"/>
          </p:cNvPicPr>
          <p:nvPr/>
        </p:nvPicPr>
        <p:blipFill>
          <a:blip r:embed="rId4"/>
          <a:stretch>
            <a:fillRect/>
          </a:stretch>
        </p:blipFill>
        <p:spPr>
          <a:xfrm>
            <a:off x="8726351" y="6378129"/>
            <a:ext cx="2298700" cy="177800"/>
          </a:xfrm>
          <a:prstGeom prst="rect">
            <a:avLst/>
          </a:prstGeom>
        </p:spPr>
      </p:pic>
    </p:spTree>
    <p:extLst>
      <p:ext uri="{BB962C8B-B14F-4D97-AF65-F5344CB8AC3E}">
        <p14:creationId xmlns:p14="http://schemas.microsoft.com/office/powerpoint/2010/main" val="242601708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5066" y="124565"/>
            <a:ext cx="6349278" cy="1897330"/>
          </a:xfrm>
          <a:prstGeom prst="rect">
            <a:avLst/>
          </a:prstGeom>
        </p:spPr>
      </p:pic>
      <p:pic>
        <p:nvPicPr>
          <p:cNvPr id="6" name="Picture 5"/>
          <p:cNvPicPr>
            <a:picLocks noChangeAspect="1"/>
          </p:cNvPicPr>
          <p:nvPr/>
        </p:nvPicPr>
        <p:blipFill rotWithShape="1">
          <a:blip r:embed="rId3"/>
          <a:srcRect l="28068" t="18581" r="13776" b="16708"/>
          <a:stretch/>
        </p:blipFill>
        <p:spPr>
          <a:xfrm>
            <a:off x="3361729" y="1337439"/>
            <a:ext cx="7881038" cy="4932734"/>
          </a:xfrm>
          <a:prstGeom prst="rect">
            <a:avLst/>
          </a:prstGeom>
        </p:spPr>
      </p:pic>
    </p:spTree>
    <p:extLst>
      <p:ext uri="{BB962C8B-B14F-4D97-AF65-F5344CB8AC3E}">
        <p14:creationId xmlns:p14="http://schemas.microsoft.com/office/powerpoint/2010/main" val="191643897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75301E9-2C7E-6205-B4B6-6840352C0B38}"/>
              </a:ext>
            </a:extLst>
          </p:cNvPr>
          <p:cNvPicPr>
            <a:picLocks noChangeAspect="1"/>
          </p:cNvPicPr>
          <p:nvPr/>
        </p:nvPicPr>
        <p:blipFill>
          <a:blip r:embed="rId2"/>
          <a:stretch>
            <a:fillRect/>
          </a:stretch>
        </p:blipFill>
        <p:spPr>
          <a:xfrm>
            <a:off x="51009" y="52483"/>
            <a:ext cx="4617720" cy="1580470"/>
          </a:xfrm>
          <a:prstGeom prst="rect">
            <a:avLst/>
          </a:prstGeom>
        </p:spPr>
      </p:pic>
      <p:pic>
        <p:nvPicPr>
          <p:cNvPr id="7" name="Picture 6">
            <a:extLst>
              <a:ext uri="{FF2B5EF4-FFF2-40B4-BE49-F238E27FC236}">
                <a16:creationId xmlns:a16="http://schemas.microsoft.com/office/drawing/2014/main" id="{18B1B8AB-5F88-C135-1F8B-AB6FF3942343}"/>
              </a:ext>
            </a:extLst>
          </p:cNvPr>
          <p:cNvPicPr>
            <a:picLocks noChangeAspect="1"/>
          </p:cNvPicPr>
          <p:nvPr/>
        </p:nvPicPr>
        <p:blipFill>
          <a:blip r:embed="rId3"/>
          <a:stretch>
            <a:fillRect/>
          </a:stretch>
        </p:blipFill>
        <p:spPr>
          <a:xfrm>
            <a:off x="101507" y="1906326"/>
            <a:ext cx="5200084" cy="4560571"/>
          </a:xfrm>
          <a:prstGeom prst="rect">
            <a:avLst/>
          </a:prstGeom>
        </p:spPr>
      </p:pic>
      <p:pic>
        <p:nvPicPr>
          <p:cNvPr id="8" name="Picture 7">
            <a:extLst>
              <a:ext uri="{FF2B5EF4-FFF2-40B4-BE49-F238E27FC236}">
                <a16:creationId xmlns:a16="http://schemas.microsoft.com/office/drawing/2014/main" id="{9B79BC30-F761-7F4C-5D90-0756451FA778}"/>
              </a:ext>
            </a:extLst>
          </p:cNvPr>
          <p:cNvPicPr>
            <a:picLocks noChangeAspect="1"/>
          </p:cNvPicPr>
          <p:nvPr/>
        </p:nvPicPr>
        <p:blipFill>
          <a:blip r:embed="rId4"/>
          <a:stretch>
            <a:fillRect/>
          </a:stretch>
        </p:blipFill>
        <p:spPr>
          <a:xfrm>
            <a:off x="5563450" y="94625"/>
            <a:ext cx="4216720" cy="3759866"/>
          </a:xfrm>
          <a:prstGeom prst="rect">
            <a:avLst/>
          </a:prstGeom>
        </p:spPr>
      </p:pic>
      <p:pic>
        <p:nvPicPr>
          <p:cNvPr id="9" name="Picture 8">
            <a:extLst>
              <a:ext uri="{FF2B5EF4-FFF2-40B4-BE49-F238E27FC236}">
                <a16:creationId xmlns:a16="http://schemas.microsoft.com/office/drawing/2014/main" id="{04279BAE-954B-C89B-3798-859046AB28E9}"/>
              </a:ext>
            </a:extLst>
          </p:cNvPr>
          <p:cNvPicPr>
            <a:picLocks noChangeAspect="1"/>
          </p:cNvPicPr>
          <p:nvPr/>
        </p:nvPicPr>
        <p:blipFill>
          <a:blip r:embed="rId5"/>
          <a:stretch>
            <a:fillRect/>
          </a:stretch>
        </p:blipFill>
        <p:spPr>
          <a:xfrm>
            <a:off x="6258885" y="3926399"/>
            <a:ext cx="5481009" cy="2526030"/>
          </a:xfrm>
          <a:prstGeom prst="rect">
            <a:avLst/>
          </a:prstGeom>
        </p:spPr>
      </p:pic>
      <p:pic>
        <p:nvPicPr>
          <p:cNvPr id="10" name="Picture 9">
            <a:extLst>
              <a:ext uri="{FF2B5EF4-FFF2-40B4-BE49-F238E27FC236}">
                <a16:creationId xmlns:a16="http://schemas.microsoft.com/office/drawing/2014/main" id="{93639365-8564-266F-A75C-69B98EBFD63B}"/>
              </a:ext>
            </a:extLst>
          </p:cNvPr>
          <p:cNvPicPr>
            <a:picLocks noChangeAspect="1"/>
          </p:cNvPicPr>
          <p:nvPr/>
        </p:nvPicPr>
        <p:blipFill>
          <a:blip r:embed="rId6"/>
          <a:stretch>
            <a:fillRect/>
          </a:stretch>
        </p:blipFill>
        <p:spPr>
          <a:xfrm>
            <a:off x="3557542" y="1573780"/>
            <a:ext cx="962650" cy="242345"/>
          </a:xfrm>
          <a:prstGeom prst="rect">
            <a:avLst/>
          </a:prstGeom>
        </p:spPr>
      </p:pic>
      <p:sp>
        <p:nvSpPr>
          <p:cNvPr id="13" name="TextBox 12">
            <a:extLst>
              <a:ext uri="{FF2B5EF4-FFF2-40B4-BE49-F238E27FC236}">
                <a16:creationId xmlns:a16="http://schemas.microsoft.com/office/drawing/2014/main" id="{FC4E99C2-1852-2FB7-DBD0-BFAF5E7B282F}"/>
              </a:ext>
            </a:extLst>
          </p:cNvPr>
          <p:cNvSpPr txBox="1"/>
          <p:nvPr/>
        </p:nvSpPr>
        <p:spPr>
          <a:xfrm>
            <a:off x="1913848" y="3881931"/>
            <a:ext cx="1481496" cy="369332"/>
          </a:xfrm>
          <a:prstGeom prst="rect">
            <a:avLst/>
          </a:prstGeom>
          <a:solidFill>
            <a:schemeClr val="bg1"/>
          </a:solidFill>
        </p:spPr>
        <p:txBody>
          <a:bodyPr wrap="none" rtlCol="0">
            <a:spAutoFit/>
          </a:bodyPr>
          <a:lstStyle/>
          <a:p>
            <a:r>
              <a:rPr lang="en-GB" dirty="0"/>
              <a:t>ADC        </a:t>
            </a:r>
            <a:r>
              <a:rPr lang="en-GB" dirty="0" err="1"/>
              <a:t>SqCC</a:t>
            </a:r>
            <a:endParaRPr lang="en-GB" dirty="0"/>
          </a:p>
        </p:txBody>
      </p:sp>
      <p:sp>
        <p:nvSpPr>
          <p:cNvPr id="16" name="TextBox 15">
            <a:extLst>
              <a:ext uri="{FF2B5EF4-FFF2-40B4-BE49-F238E27FC236}">
                <a16:creationId xmlns:a16="http://schemas.microsoft.com/office/drawing/2014/main" id="{5040C3A1-B3C7-05E2-1A21-D36283567E67}"/>
              </a:ext>
            </a:extLst>
          </p:cNvPr>
          <p:cNvSpPr txBox="1"/>
          <p:nvPr/>
        </p:nvSpPr>
        <p:spPr>
          <a:xfrm>
            <a:off x="7201865" y="1657709"/>
            <a:ext cx="1359668" cy="369332"/>
          </a:xfrm>
          <a:prstGeom prst="rect">
            <a:avLst/>
          </a:prstGeom>
          <a:solidFill>
            <a:schemeClr val="bg1"/>
          </a:solidFill>
        </p:spPr>
        <p:txBody>
          <a:bodyPr wrap="none" rtlCol="0">
            <a:spAutoFit/>
          </a:bodyPr>
          <a:lstStyle/>
          <a:p>
            <a:r>
              <a:rPr lang="en-GB" dirty="0"/>
              <a:t>ADC        SCC</a:t>
            </a:r>
          </a:p>
        </p:txBody>
      </p:sp>
      <p:sp>
        <p:nvSpPr>
          <p:cNvPr id="17" name="TextBox 16">
            <a:extLst>
              <a:ext uri="{FF2B5EF4-FFF2-40B4-BE49-F238E27FC236}">
                <a16:creationId xmlns:a16="http://schemas.microsoft.com/office/drawing/2014/main" id="{05F5C2C2-E7B7-C37E-AAFE-0EF006742E91}"/>
              </a:ext>
            </a:extLst>
          </p:cNvPr>
          <p:cNvSpPr txBox="1"/>
          <p:nvPr/>
        </p:nvSpPr>
        <p:spPr>
          <a:xfrm>
            <a:off x="8324801" y="5046815"/>
            <a:ext cx="1486817" cy="369332"/>
          </a:xfrm>
          <a:prstGeom prst="rect">
            <a:avLst/>
          </a:prstGeom>
          <a:solidFill>
            <a:schemeClr val="bg1"/>
          </a:solidFill>
        </p:spPr>
        <p:txBody>
          <a:bodyPr wrap="none" rtlCol="0">
            <a:spAutoFit/>
          </a:bodyPr>
          <a:lstStyle/>
          <a:p>
            <a:r>
              <a:rPr lang="en-GB" dirty="0"/>
              <a:t>ADC        LNEC</a:t>
            </a:r>
          </a:p>
        </p:txBody>
      </p:sp>
      <p:sp>
        <p:nvSpPr>
          <p:cNvPr id="18" name="Right Arrow 17">
            <a:extLst>
              <a:ext uri="{FF2B5EF4-FFF2-40B4-BE49-F238E27FC236}">
                <a16:creationId xmlns:a16="http://schemas.microsoft.com/office/drawing/2014/main" id="{3D5F6B4A-8D01-9C97-6866-C59996B703B0}"/>
              </a:ext>
            </a:extLst>
          </p:cNvPr>
          <p:cNvSpPr/>
          <p:nvPr/>
        </p:nvSpPr>
        <p:spPr>
          <a:xfrm>
            <a:off x="2485887" y="3976146"/>
            <a:ext cx="320040" cy="191728"/>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   </a:t>
            </a:r>
          </a:p>
        </p:txBody>
      </p:sp>
      <p:sp>
        <p:nvSpPr>
          <p:cNvPr id="19" name="Right Arrow 18">
            <a:extLst>
              <a:ext uri="{FF2B5EF4-FFF2-40B4-BE49-F238E27FC236}">
                <a16:creationId xmlns:a16="http://schemas.microsoft.com/office/drawing/2014/main" id="{63D8E2C6-8286-0C3D-ED4D-4C6EDCB1D446}"/>
              </a:ext>
            </a:extLst>
          </p:cNvPr>
          <p:cNvSpPr/>
          <p:nvPr/>
        </p:nvSpPr>
        <p:spPr>
          <a:xfrm>
            <a:off x="7753917" y="1754303"/>
            <a:ext cx="320040" cy="191728"/>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   </a:t>
            </a:r>
          </a:p>
        </p:txBody>
      </p:sp>
      <p:sp>
        <p:nvSpPr>
          <p:cNvPr id="20" name="Right Arrow 19">
            <a:extLst>
              <a:ext uri="{FF2B5EF4-FFF2-40B4-BE49-F238E27FC236}">
                <a16:creationId xmlns:a16="http://schemas.microsoft.com/office/drawing/2014/main" id="{BE4BF9ED-FBDE-0D55-0756-E3B9EBCD80E4}"/>
              </a:ext>
            </a:extLst>
          </p:cNvPr>
          <p:cNvSpPr/>
          <p:nvPr/>
        </p:nvSpPr>
        <p:spPr>
          <a:xfrm>
            <a:off x="8936814" y="5141030"/>
            <a:ext cx="320040" cy="191728"/>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   </a:t>
            </a:r>
          </a:p>
        </p:txBody>
      </p:sp>
    </p:spTree>
    <p:extLst>
      <p:ext uri="{BB962C8B-B14F-4D97-AF65-F5344CB8AC3E}">
        <p14:creationId xmlns:p14="http://schemas.microsoft.com/office/powerpoint/2010/main" val="185979742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2">
            <a:extLst>
              <a:ext uri="{FF2B5EF4-FFF2-40B4-BE49-F238E27FC236}">
                <a16:creationId xmlns:a16="http://schemas.microsoft.com/office/drawing/2014/main" id="{ACA21B6E-63D1-4315-AA62-4D8F6D2DFF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1539" y="1211917"/>
            <a:ext cx="4831531" cy="5160487"/>
          </a:xfrm>
          <a:prstGeom prst="rect">
            <a:avLst/>
          </a:prstGeom>
        </p:spPr>
      </p:pic>
      <p:sp>
        <p:nvSpPr>
          <p:cNvPr id="8" name="Retângulo 29">
            <a:extLst>
              <a:ext uri="{FF2B5EF4-FFF2-40B4-BE49-F238E27FC236}">
                <a16:creationId xmlns:a16="http://schemas.microsoft.com/office/drawing/2014/main" id="{E89004EC-807C-4F84-B396-51B8CF3B288C}"/>
              </a:ext>
            </a:extLst>
          </p:cNvPr>
          <p:cNvSpPr/>
          <p:nvPr/>
        </p:nvSpPr>
        <p:spPr>
          <a:xfrm>
            <a:off x="291831" y="220105"/>
            <a:ext cx="10972799" cy="646986"/>
          </a:xfrm>
          <a:prstGeom prst="roundRect">
            <a:avLst/>
          </a:prstGeom>
          <a:noFill/>
          <a:ln>
            <a:noFill/>
          </a:ln>
          <a:effectLst/>
        </p:spPr>
        <p:txBody>
          <a:bodyPr wrap="square">
            <a:spAutoFit/>
          </a:bodyPr>
          <a:lstStyle/>
          <a:p>
            <a:pPr algn="ctr"/>
            <a:endParaRPr lang="pt-PT" sz="3200" b="1" dirty="0">
              <a:solidFill>
                <a:srgbClr val="DD4E76"/>
              </a:solidFill>
              <a:ea typeface="+mj-ea"/>
              <a:cs typeface="+mj-cs"/>
            </a:endParaRPr>
          </a:p>
        </p:txBody>
      </p:sp>
      <p:sp>
        <p:nvSpPr>
          <p:cNvPr id="9" name="Retângulo 8">
            <a:extLst>
              <a:ext uri="{FF2B5EF4-FFF2-40B4-BE49-F238E27FC236}">
                <a16:creationId xmlns:a16="http://schemas.microsoft.com/office/drawing/2014/main" id="{D4159EE0-8708-4663-941F-50D6E460C620}"/>
              </a:ext>
            </a:extLst>
          </p:cNvPr>
          <p:cNvSpPr/>
          <p:nvPr/>
        </p:nvSpPr>
        <p:spPr>
          <a:xfrm>
            <a:off x="4418860" y="6642556"/>
            <a:ext cx="5982510" cy="215444"/>
          </a:xfrm>
          <a:prstGeom prst="rect">
            <a:avLst/>
          </a:prstGeom>
        </p:spPr>
        <p:txBody>
          <a:bodyPr wrap="square">
            <a:spAutoFit/>
          </a:bodyPr>
          <a:lstStyle/>
          <a:p>
            <a:r>
              <a:rPr lang="en-US" sz="800" dirty="0" err="1">
                <a:solidFill>
                  <a:srgbClr val="222222"/>
                </a:solidFill>
                <a:latin typeface="Calibri" panose="020F0502020204030204" pitchFamily="34" charset="0"/>
                <a:cs typeface="Calibri" panose="020F0502020204030204" pitchFamily="34" charset="0"/>
              </a:rPr>
              <a:t>Siravegna</a:t>
            </a:r>
            <a:r>
              <a:rPr lang="en-US" sz="800" dirty="0">
                <a:solidFill>
                  <a:srgbClr val="222222"/>
                </a:solidFill>
                <a:latin typeface="Calibri" panose="020F0502020204030204" pitchFamily="34" charset="0"/>
                <a:cs typeface="Calibri" panose="020F0502020204030204" pitchFamily="34" charset="0"/>
              </a:rPr>
              <a:t>, Giulia, et al. "Integrating liquid biopsies into the management of cancer." </a:t>
            </a:r>
            <a:r>
              <a:rPr lang="en-US" sz="800" i="1" dirty="0">
                <a:solidFill>
                  <a:srgbClr val="222222"/>
                </a:solidFill>
                <a:latin typeface="Calibri" panose="020F0502020204030204" pitchFamily="34" charset="0"/>
                <a:cs typeface="Calibri" panose="020F0502020204030204" pitchFamily="34" charset="0"/>
              </a:rPr>
              <a:t>Nature reviews Clinical oncology</a:t>
            </a:r>
            <a:r>
              <a:rPr lang="en-US" sz="800" dirty="0">
                <a:solidFill>
                  <a:srgbClr val="222222"/>
                </a:solidFill>
                <a:latin typeface="Calibri" panose="020F0502020204030204" pitchFamily="34" charset="0"/>
                <a:cs typeface="Calibri" panose="020F0502020204030204" pitchFamily="34" charset="0"/>
              </a:rPr>
              <a:t> 14.9 (2017): 531-548.</a:t>
            </a:r>
            <a:endParaRPr lang="pt-BR" sz="800" dirty="0">
              <a:latin typeface="Calibri" panose="020F0502020204030204" pitchFamily="34" charset="0"/>
              <a:cs typeface="Calibri" panose="020F0502020204030204" pitchFamily="34" charset="0"/>
            </a:endParaRPr>
          </a:p>
        </p:txBody>
      </p:sp>
      <p:sp>
        <p:nvSpPr>
          <p:cNvPr id="2" name="Título 1">
            <a:extLst>
              <a:ext uri="{FF2B5EF4-FFF2-40B4-BE49-F238E27FC236}">
                <a16:creationId xmlns:a16="http://schemas.microsoft.com/office/drawing/2014/main" id="{18879221-C528-4868-876A-E0C09956DD57}"/>
              </a:ext>
            </a:extLst>
          </p:cNvPr>
          <p:cNvSpPr>
            <a:spLocks noGrp="1"/>
          </p:cNvSpPr>
          <p:nvPr>
            <p:ph type="ctrTitle"/>
          </p:nvPr>
        </p:nvSpPr>
        <p:spPr>
          <a:xfrm>
            <a:off x="200578" y="79486"/>
            <a:ext cx="7777317" cy="1453222"/>
          </a:xfrm>
        </p:spPr>
        <p:txBody>
          <a:bodyPr/>
          <a:lstStyle/>
          <a:p>
            <a:r>
              <a:rPr lang="en-US" dirty="0"/>
              <a:t>Cytology Can Provide a Liquid Biopsy Testing Option</a:t>
            </a:r>
            <a:br>
              <a:rPr lang="en-US" dirty="0"/>
            </a:br>
            <a:endParaRPr lang="pt-PT" dirty="0"/>
          </a:p>
        </p:txBody>
      </p:sp>
    </p:spTree>
    <p:extLst>
      <p:ext uri="{BB962C8B-B14F-4D97-AF65-F5344CB8AC3E}">
        <p14:creationId xmlns:p14="http://schemas.microsoft.com/office/powerpoint/2010/main" val="127861563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0132572B-C78D-406A-AB4C-6FABB0C1FD3A}"/>
              </a:ext>
            </a:extLst>
          </p:cNvPr>
          <p:cNvPicPr>
            <a:picLocks noChangeAspect="1"/>
          </p:cNvPicPr>
          <p:nvPr/>
        </p:nvPicPr>
        <p:blipFill rotWithShape="1">
          <a:blip r:embed="rId2"/>
          <a:srcRect l="21557" t="27815" r="43254" b="60350"/>
          <a:stretch/>
        </p:blipFill>
        <p:spPr>
          <a:xfrm>
            <a:off x="387694" y="1161337"/>
            <a:ext cx="5996765" cy="1084520"/>
          </a:xfrm>
          <a:prstGeom prst="rect">
            <a:avLst/>
          </a:prstGeom>
          <a:ln>
            <a:solidFill>
              <a:schemeClr val="bg2">
                <a:lumMod val="25000"/>
              </a:schemeClr>
            </a:solidFill>
          </a:ln>
        </p:spPr>
      </p:pic>
      <p:pic>
        <p:nvPicPr>
          <p:cNvPr id="7" name="Picture 3">
            <a:extLst>
              <a:ext uri="{FF2B5EF4-FFF2-40B4-BE49-F238E27FC236}">
                <a16:creationId xmlns:a16="http://schemas.microsoft.com/office/drawing/2014/main" id="{3D818B97-008C-463A-BBA1-7D6E973CEE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4990" y="2742777"/>
            <a:ext cx="3128577" cy="3460841"/>
          </a:xfrm>
          <a:prstGeom prst="rect">
            <a:avLst/>
          </a:prstGeom>
        </p:spPr>
      </p:pic>
      <p:pic>
        <p:nvPicPr>
          <p:cNvPr id="8" name="Picture 4">
            <a:extLst>
              <a:ext uri="{FF2B5EF4-FFF2-40B4-BE49-F238E27FC236}">
                <a16:creationId xmlns:a16="http://schemas.microsoft.com/office/drawing/2014/main" id="{643436B3-CE6E-4A83-86B0-D84EB98229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08726" y="2742778"/>
            <a:ext cx="3246378" cy="3460841"/>
          </a:xfrm>
          <a:prstGeom prst="rect">
            <a:avLst/>
          </a:prstGeom>
        </p:spPr>
      </p:pic>
      <p:grpSp>
        <p:nvGrpSpPr>
          <p:cNvPr id="9" name="Group 5">
            <a:extLst>
              <a:ext uri="{FF2B5EF4-FFF2-40B4-BE49-F238E27FC236}">
                <a16:creationId xmlns:a16="http://schemas.microsoft.com/office/drawing/2014/main" id="{B0315108-2283-4B18-87BB-A40E55733987}"/>
              </a:ext>
            </a:extLst>
          </p:cNvPr>
          <p:cNvGrpSpPr/>
          <p:nvPr/>
        </p:nvGrpSpPr>
        <p:grpSpPr>
          <a:xfrm>
            <a:off x="8351063" y="2742778"/>
            <a:ext cx="3101469" cy="3092636"/>
            <a:chOff x="7837107" y="1479700"/>
            <a:chExt cx="3101469" cy="3092636"/>
          </a:xfrm>
        </p:grpSpPr>
        <p:pic>
          <p:nvPicPr>
            <p:cNvPr id="10" name="Picture 6">
              <a:extLst>
                <a:ext uri="{FF2B5EF4-FFF2-40B4-BE49-F238E27FC236}">
                  <a16:creationId xmlns:a16="http://schemas.microsoft.com/office/drawing/2014/main" id="{F81B228C-494D-4914-8CC9-24069429051D}"/>
                </a:ext>
              </a:extLst>
            </p:cNvPr>
            <p:cNvPicPr>
              <a:picLocks noChangeAspect="1"/>
            </p:cNvPicPr>
            <p:nvPr/>
          </p:nvPicPr>
          <p:blipFill rotWithShape="1">
            <a:blip r:embed="rId5">
              <a:extLst>
                <a:ext uri="{28A0092B-C50C-407E-A947-70E740481C1C}">
                  <a14:useLocalDpi xmlns:a14="http://schemas.microsoft.com/office/drawing/2010/main" val="0"/>
                </a:ext>
              </a:extLst>
            </a:blip>
            <a:srcRect l="33069" r="31124"/>
            <a:stretch/>
          </p:blipFill>
          <p:spPr>
            <a:xfrm>
              <a:off x="7972091" y="1479700"/>
              <a:ext cx="2966485" cy="3092636"/>
            </a:xfrm>
            <a:prstGeom prst="rect">
              <a:avLst/>
            </a:prstGeom>
          </p:spPr>
        </p:pic>
        <p:sp>
          <p:nvSpPr>
            <p:cNvPr id="11" name="TextBox 7">
              <a:extLst>
                <a:ext uri="{FF2B5EF4-FFF2-40B4-BE49-F238E27FC236}">
                  <a16:creationId xmlns:a16="http://schemas.microsoft.com/office/drawing/2014/main" id="{28DF4757-BF60-48A5-9895-89ABA4A71541}"/>
                </a:ext>
              </a:extLst>
            </p:cNvPr>
            <p:cNvSpPr txBox="1"/>
            <p:nvPr/>
          </p:nvSpPr>
          <p:spPr>
            <a:xfrm>
              <a:off x="7894782" y="2994119"/>
              <a:ext cx="752065" cy="369332"/>
            </a:xfrm>
            <a:prstGeom prst="rect">
              <a:avLst/>
            </a:prstGeom>
            <a:noFill/>
          </p:spPr>
          <p:txBody>
            <a:bodyPr wrap="none" rtlCol="0">
              <a:spAutoFit/>
            </a:bodyPr>
            <a:lstStyle/>
            <a:p>
              <a:r>
                <a:rPr lang="pt-PT" dirty="0"/>
                <a:t>Faster</a:t>
              </a:r>
            </a:p>
          </p:txBody>
        </p:sp>
        <p:sp>
          <p:nvSpPr>
            <p:cNvPr id="12" name="TextBox 8">
              <a:extLst>
                <a:ext uri="{FF2B5EF4-FFF2-40B4-BE49-F238E27FC236}">
                  <a16:creationId xmlns:a16="http://schemas.microsoft.com/office/drawing/2014/main" id="{A106F807-E1F5-4AEB-9173-D920CF1FFBAF}"/>
                </a:ext>
              </a:extLst>
            </p:cNvPr>
            <p:cNvSpPr txBox="1"/>
            <p:nvPr/>
          </p:nvSpPr>
          <p:spPr>
            <a:xfrm>
              <a:off x="7837107" y="3212434"/>
              <a:ext cx="973343" cy="369332"/>
            </a:xfrm>
            <a:prstGeom prst="rect">
              <a:avLst/>
            </a:prstGeom>
            <a:noFill/>
          </p:spPr>
          <p:txBody>
            <a:bodyPr wrap="none" rtlCol="0">
              <a:spAutoFit/>
            </a:bodyPr>
            <a:lstStyle/>
            <a:p>
              <a:r>
                <a:rPr lang="pt-PT" dirty="0"/>
                <a:t>Cheaper</a:t>
              </a:r>
            </a:p>
          </p:txBody>
        </p:sp>
      </p:grpSp>
      <p:sp>
        <p:nvSpPr>
          <p:cNvPr id="13" name="Retângulo 29">
            <a:extLst>
              <a:ext uri="{FF2B5EF4-FFF2-40B4-BE49-F238E27FC236}">
                <a16:creationId xmlns:a16="http://schemas.microsoft.com/office/drawing/2014/main" id="{0826F918-A939-4BBB-BE47-A4F6D3145CE3}"/>
              </a:ext>
            </a:extLst>
          </p:cNvPr>
          <p:cNvSpPr/>
          <p:nvPr/>
        </p:nvSpPr>
        <p:spPr>
          <a:xfrm>
            <a:off x="1348902" y="177833"/>
            <a:ext cx="9494195" cy="646986"/>
          </a:xfrm>
          <a:prstGeom prst="roundRect">
            <a:avLst/>
          </a:prstGeom>
          <a:noFill/>
          <a:ln>
            <a:noFill/>
          </a:ln>
          <a:effectLst/>
        </p:spPr>
        <p:txBody>
          <a:bodyPr wrap="square">
            <a:spAutoFit/>
          </a:bodyPr>
          <a:lstStyle/>
          <a:p>
            <a:pPr algn="ctr"/>
            <a:endParaRPr lang="pt-PT" sz="3200" b="1" dirty="0">
              <a:solidFill>
                <a:srgbClr val="DD4E76"/>
              </a:solidFill>
              <a:ea typeface="+mj-ea"/>
              <a:cs typeface="+mj-cs"/>
            </a:endParaRPr>
          </a:p>
        </p:txBody>
      </p:sp>
      <p:pic>
        <p:nvPicPr>
          <p:cNvPr id="14" name="Picture 10">
            <a:extLst>
              <a:ext uri="{FF2B5EF4-FFF2-40B4-BE49-F238E27FC236}">
                <a16:creationId xmlns:a16="http://schemas.microsoft.com/office/drawing/2014/main" id="{9F4400F1-420E-4D5D-ACBD-DF4F4C615F71}"/>
              </a:ext>
            </a:extLst>
          </p:cNvPr>
          <p:cNvPicPr>
            <a:picLocks noChangeAspect="1"/>
          </p:cNvPicPr>
          <p:nvPr/>
        </p:nvPicPr>
        <p:blipFill rotWithShape="1">
          <a:blip r:embed="rId6">
            <a:extLst>
              <a:ext uri="{28A0092B-C50C-407E-A947-70E740481C1C}">
                <a14:useLocalDpi xmlns:a14="http://schemas.microsoft.com/office/drawing/2010/main" val="0"/>
              </a:ext>
            </a:extLst>
          </a:blip>
          <a:srcRect t="29092" b="23829"/>
          <a:stretch/>
        </p:blipFill>
        <p:spPr>
          <a:xfrm>
            <a:off x="7766171" y="3229297"/>
            <a:ext cx="2143125" cy="1008971"/>
          </a:xfrm>
          <a:prstGeom prst="rect">
            <a:avLst/>
          </a:prstGeom>
        </p:spPr>
      </p:pic>
      <p:sp>
        <p:nvSpPr>
          <p:cNvPr id="15" name="CuadroTexto 1">
            <a:extLst>
              <a:ext uri="{FF2B5EF4-FFF2-40B4-BE49-F238E27FC236}">
                <a16:creationId xmlns:a16="http://schemas.microsoft.com/office/drawing/2014/main" id="{B4EF94F9-0BA0-4017-8130-0AC3BF3F00F1}"/>
              </a:ext>
            </a:extLst>
          </p:cNvPr>
          <p:cNvSpPr txBox="1"/>
          <p:nvPr/>
        </p:nvSpPr>
        <p:spPr>
          <a:xfrm>
            <a:off x="10582659" y="1530669"/>
            <a:ext cx="1422361" cy="369332"/>
          </a:xfrm>
          <a:prstGeom prst="rect">
            <a:avLst/>
          </a:prstGeom>
          <a:noFill/>
        </p:spPr>
        <p:txBody>
          <a:bodyPr wrap="square" rtlCol="0">
            <a:spAutoFit/>
          </a:bodyPr>
          <a:lstStyle/>
          <a:p>
            <a:pPr algn="r"/>
            <a:r>
              <a:rPr lang="it-IT" sz="900" dirty="0">
                <a:solidFill>
                  <a:schemeClr val="tx1">
                    <a:lumMod val="75000"/>
                    <a:lumOff val="25000"/>
                  </a:schemeClr>
                </a:solidFill>
                <a:latin typeface="Century Gothic" panose="020B0502020202020204" pitchFamily="34" charset="0"/>
                <a:cs typeface="Arial" panose="020B0604020202020204" pitchFamily="34" charset="0"/>
              </a:rPr>
              <a:t>Dr. Ricella Silva </a:t>
            </a:r>
          </a:p>
          <a:p>
            <a:pPr algn="r"/>
            <a:r>
              <a:rPr lang="it-IT" sz="900" dirty="0">
                <a:solidFill>
                  <a:schemeClr val="tx1">
                    <a:lumMod val="75000"/>
                    <a:lumOff val="25000"/>
                  </a:schemeClr>
                </a:solidFill>
                <a:latin typeface="Century Gothic" panose="020B0502020202020204" pitchFamily="34" charset="0"/>
                <a:cs typeface="Arial" panose="020B0604020202020204" pitchFamily="34" charset="0"/>
              </a:rPr>
              <a:t>MD, PhD |Pathologist</a:t>
            </a:r>
          </a:p>
        </p:txBody>
      </p:sp>
      <p:sp>
        <p:nvSpPr>
          <p:cNvPr id="2" name="Título 1">
            <a:extLst>
              <a:ext uri="{FF2B5EF4-FFF2-40B4-BE49-F238E27FC236}">
                <a16:creationId xmlns:a16="http://schemas.microsoft.com/office/drawing/2014/main" id="{8EDE1837-C1EF-4D0B-95C3-00FBED5F97E0}"/>
              </a:ext>
            </a:extLst>
          </p:cNvPr>
          <p:cNvSpPr>
            <a:spLocks noGrp="1"/>
          </p:cNvSpPr>
          <p:nvPr>
            <p:ph type="ctrTitle"/>
          </p:nvPr>
        </p:nvSpPr>
        <p:spPr>
          <a:xfrm>
            <a:off x="322498" y="182324"/>
            <a:ext cx="7777317" cy="810754"/>
          </a:xfrm>
        </p:spPr>
        <p:txBody>
          <a:bodyPr/>
          <a:lstStyle/>
          <a:p>
            <a:r>
              <a:rPr lang="pt-PT" sz="3600" dirty="0"/>
              <a:t>Molecular Cytology | </a:t>
            </a:r>
            <a:r>
              <a:rPr lang="pt-PT" sz="3600" dirty="0" err="1"/>
              <a:t>Cost</a:t>
            </a:r>
            <a:r>
              <a:rPr lang="pt-PT" sz="3600" dirty="0"/>
              <a:t> | </a:t>
            </a:r>
            <a:r>
              <a:rPr lang="pt-PT" sz="3600" dirty="0" err="1"/>
              <a:t>Turnaround</a:t>
            </a:r>
            <a:br>
              <a:rPr lang="pt-PT" dirty="0"/>
            </a:br>
            <a:endParaRPr lang="pt-PT" dirty="0"/>
          </a:p>
        </p:txBody>
      </p:sp>
    </p:spTree>
    <p:extLst>
      <p:ext uri="{BB962C8B-B14F-4D97-AF65-F5344CB8AC3E}">
        <p14:creationId xmlns:p14="http://schemas.microsoft.com/office/powerpoint/2010/main" val="2133248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903469" y="10512"/>
            <a:ext cx="6955595" cy="6847488"/>
          </a:xfrm>
          <a:prstGeom prst="rect">
            <a:avLst/>
          </a:prstGeom>
        </p:spPr>
      </p:pic>
      <p:pic>
        <p:nvPicPr>
          <p:cNvPr id="3" name="Picture 2"/>
          <p:cNvPicPr>
            <a:picLocks noChangeAspect="1"/>
          </p:cNvPicPr>
          <p:nvPr/>
        </p:nvPicPr>
        <p:blipFill>
          <a:blip r:embed="rId3"/>
          <a:stretch>
            <a:fillRect/>
          </a:stretch>
        </p:blipFill>
        <p:spPr>
          <a:xfrm>
            <a:off x="332936" y="339495"/>
            <a:ext cx="4573270" cy="1674960"/>
          </a:xfrm>
          <a:prstGeom prst="rect">
            <a:avLst/>
          </a:prstGeom>
        </p:spPr>
      </p:pic>
      <p:sp>
        <p:nvSpPr>
          <p:cNvPr id="6" name="Retângulo 5"/>
          <p:cNvSpPr/>
          <p:nvPr/>
        </p:nvSpPr>
        <p:spPr>
          <a:xfrm>
            <a:off x="5638651" y="2815159"/>
            <a:ext cx="1462901" cy="923330"/>
          </a:xfrm>
          <a:prstGeom prst="rect">
            <a:avLst/>
          </a:prstGeom>
          <a:solidFill>
            <a:srgbClr val="FF9D20"/>
          </a:solidFill>
          <a:ln>
            <a:solidFill>
              <a:srgbClr val="FFFFFF"/>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pPr algn="ctr"/>
            <a:r>
              <a:rPr lang="en-US" dirty="0">
                <a:solidFill>
                  <a:srgbClr val="002060"/>
                </a:solidFill>
                <a:latin typeface="AdvOTf9433e2d"/>
              </a:rPr>
              <a:t>SAMPLES</a:t>
            </a:r>
            <a:endParaRPr lang="pt-BR" dirty="0">
              <a:solidFill>
                <a:srgbClr val="002060"/>
              </a:solidFill>
            </a:endParaRPr>
          </a:p>
          <a:p>
            <a:pPr algn="ctr"/>
            <a:r>
              <a:rPr lang="en-US" dirty="0">
                <a:solidFill>
                  <a:srgbClr val="002060"/>
                </a:solidFill>
                <a:latin typeface="AdvOTf9433e2d"/>
              </a:rPr>
              <a:t>FFPE</a:t>
            </a:r>
          </a:p>
          <a:p>
            <a:pPr algn="ctr"/>
            <a:r>
              <a:rPr lang="en-US" dirty="0">
                <a:solidFill>
                  <a:srgbClr val="002060"/>
                </a:solidFill>
                <a:latin typeface="AdvOTf9433e2d"/>
              </a:rPr>
              <a:t>CYTOLOGY</a:t>
            </a:r>
          </a:p>
        </p:txBody>
      </p:sp>
      <p:sp>
        <p:nvSpPr>
          <p:cNvPr id="7" name="Retângulo 6"/>
          <p:cNvSpPr/>
          <p:nvPr/>
        </p:nvSpPr>
        <p:spPr>
          <a:xfrm>
            <a:off x="375790" y="4483075"/>
            <a:ext cx="4207769" cy="1938992"/>
          </a:xfrm>
          <a:prstGeom prst="rect">
            <a:avLst/>
          </a:prstGeom>
          <a:solidFill>
            <a:srgbClr val="FF9D20"/>
          </a:solidFill>
          <a:ln>
            <a:solidFill>
              <a:srgbClr val="FFFFFF"/>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r>
              <a:rPr lang="pt-BR" sz="4000" b="1" dirty="0" err="1">
                <a:solidFill>
                  <a:srgbClr val="002060"/>
                </a:solidFill>
              </a:rPr>
              <a:t>P</a:t>
            </a:r>
            <a:r>
              <a:rPr lang="pt-BR" sz="3600" dirty="0" err="1">
                <a:solidFill>
                  <a:srgbClr val="002060"/>
                </a:solidFill>
              </a:rPr>
              <a:t>recision</a:t>
            </a:r>
            <a:r>
              <a:rPr lang="pt-BR" sz="3600" dirty="0">
                <a:solidFill>
                  <a:srgbClr val="002060"/>
                </a:solidFill>
              </a:rPr>
              <a:t> Medicine, </a:t>
            </a:r>
            <a:r>
              <a:rPr lang="pt-BR" sz="3600" dirty="0" err="1">
                <a:solidFill>
                  <a:srgbClr val="002060"/>
                </a:solidFill>
              </a:rPr>
              <a:t>to</a:t>
            </a:r>
            <a:r>
              <a:rPr lang="pt-BR" sz="3600" dirty="0">
                <a:solidFill>
                  <a:srgbClr val="002060"/>
                </a:solidFill>
              </a:rPr>
              <a:t> </a:t>
            </a:r>
            <a:r>
              <a:rPr lang="pt-BR" sz="3600" dirty="0" err="1">
                <a:solidFill>
                  <a:srgbClr val="002060"/>
                </a:solidFill>
              </a:rPr>
              <a:t>be</a:t>
            </a:r>
            <a:r>
              <a:rPr lang="pt-BR" sz="3600" dirty="0">
                <a:solidFill>
                  <a:srgbClr val="002060"/>
                </a:solidFill>
              </a:rPr>
              <a:t> </a:t>
            </a:r>
            <a:r>
              <a:rPr lang="pt-BR" sz="4000" b="1" dirty="0">
                <a:solidFill>
                  <a:srgbClr val="002060"/>
                </a:solidFill>
              </a:rPr>
              <a:t>P</a:t>
            </a:r>
            <a:r>
              <a:rPr lang="pt-BR" sz="3600" dirty="0">
                <a:solidFill>
                  <a:srgbClr val="002060"/>
                </a:solidFill>
              </a:rPr>
              <a:t>recise, </a:t>
            </a:r>
            <a:r>
              <a:rPr lang="pt-BR" sz="3600" dirty="0" err="1">
                <a:solidFill>
                  <a:srgbClr val="002060"/>
                </a:solidFill>
              </a:rPr>
              <a:t>needs</a:t>
            </a:r>
            <a:r>
              <a:rPr lang="pt-BR" sz="3600" dirty="0">
                <a:solidFill>
                  <a:srgbClr val="002060"/>
                </a:solidFill>
              </a:rPr>
              <a:t> </a:t>
            </a:r>
            <a:r>
              <a:rPr lang="pt-BR" sz="4000" b="1" dirty="0" err="1">
                <a:solidFill>
                  <a:srgbClr val="002060"/>
                </a:solidFill>
              </a:rPr>
              <a:t>P</a:t>
            </a:r>
            <a:r>
              <a:rPr lang="pt-BR" sz="3600" dirty="0" err="1">
                <a:solidFill>
                  <a:srgbClr val="002060"/>
                </a:solidFill>
              </a:rPr>
              <a:t>athology</a:t>
            </a:r>
            <a:endParaRPr lang="pt-BR" sz="3600" dirty="0">
              <a:solidFill>
                <a:srgbClr val="002060"/>
              </a:solidFill>
            </a:endParaRPr>
          </a:p>
        </p:txBody>
      </p:sp>
      <p:sp>
        <p:nvSpPr>
          <p:cNvPr id="4" name="Retângulo 3"/>
          <p:cNvSpPr/>
          <p:nvPr/>
        </p:nvSpPr>
        <p:spPr>
          <a:xfrm>
            <a:off x="8919556" y="618978"/>
            <a:ext cx="1701552" cy="6239022"/>
          </a:xfrm>
          <a:prstGeom prst="rect">
            <a:avLst/>
          </a:prstGeom>
          <a:no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Oval 4"/>
          <p:cNvSpPr/>
          <p:nvPr/>
        </p:nvSpPr>
        <p:spPr>
          <a:xfrm>
            <a:off x="10897982" y="665022"/>
            <a:ext cx="124691" cy="99752"/>
          </a:xfrm>
          <a:prstGeom prst="ellips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t-PT"/>
          </a:p>
        </p:txBody>
      </p:sp>
      <p:sp>
        <p:nvSpPr>
          <p:cNvPr id="8" name="Oval 7"/>
          <p:cNvSpPr/>
          <p:nvPr/>
        </p:nvSpPr>
        <p:spPr>
          <a:xfrm>
            <a:off x="11349639" y="1914703"/>
            <a:ext cx="124691" cy="99752"/>
          </a:xfrm>
          <a:prstGeom prst="ellips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t-PT"/>
          </a:p>
        </p:txBody>
      </p:sp>
      <p:sp>
        <p:nvSpPr>
          <p:cNvPr id="9" name="Oval 8"/>
          <p:cNvSpPr/>
          <p:nvPr/>
        </p:nvSpPr>
        <p:spPr>
          <a:xfrm>
            <a:off x="10886899" y="5666509"/>
            <a:ext cx="124691" cy="99752"/>
          </a:xfrm>
          <a:prstGeom prst="ellips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t-PT"/>
          </a:p>
        </p:txBody>
      </p:sp>
      <p:sp>
        <p:nvSpPr>
          <p:cNvPr id="10" name="Oval 9"/>
          <p:cNvSpPr/>
          <p:nvPr/>
        </p:nvSpPr>
        <p:spPr>
          <a:xfrm>
            <a:off x="10889665" y="6309362"/>
            <a:ext cx="124691" cy="99752"/>
          </a:xfrm>
          <a:prstGeom prst="ellips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t-PT"/>
          </a:p>
        </p:txBody>
      </p:sp>
      <p:sp>
        <p:nvSpPr>
          <p:cNvPr id="11" name="Oval 10"/>
          <p:cNvSpPr/>
          <p:nvPr/>
        </p:nvSpPr>
        <p:spPr>
          <a:xfrm>
            <a:off x="10897982" y="4688380"/>
            <a:ext cx="124691" cy="99752"/>
          </a:xfrm>
          <a:prstGeom prst="ellips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t-PT"/>
          </a:p>
        </p:txBody>
      </p:sp>
      <p:sp>
        <p:nvSpPr>
          <p:cNvPr id="12" name="Oval 11"/>
          <p:cNvSpPr/>
          <p:nvPr/>
        </p:nvSpPr>
        <p:spPr>
          <a:xfrm>
            <a:off x="10892435" y="6561516"/>
            <a:ext cx="124691" cy="99752"/>
          </a:xfrm>
          <a:prstGeom prst="ellips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t-PT"/>
          </a:p>
        </p:txBody>
      </p:sp>
    </p:spTree>
    <p:extLst>
      <p:ext uri="{BB962C8B-B14F-4D97-AF65-F5344CB8AC3E}">
        <p14:creationId xmlns:p14="http://schemas.microsoft.com/office/powerpoint/2010/main" val="1726442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1">
            <a:extLst>
              <a:ext uri="{FF2B5EF4-FFF2-40B4-BE49-F238E27FC236}">
                <a16:creationId xmlns:a16="http://schemas.microsoft.com/office/drawing/2014/main" id="{3EA00D39-5298-4C65-8297-A839E7ED1509}"/>
              </a:ext>
            </a:extLst>
          </p:cNvPr>
          <p:cNvPicPr>
            <a:picLocks noChangeAspect="1"/>
          </p:cNvPicPr>
          <p:nvPr/>
        </p:nvPicPr>
        <p:blipFill rotWithShape="1">
          <a:blip r:embed="rId2"/>
          <a:srcRect l="21318" t="24567" r="22222" b="18270"/>
          <a:stretch/>
        </p:blipFill>
        <p:spPr>
          <a:xfrm>
            <a:off x="1789043" y="1251087"/>
            <a:ext cx="8613913" cy="4903304"/>
          </a:xfrm>
          <a:prstGeom prst="rect">
            <a:avLst/>
          </a:prstGeom>
        </p:spPr>
      </p:pic>
      <p:sp>
        <p:nvSpPr>
          <p:cNvPr id="2" name="Título 1">
            <a:extLst>
              <a:ext uri="{FF2B5EF4-FFF2-40B4-BE49-F238E27FC236}">
                <a16:creationId xmlns:a16="http://schemas.microsoft.com/office/drawing/2014/main" id="{DA6636BB-EBAB-4FCC-B757-1AEE60712CE8}"/>
              </a:ext>
            </a:extLst>
          </p:cNvPr>
          <p:cNvSpPr>
            <a:spLocks noGrp="1"/>
          </p:cNvSpPr>
          <p:nvPr>
            <p:ph type="ctrTitle"/>
          </p:nvPr>
        </p:nvSpPr>
        <p:spPr>
          <a:xfrm>
            <a:off x="366040" y="298232"/>
            <a:ext cx="7777317" cy="810754"/>
          </a:xfrm>
        </p:spPr>
        <p:txBody>
          <a:bodyPr/>
          <a:lstStyle/>
          <a:p>
            <a:r>
              <a:rPr lang="pt-PT" dirty="0"/>
              <a:t>Take </a:t>
            </a:r>
            <a:r>
              <a:rPr lang="pt-PT" dirty="0" err="1"/>
              <a:t>Home</a:t>
            </a:r>
            <a:r>
              <a:rPr lang="pt-PT" dirty="0"/>
              <a:t> </a:t>
            </a:r>
            <a:r>
              <a:rPr lang="pt-PT" dirty="0" err="1"/>
              <a:t>Message</a:t>
            </a:r>
            <a:r>
              <a:rPr lang="pt-PT" dirty="0"/>
              <a:t> I</a:t>
            </a:r>
            <a:br>
              <a:rPr lang="pt-PT" dirty="0"/>
            </a:br>
            <a:endParaRPr lang="pt-PT" dirty="0"/>
          </a:p>
        </p:txBody>
      </p:sp>
    </p:spTree>
    <p:extLst>
      <p:ext uri="{BB962C8B-B14F-4D97-AF65-F5344CB8AC3E}">
        <p14:creationId xmlns:p14="http://schemas.microsoft.com/office/powerpoint/2010/main" val="196123148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B798F070-CC0E-B860-972E-3689B1351D65}"/>
              </a:ext>
            </a:extLst>
          </p:cNvPr>
          <p:cNvPicPr>
            <a:picLocks noChangeAspect="1"/>
          </p:cNvPicPr>
          <p:nvPr/>
        </p:nvPicPr>
        <p:blipFill>
          <a:blip r:embed="rId2"/>
          <a:stretch>
            <a:fillRect/>
          </a:stretch>
        </p:blipFill>
        <p:spPr>
          <a:xfrm>
            <a:off x="989298" y="1252935"/>
            <a:ext cx="9330360" cy="5287203"/>
          </a:xfrm>
          <a:prstGeom prst="rect">
            <a:avLst/>
          </a:prstGeom>
        </p:spPr>
      </p:pic>
      <p:sp>
        <p:nvSpPr>
          <p:cNvPr id="2" name="Título 1">
            <a:extLst>
              <a:ext uri="{FF2B5EF4-FFF2-40B4-BE49-F238E27FC236}">
                <a16:creationId xmlns:a16="http://schemas.microsoft.com/office/drawing/2014/main" id="{F471D6D4-4CD0-4C97-A80A-DED77A8EE32E}"/>
              </a:ext>
            </a:extLst>
          </p:cNvPr>
          <p:cNvSpPr>
            <a:spLocks noGrp="1"/>
          </p:cNvSpPr>
          <p:nvPr>
            <p:ph type="ctrTitle"/>
          </p:nvPr>
        </p:nvSpPr>
        <p:spPr>
          <a:xfrm>
            <a:off x="411496" y="0"/>
            <a:ext cx="7777317" cy="810754"/>
          </a:xfrm>
        </p:spPr>
        <p:txBody>
          <a:bodyPr/>
          <a:lstStyle/>
          <a:p>
            <a:r>
              <a:rPr lang="pt-PT" dirty="0"/>
              <a:t>Take </a:t>
            </a:r>
            <a:r>
              <a:rPr lang="pt-PT" dirty="0" err="1"/>
              <a:t>Home</a:t>
            </a:r>
            <a:r>
              <a:rPr lang="pt-PT" dirty="0"/>
              <a:t> </a:t>
            </a:r>
            <a:r>
              <a:rPr lang="pt-PT" dirty="0" err="1"/>
              <a:t>Message</a:t>
            </a:r>
            <a:r>
              <a:rPr lang="pt-PT" dirty="0"/>
              <a:t> II</a:t>
            </a:r>
            <a:br>
              <a:rPr lang="pt-PT" dirty="0"/>
            </a:br>
            <a:endParaRPr lang="pt-PT" dirty="0"/>
          </a:p>
        </p:txBody>
      </p:sp>
    </p:spTree>
    <p:extLst>
      <p:ext uri="{BB962C8B-B14F-4D97-AF65-F5344CB8AC3E}">
        <p14:creationId xmlns:p14="http://schemas.microsoft.com/office/powerpoint/2010/main" val="21501419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220320-FDDF-C2E0-8408-8B1F23B542B4}"/>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E477A383-3822-58B5-E5F5-BD84E801791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807048" y="996560"/>
            <a:ext cx="4752467" cy="5383325"/>
          </a:xfrm>
          <a:prstGeom prst="rect">
            <a:avLst/>
          </a:prstGeom>
        </p:spPr>
      </p:pic>
      <p:sp>
        <p:nvSpPr>
          <p:cNvPr id="14" name="Rectangle 13">
            <a:extLst>
              <a:ext uri="{FF2B5EF4-FFF2-40B4-BE49-F238E27FC236}">
                <a16:creationId xmlns:a16="http://schemas.microsoft.com/office/drawing/2014/main" id="{0A1F6AA5-9CF9-6857-6520-67CB2DF63823}"/>
              </a:ext>
            </a:extLst>
          </p:cNvPr>
          <p:cNvSpPr/>
          <p:nvPr/>
        </p:nvSpPr>
        <p:spPr>
          <a:xfrm>
            <a:off x="405965" y="2040395"/>
            <a:ext cx="5914447" cy="1938992"/>
          </a:xfrm>
          <a:prstGeom prst="rect">
            <a:avLst/>
          </a:prstGeom>
        </p:spPr>
        <p:txBody>
          <a:bodyPr wrap="square">
            <a:spAutoFit/>
          </a:bodyPr>
          <a:lstStyle/>
          <a:p>
            <a:r>
              <a:rPr lang="pt-PT" sz="2000" b="1" dirty="0" err="1">
                <a:solidFill>
                  <a:schemeClr val="tx2">
                    <a:lumMod val="75000"/>
                  </a:schemeClr>
                </a:solidFill>
              </a:rPr>
              <a:t>Genomics</a:t>
            </a:r>
            <a:r>
              <a:rPr lang="pt-PT" sz="2000" dirty="0">
                <a:solidFill>
                  <a:schemeClr val="tx2">
                    <a:lumMod val="75000"/>
                  </a:schemeClr>
                </a:solidFill>
              </a:rPr>
              <a:t> </a:t>
            </a:r>
            <a:r>
              <a:rPr lang="en-GB" sz="2000" dirty="0"/>
              <a:t>is an area of ​​knowledge that studies the complete genome of an organism (coding and non-coding regions). </a:t>
            </a:r>
          </a:p>
          <a:p>
            <a:endParaRPr lang="en-GB" sz="2000" b="1" dirty="0">
              <a:solidFill>
                <a:schemeClr val="tx2">
                  <a:lumMod val="75000"/>
                </a:schemeClr>
              </a:solidFill>
            </a:endParaRPr>
          </a:p>
          <a:p>
            <a:r>
              <a:rPr lang="pt-PT" sz="2000" b="1" dirty="0" err="1">
                <a:solidFill>
                  <a:schemeClr val="tx2">
                    <a:lumMod val="75000"/>
                  </a:schemeClr>
                </a:solidFill>
              </a:rPr>
              <a:t>Genomics</a:t>
            </a:r>
            <a:r>
              <a:rPr lang="pt-PT" sz="2000" dirty="0">
                <a:solidFill>
                  <a:schemeClr val="tx2">
                    <a:lumMod val="75000"/>
                  </a:schemeClr>
                </a:solidFill>
              </a:rPr>
              <a:t> </a:t>
            </a:r>
            <a:r>
              <a:rPr lang="en-GB" sz="2000" dirty="0"/>
              <a:t>studies the structure, function, evolution, mapping and editing of genomes.</a:t>
            </a:r>
            <a:endParaRPr lang="pt-PT" sz="2000" dirty="0">
              <a:solidFill>
                <a:schemeClr val="tx2">
                  <a:lumMod val="75000"/>
                </a:schemeClr>
              </a:solidFill>
            </a:endParaRPr>
          </a:p>
        </p:txBody>
      </p:sp>
      <p:sp>
        <p:nvSpPr>
          <p:cNvPr id="2" name="Título 1">
            <a:extLst>
              <a:ext uri="{FF2B5EF4-FFF2-40B4-BE49-F238E27FC236}">
                <a16:creationId xmlns:a16="http://schemas.microsoft.com/office/drawing/2014/main" id="{CEA2E078-D9C5-46DD-BEBE-6C84B22C1C45}"/>
              </a:ext>
            </a:extLst>
          </p:cNvPr>
          <p:cNvSpPr>
            <a:spLocks noGrp="1"/>
          </p:cNvSpPr>
          <p:nvPr>
            <p:ph type="ctrTitle"/>
          </p:nvPr>
        </p:nvSpPr>
        <p:spPr>
          <a:xfrm>
            <a:off x="405965" y="454292"/>
            <a:ext cx="7777317" cy="810754"/>
          </a:xfrm>
        </p:spPr>
        <p:txBody>
          <a:bodyPr/>
          <a:lstStyle/>
          <a:p>
            <a:r>
              <a:rPr lang="pt-PT" dirty="0"/>
              <a:t>GENOMICS</a:t>
            </a:r>
          </a:p>
        </p:txBody>
      </p:sp>
    </p:spTree>
    <p:extLst>
      <p:ext uri="{BB962C8B-B14F-4D97-AF65-F5344CB8AC3E}">
        <p14:creationId xmlns:p14="http://schemas.microsoft.com/office/powerpoint/2010/main" val="109072633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DB9F014D-2148-FB41-9E64-A446E84C99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6290" y="4437300"/>
            <a:ext cx="4254006" cy="10700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a:extLst>
              <a:ext uri="{FF2B5EF4-FFF2-40B4-BE49-F238E27FC236}">
                <a16:creationId xmlns:a16="http://schemas.microsoft.com/office/drawing/2014/main" id="{6C8CA794-9F96-D04A-A117-134159C5855A}"/>
              </a:ext>
            </a:extLst>
          </p:cNvPr>
          <p:cNvPicPr>
            <a:picLocks noChangeAspect="1"/>
          </p:cNvPicPr>
          <p:nvPr/>
        </p:nvPicPr>
        <p:blipFill>
          <a:blip r:embed="rId3"/>
          <a:stretch>
            <a:fillRect/>
          </a:stretch>
        </p:blipFill>
        <p:spPr>
          <a:xfrm>
            <a:off x="1049090" y="1947132"/>
            <a:ext cx="5350230" cy="1323261"/>
          </a:xfrm>
          <a:prstGeom prst="rect">
            <a:avLst/>
          </a:prstGeom>
        </p:spPr>
      </p:pic>
      <p:pic>
        <p:nvPicPr>
          <p:cNvPr id="8" name="Picture 7" descr="dia_3804">
            <a:extLst>
              <a:ext uri="{FF2B5EF4-FFF2-40B4-BE49-F238E27FC236}">
                <a16:creationId xmlns:a16="http://schemas.microsoft.com/office/drawing/2014/main" id="{0738F37B-3D0F-0E44-8A9C-C65B74EFC7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5934" r="14905" b="40628"/>
          <a:stretch>
            <a:fillRect/>
          </a:stretch>
        </p:blipFill>
        <p:spPr bwMode="auto">
          <a:xfrm>
            <a:off x="7259707" y="1844098"/>
            <a:ext cx="3184435" cy="16637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21596883-2098-EA41-A34A-3E73C0B0DB42}"/>
              </a:ext>
            </a:extLst>
          </p:cNvPr>
          <p:cNvPicPr>
            <a:picLocks noChangeAspect="1"/>
          </p:cNvPicPr>
          <p:nvPr/>
        </p:nvPicPr>
        <p:blipFill>
          <a:blip r:embed="rId5"/>
          <a:stretch>
            <a:fillRect/>
          </a:stretch>
        </p:blipFill>
        <p:spPr>
          <a:xfrm>
            <a:off x="2139385" y="3812219"/>
            <a:ext cx="2854358" cy="2082800"/>
          </a:xfrm>
          <a:prstGeom prst="rect">
            <a:avLst/>
          </a:prstGeom>
        </p:spPr>
      </p:pic>
      <p:sp>
        <p:nvSpPr>
          <p:cNvPr id="2" name="Título 1">
            <a:extLst>
              <a:ext uri="{FF2B5EF4-FFF2-40B4-BE49-F238E27FC236}">
                <a16:creationId xmlns:a16="http://schemas.microsoft.com/office/drawing/2014/main" id="{FF11A53C-66FC-4E90-895A-5798F96BFAD4}"/>
              </a:ext>
            </a:extLst>
          </p:cNvPr>
          <p:cNvSpPr>
            <a:spLocks noGrp="1"/>
          </p:cNvSpPr>
          <p:nvPr>
            <p:ph type="ctrTitle"/>
          </p:nvPr>
        </p:nvSpPr>
        <p:spPr>
          <a:xfrm>
            <a:off x="182880" y="349452"/>
            <a:ext cx="8151223" cy="810754"/>
          </a:xfrm>
        </p:spPr>
        <p:txBody>
          <a:bodyPr/>
          <a:lstStyle/>
          <a:p>
            <a:r>
              <a:rPr lang="pt-PT" dirty="0"/>
              <a:t>CYTOLOGY IS ALWAYS PIONNER!</a:t>
            </a:r>
          </a:p>
        </p:txBody>
      </p:sp>
    </p:spTree>
    <p:extLst>
      <p:ext uri="{BB962C8B-B14F-4D97-AF65-F5344CB8AC3E}">
        <p14:creationId xmlns:p14="http://schemas.microsoft.com/office/powerpoint/2010/main" val="156606946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popsci.com/files/imagecache/article_image_large/articles/node_0.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92329" y="816920"/>
            <a:ext cx="5000625" cy="3333750"/>
          </a:xfrm>
          <a:prstGeom prst="rect">
            <a:avLst/>
          </a:prstGeom>
          <a:noFill/>
          <a:extLst>
            <a:ext uri="{909E8E84-426E-40dd-AFC4-6F175D3DCCD1}">
              <a14:hiddenFill xmlns="" xmlns:a14="http://schemas.microsoft.com/office/drawing/2010/main">
                <a:solidFill>
                  <a:srgbClr val="FFFFFF"/>
                </a:solidFill>
              </a14:hiddenFill>
            </a:ext>
          </a:extLst>
        </p:spPr>
      </p:pic>
      <p:pic>
        <p:nvPicPr>
          <p:cNvPr id="5124" name="Picture 4" descr="http://blogs-images.forbes.com/matthewherper/files/2012/02/Nanopore_New_Images-26_copy-2.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562357" y="3279624"/>
            <a:ext cx="4595100" cy="3088347"/>
          </a:xfrm>
          <a:prstGeom prst="rect">
            <a:avLst/>
          </a:prstGeom>
          <a:noFill/>
          <a:extLst>
            <a:ext uri="{909E8E84-426E-40dd-AFC4-6F175D3DCCD1}">
              <a14:hiddenFill xmlns="" xmlns:a14="http://schemas.microsoft.com/office/drawing/2010/main">
                <a:solidFill>
                  <a:srgbClr val="FFFFFF"/>
                </a:solidFill>
              </a14:hiddenFill>
            </a:ext>
          </a:extLst>
        </p:spPr>
      </p:pic>
      <p:sp>
        <p:nvSpPr>
          <p:cNvPr id="5" name="Rectangle 4"/>
          <p:cNvSpPr/>
          <p:nvPr/>
        </p:nvSpPr>
        <p:spPr>
          <a:xfrm>
            <a:off x="7856491" y="2571737"/>
            <a:ext cx="1622560" cy="584775"/>
          </a:xfrm>
          <a:prstGeom prst="rect">
            <a:avLst/>
          </a:prstGeom>
        </p:spPr>
        <p:txBody>
          <a:bodyPr wrap="none">
            <a:spAutoFit/>
          </a:bodyPr>
          <a:lstStyle/>
          <a:p>
            <a:r>
              <a:rPr lang="pt-PT" sz="3200" b="1" dirty="0" err="1">
                <a:solidFill>
                  <a:schemeClr val="tx2"/>
                </a:solidFill>
                <a:latin typeface="Calibri" pitchFamily="34" charset="0"/>
              </a:rPr>
              <a:t>MiniION</a:t>
            </a:r>
            <a:endParaRPr lang="en-US" sz="3200" b="1" dirty="0">
              <a:solidFill>
                <a:schemeClr val="tx2"/>
              </a:solidFill>
              <a:latin typeface="Calibri" pitchFamily="34" charset="0"/>
            </a:endParaRPr>
          </a:p>
        </p:txBody>
      </p:sp>
      <p:pic>
        <p:nvPicPr>
          <p:cNvPr id="6" name="Picture 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892329" y="5212189"/>
            <a:ext cx="3424075" cy="58282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Título 1">
            <a:extLst>
              <a:ext uri="{FF2B5EF4-FFF2-40B4-BE49-F238E27FC236}">
                <a16:creationId xmlns:a16="http://schemas.microsoft.com/office/drawing/2014/main" id="{3D121598-EA74-4FCE-878E-F91C076926D4}"/>
              </a:ext>
            </a:extLst>
          </p:cNvPr>
          <p:cNvSpPr>
            <a:spLocks noGrp="1"/>
          </p:cNvSpPr>
          <p:nvPr>
            <p:ph type="ctrTitle"/>
          </p:nvPr>
        </p:nvSpPr>
        <p:spPr>
          <a:xfrm>
            <a:off x="374750" y="84652"/>
            <a:ext cx="7777317" cy="810754"/>
          </a:xfrm>
        </p:spPr>
        <p:txBody>
          <a:bodyPr/>
          <a:lstStyle/>
          <a:p>
            <a:r>
              <a:rPr lang="pt-PT" dirty="0" err="1"/>
              <a:t>GridION</a:t>
            </a:r>
            <a:endParaRPr lang="pt-PT" dirty="0"/>
          </a:p>
        </p:txBody>
      </p:sp>
    </p:spTree>
    <p:extLst>
      <p:ext uri="{BB962C8B-B14F-4D97-AF65-F5344CB8AC3E}">
        <p14:creationId xmlns:p14="http://schemas.microsoft.com/office/powerpoint/2010/main" val="402129178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9">
            <a:extLst>
              <a:ext uri="{FF2B5EF4-FFF2-40B4-BE49-F238E27FC236}">
                <a16:creationId xmlns:a16="http://schemas.microsoft.com/office/drawing/2014/main" id="{1195373F-72FD-182B-BF10-BE5522E118F5}"/>
              </a:ext>
            </a:extLst>
          </p:cNvPr>
          <p:cNvGraphicFramePr>
            <a:graphicFrameLocks noChangeAspect="1"/>
          </p:cNvGraphicFramePr>
          <p:nvPr>
            <p:extLst>
              <p:ext uri="{D42A27DB-BD31-4B8C-83A1-F6EECF244321}">
                <p14:modId xmlns:p14="http://schemas.microsoft.com/office/powerpoint/2010/main" val="2372549059"/>
              </p:ext>
            </p:extLst>
          </p:nvPr>
        </p:nvGraphicFramePr>
        <p:xfrm>
          <a:off x="672306" y="83760"/>
          <a:ext cx="2764577" cy="3746594"/>
        </p:xfrm>
        <a:graphic>
          <a:graphicData uri="http://schemas.openxmlformats.org/presentationml/2006/ole">
            <mc:AlternateContent xmlns:mc="http://schemas.openxmlformats.org/markup-compatibility/2006">
              <mc:Choice xmlns:v="urn:schemas-microsoft-com:vml" Requires="v">
                <p:oleObj name="Photo Editor Photo" r:id="rId2" imgW="3810000" imgH="5162550" progId="MSPhotoEd.3">
                  <p:embed/>
                </p:oleObj>
              </mc:Choice>
              <mc:Fallback>
                <p:oleObj name="Photo Editor Photo" r:id="rId2" imgW="3810000" imgH="5162550" progId="MSPhotoEd.3">
                  <p:embed/>
                  <p:pic>
                    <p:nvPicPr>
                      <p:cNvPr id="32777" name="Object 9">
                        <a:extLst>
                          <a:ext uri="{FF2B5EF4-FFF2-40B4-BE49-F238E27FC236}">
                            <a16:creationId xmlns:a16="http://schemas.microsoft.com/office/drawing/2014/main" id="{1BFCCA68-49B7-6B11-7E49-9DA517FF95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306" y="83760"/>
                        <a:ext cx="2764577" cy="3746594"/>
                      </a:xfrm>
                      <a:prstGeom prst="rect">
                        <a:avLst/>
                      </a:prstGeom>
                      <a:noFill/>
                      <a:ln>
                        <a:noFill/>
                      </a:ln>
                      <a:effectLst/>
                    </p:spPr>
                  </p:pic>
                </p:oleObj>
              </mc:Fallback>
            </mc:AlternateContent>
          </a:graphicData>
        </a:graphic>
      </p:graphicFrame>
      <p:sp>
        <p:nvSpPr>
          <p:cNvPr id="3" name="Text Box 10">
            <a:extLst>
              <a:ext uri="{FF2B5EF4-FFF2-40B4-BE49-F238E27FC236}">
                <a16:creationId xmlns:a16="http://schemas.microsoft.com/office/drawing/2014/main" id="{953D09D9-581E-CEAE-C725-8EE03BE0E1DB}"/>
              </a:ext>
            </a:extLst>
          </p:cNvPr>
          <p:cNvSpPr txBox="1">
            <a:spLocks noChangeArrowheads="1"/>
          </p:cNvSpPr>
          <p:nvPr/>
        </p:nvSpPr>
        <p:spPr bwMode="auto">
          <a:xfrm>
            <a:off x="3933608" y="1368803"/>
            <a:ext cx="731126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GB" altLang="en-PT" sz="2400" dirty="0">
                <a:latin typeface="Helvetica" pitchFamily="2" charset="0"/>
              </a:rPr>
              <a:t>“… all human illness can be studied by microarray analysis, and the ultimate goal of this work is to develop effective treatments or cures for every human disease by 2050”.</a:t>
            </a:r>
          </a:p>
        </p:txBody>
      </p:sp>
      <p:grpSp>
        <p:nvGrpSpPr>
          <p:cNvPr id="8" name="Group 11">
            <a:extLst>
              <a:ext uri="{FF2B5EF4-FFF2-40B4-BE49-F238E27FC236}">
                <a16:creationId xmlns:a16="http://schemas.microsoft.com/office/drawing/2014/main" id="{F190E370-97AE-7146-477C-E90DF7A51118}"/>
              </a:ext>
            </a:extLst>
          </p:cNvPr>
          <p:cNvGrpSpPr>
            <a:grpSpLocks/>
          </p:cNvGrpSpPr>
          <p:nvPr/>
        </p:nvGrpSpPr>
        <p:grpSpPr bwMode="auto">
          <a:xfrm>
            <a:off x="2054594" y="2872362"/>
            <a:ext cx="8948738" cy="3648075"/>
            <a:chOff x="0" y="1824"/>
            <a:chExt cx="5637" cy="2298"/>
          </a:xfrm>
        </p:grpSpPr>
        <p:pic>
          <p:nvPicPr>
            <p:cNvPr id="9" name="Picture 12">
              <a:extLst>
                <a:ext uri="{FF2B5EF4-FFF2-40B4-BE49-F238E27FC236}">
                  <a16:creationId xmlns:a16="http://schemas.microsoft.com/office/drawing/2014/main" id="{65822F46-0994-2104-1D1D-568FF8AE96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2040" b="10321"/>
            <a:stretch>
              <a:fillRect/>
            </a:stretch>
          </p:blipFill>
          <p:spPr bwMode="auto">
            <a:xfrm>
              <a:off x="0" y="2928"/>
              <a:ext cx="3792" cy="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13">
              <a:extLst>
                <a:ext uri="{FF2B5EF4-FFF2-40B4-BE49-F238E27FC236}">
                  <a16:creationId xmlns:a16="http://schemas.microsoft.com/office/drawing/2014/main" id="{6FBCF690-CAA5-E2EA-3E26-1282B9AD79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4" y="1824"/>
              <a:ext cx="2133" cy="2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503120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0CA7DCF-F54E-4F8B-AC76-8328FA9EB34C}"/>
              </a:ext>
            </a:extLst>
          </p:cNvPr>
          <p:cNvSpPr>
            <a:spLocks noGrp="1"/>
          </p:cNvSpPr>
          <p:nvPr>
            <p:ph type="body" sz="quarter" idx="10"/>
          </p:nvPr>
        </p:nvSpPr>
        <p:spPr/>
        <p:txBody>
          <a:bodyPr/>
          <a:lstStyle/>
          <a:p>
            <a:r>
              <a:rPr lang="en-US" dirty="0"/>
              <a:t>Future applications</a:t>
            </a:r>
          </a:p>
        </p:txBody>
      </p:sp>
      <p:sp>
        <p:nvSpPr>
          <p:cNvPr id="3" name="Content Placeholder 2">
            <a:extLst>
              <a:ext uri="{FF2B5EF4-FFF2-40B4-BE49-F238E27FC236}">
                <a16:creationId xmlns:a16="http://schemas.microsoft.com/office/drawing/2014/main" id="{261B9BF8-CD0D-4627-BA8A-0F6E95B4AA8E}"/>
              </a:ext>
            </a:extLst>
          </p:cNvPr>
          <p:cNvSpPr>
            <a:spLocks noGrp="1"/>
          </p:cNvSpPr>
          <p:nvPr>
            <p:ph sz="half" idx="4294967295"/>
          </p:nvPr>
        </p:nvSpPr>
        <p:spPr>
          <a:xfrm>
            <a:off x="7069138" y="2141538"/>
            <a:ext cx="5122862" cy="3328987"/>
          </a:xfrm>
        </p:spPr>
        <p:txBody>
          <a:bodyPr/>
          <a:lstStyle/>
          <a:p>
            <a:r>
              <a:rPr lang="en-US" dirty="0"/>
              <a:t>Applied to H&amp;E</a:t>
            </a:r>
          </a:p>
          <a:p>
            <a:pPr lvl="1"/>
            <a:r>
              <a:rPr lang="en-US" dirty="0"/>
              <a:t>Detection of specific genetic alterations</a:t>
            </a:r>
          </a:p>
          <a:p>
            <a:pPr lvl="1"/>
            <a:r>
              <a:rPr lang="en-US" dirty="0"/>
              <a:t>Gene expression signatures</a:t>
            </a:r>
          </a:p>
          <a:p>
            <a:pPr lvl="1"/>
            <a:r>
              <a:rPr lang="en-US" dirty="0"/>
              <a:t>Mutational signatures</a:t>
            </a:r>
          </a:p>
          <a:p>
            <a:pPr lvl="2"/>
            <a:r>
              <a:rPr lang="en-US" dirty="0"/>
              <a:t>HRD, APOBEC, MSI</a:t>
            </a:r>
          </a:p>
          <a:p>
            <a:pPr lvl="1"/>
            <a:r>
              <a:rPr lang="en-US" dirty="0"/>
              <a:t>Prognostic biomarkers</a:t>
            </a:r>
          </a:p>
          <a:p>
            <a:pPr lvl="1"/>
            <a:r>
              <a:rPr lang="en-US" dirty="0"/>
              <a:t>Predictive biomarkers</a:t>
            </a:r>
          </a:p>
          <a:p>
            <a:endParaRPr lang="en-US" dirty="0"/>
          </a:p>
        </p:txBody>
      </p:sp>
      <p:sp>
        <p:nvSpPr>
          <p:cNvPr id="7" name="Oval 6">
            <a:extLst>
              <a:ext uri="{FF2B5EF4-FFF2-40B4-BE49-F238E27FC236}">
                <a16:creationId xmlns:a16="http://schemas.microsoft.com/office/drawing/2014/main" id="{7F80B945-6277-4BA2-B6AA-24EC8A64641D}"/>
              </a:ext>
            </a:extLst>
          </p:cNvPr>
          <p:cNvSpPr/>
          <p:nvPr/>
        </p:nvSpPr>
        <p:spPr>
          <a:xfrm>
            <a:off x="3251192" y="3446202"/>
            <a:ext cx="777344" cy="8013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sz="2400" dirty="0">
                <a:solidFill>
                  <a:srgbClr val="FFFFFF"/>
                </a:solidFill>
                <a:latin typeface="Calibri" panose="020F0502020204030204"/>
                <a:cs typeface="Calibri"/>
              </a:rPr>
              <a:t>AI</a:t>
            </a:r>
          </a:p>
        </p:txBody>
      </p:sp>
      <p:sp>
        <p:nvSpPr>
          <p:cNvPr id="8" name="Arrow: Down 12">
            <a:extLst>
              <a:ext uri="{FF2B5EF4-FFF2-40B4-BE49-F238E27FC236}">
                <a16:creationId xmlns:a16="http://schemas.microsoft.com/office/drawing/2014/main" id="{42BAF7E5-DC74-4E2D-BE63-43041C11BB92}"/>
              </a:ext>
            </a:extLst>
          </p:cNvPr>
          <p:cNvSpPr/>
          <p:nvPr/>
        </p:nvSpPr>
        <p:spPr>
          <a:xfrm rot="16200000">
            <a:off x="2706492" y="3524886"/>
            <a:ext cx="314376" cy="626373"/>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9" name="Rectangle 8">
            <a:extLst>
              <a:ext uri="{FF2B5EF4-FFF2-40B4-BE49-F238E27FC236}">
                <a16:creationId xmlns:a16="http://schemas.microsoft.com/office/drawing/2014/main" id="{D5CC1BBC-B944-46B2-B6A3-F586165E3D77}"/>
              </a:ext>
            </a:extLst>
          </p:cNvPr>
          <p:cNvSpPr/>
          <p:nvPr/>
        </p:nvSpPr>
        <p:spPr>
          <a:xfrm>
            <a:off x="4793282" y="4107365"/>
            <a:ext cx="1544845" cy="622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33" dirty="0"/>
              <a:t>Parameter - (endgame: outcome -)</a:t>
            </a:r>
          </a:p>
        </p:txBody>
      </p:sp>
      <p:sp>
        <p:nvSpPr>
          <p:cNvPr id="10" name="Rectangle 9">
            <a:extLst>
              <a:ext uri="{FF2B5EF4-FFF2-40B4-BE49-F238E27FC236}">
                <a16:creationId xmlns:a16="http://schemas.microsoft.com/office/drawing/2014/main" id="{F934BB10-CB3A-419C-B170-F1BE5C573B3B}"/>
              </a:ext>
            </a:extLst>
          </p:cNvPr>
          <p:cNvSpPr/>
          <p:nvPr/>
        </p:nvSpPr>
        <p:spPr>
          <a:xfrm>
            <a:off x="4800975" y="2925302"/>
            <a:ext cx="1544845" cy="622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33" dirty="0"/>
              <a:t>Parameter + (endgame: outcome +)</a:t>
            </a:r>
          </a:p>
        </p:txBody>
      </p:sp>
      <p:sp>
        <p:nvSpPr>
          <p:cNvPr id="11" name="Arrow: Down 15">
            <a:extLst>
              <a:ext uri="{FF2B5EF4-FFF2-40B4-BE49-F238E27FC236}">
                <a16:creationId xmlns:a16="http://schemas.microsoft.com/office/drawing/2014/main" id="{AB24F92F-59DD-42CA-9C7E-8B62C7925055}"/>
              </a:ext>
            </a:extLst>
          </p:cNvPr>
          <p:cNvSpPr/>
          <p:nvPr/>
        </p:nvSpPr>
        <p:spPr>
          <a:xfrm rot="15300000">
            <a:off x="4237436" y="2966014"/>
            <a:ext cx="314376" cy="742547"/>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12" name="Arrow: Down 16">
            <a:extLst>
              <a:ext uri="{FF2B5EF4-FFF2-40B4-BE49-F238E27FC236}">
                <a16:creationId xmlns:a16="http://schemas.microsoft.com/office/drawing/2014/main" id="{C15B913A-EA27-404C-BB9D-5E1EC24278CE}"/>
              </a:ext>
            </a:extLst>
          </p:cNvPr>
          <p:cNvSpPr/>
          <p:nvPr/>
        </p:nvSpPr>
        <p:spPr>
          <a:xfrm rot="17100000">
            <a:off x="4219853" y="3931022"/>
            <a:ext cx="314376" cy="742547"/>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pic>
        <p:nvPicPr>
          <p:cNvPr id="13" name="Picture 4">
            <a:extLst>
              <a:ext uri="{FF2B5EF4-FFF2-40B4-BE49-F238E27FC236}">
                <a16:creationId xmlns:a16="http://schemas.microsoft.com/office/drawing/2014/main" id="{68674447-2968-4B58-AE15-55E83E0FD87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59403" y="3046555"/>
            <a:ext cx="2131807" cy="1624056"/>
          </a:xfrm>
          <a:prstGeom prst="rect">
            <a:avLst/>
          </a:prstGeom>
        </p:spPr>
      </p:pic>
      <p:sp>
        <p:nvSpPr>
          <p:cNvPr id="14" name="Título 1">
            <a:extLst>
              <a:ext uri="{FF2B5EF4-FFF2-40B4-BE49-F238E27FC236}">
                <a16:creationId xmlns:a16="http://schemas.microsoft.com/office/drawing/2014/main" id="{475E8542-2C0E-4CDD-8739-616EB58DA3C5}"/>
              </a:ext>
            </a:extLst>
          </p:cNvPr>
          <p:cNvSpPr txBox="1">
            <a:spLocks/>
          </p:cNvSpPr>
          <p:nvPr/>
        </p:nvSpPr>
        <p:spPr>
          <a:xfrm>
            <a:off x="374750" y="84652"/>
            <a:ext cx="7777317" cy="810754"/>
          </a:xfrm>
          <a:prstGeom prst="rect">
            <a:avLst/>
          </a:prstGeom>
        </p:spPr>
        <p:txBody>
          <a:bodyPr vert="horz" lIns="91440" tIns="45720" rIns="91440" bIns="45720" rtlCol="0" anchor="t">
            <a:noAutofit/>
          </a:bodyPr>
          <a:lstStyle>
            <a:lvl1pPr algn="l" defTabSz="914400" rtl="0" eaLnBrk="1" latinLnBrk="0" hangingPunct="1">
              <a:lnSpc>
                <a:spcPts val="6134"/>
              </a:lnSpc>
              <a:spcBef>
                <a:spcPct val="0"/>
              </a:spcBef>
              <a:buNone/>
              <a:defRPr sz="4667" kern="1200" cap="none" baseline="0">
                <a:solidFill>
                  <a:srgbClr val="476559"/>
                </a:solidFill>
                <a:latin typeface="Calibri Bold" panose="020F0702030404030204" pitchFamily="34" charset="0"/>
                <a:ea typeface="+mj-ea"/>
                <a:cs typeface="Calibri Bold" panose="020F0702030404030204" pitchFamily="34" charset="0"/>
              </a:defRPr>
            </a:lvl1pPr>
          </a:lstStyle>
          <a:p>
            <a:r>
              <a:rPr lang="en-US" dirty="0"/>
              <a:t>Future applications of AI in pathology</a:t>
            </a:r>
            <a:endParaRPr lang="pt-PT" dirty="0"/>
          </a:p>
        </p:txBody>
      </p:sp>
    </p:spTree>
    <p:extLst>
      <p:ext uri="{BB962C8B-B14F-4D97-AF65-F5344CB8AC3E}">
        <p14:creationId xmlns:p14="http://schemas.microsoft.com/office/powerpoint/2010/main" val="274835352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452B3-1380-4C4D-8D22-F83F1DB2037B}"/>
              </a:ext>
            </a:extLst>
          </p:cNvPr>
          <p:cNvSpPr>
            <a:spLocks noGrp="1"/>
          </p:cNvSpPr>
          <p:nvPr>
            <p:ph type="ctrTitle"/>
          </p:nvPr>
        </p:nvSpPr>
        <p:spPr/>
        <p:txBody>
          <a:bodyPr>
            <a:noAutofit/>
          </a:bodyPr>
          <a:lstStyle/>
          <a:p>
            <a:pPr algn="ctr">
              <a:defRPr/>
            </a:pPr>
            <a:r>
              <a:rPr lang="en-US" dirty="0"/>
              <a:t>Messages to think about…</a:t>
            </a:r>
          </a:p>
        </p:txBody>
      </p:sp>
      <p:sp>
        <p:nvSpPr>
          <p:cNvPr id="17" name="TextBox 16">
            <a:extLst>
              <a:ext uri="{FF2B5EF4-FFF2-40B4-BE49-F238E27FC236}">
                <a16:creationId xmlns:a16="http://schemas.microsoft.com/office/drawing/2014/main" id="{B61CD613-919C-462E-EF0D-B9F276FFC62A}"/>
              </a:ext>
            </a:extLst>
          </p:cNvPr>
          <p:cNvSpPr txBox="1"/>
          <p:nvPr/>
        </p:nvSpPr>
        <p:spPr>
          <a:xfrm>
            <a:off x="942974" y="2601376"/>
            <a:ext cx="10731062" cy="1200329"/>
          </a:xfrm>
          <a:prstGeom prst="rect">
            <a:avLst/>
          </a:prstGeom>
          <a:noFill/>
        </p:spPr>
        <p:txBody>
          <a:bodyPr wrap="square">
            <a:spAutoFit/>
          </a:bodyPr>
          <a:lstStyle/>
          <a:p>
            <a:pPr marL="342900" indent="-342900">
              <a:buClr>
                <a:schemeClr val="accent6">
                  <a:lumMod val="75000"/>
                </a:schemeClr>
              </a:buClr>
              <a:buSzPct val="125000"/>
              <a:buFont typeface="Wingdings" panose="05000000000000000000" pitchFamily="2" charset="2"/>
              <a:buChar char="v"/>
            </a:pPr>
            <a:r>
              <a:rPr lang="en-GB" sz="2400" dirty="0">
                <a:solidFill>
                  <a:srgbClr val="565755"/>
                </a:solidFill>
              </a:rPr>
              <a:t>Cytopathologists must remain resolute in their commitment to morphology, as it serves as the foundational cornerstone underpinning all classifications and diagnostic endeavours.</a:t>
            </a:r>
          </a:p>
        </p:txBody>
      </p:sp>
      <p:sp>
        <p:nvSpPr>
          <p:cNvPr id="18" name="TextBox 17">
            <a:extLst>
              <a:ext uri="{FF2B5EF4-FFF2-40B4-BE49-F238E27FC236}">
                <a16:creationId xmlns:a16="http://schemas.microsoft.com/office/drawing/2014/main" id="{B6D4B00B-23F4-C371-C019-51393E1F31A8}"/>
              </a:ext>
            </a:extLst>
          </p:cNvPr>
          <p:cNvSpPr txBox="1"/>
          <p:nvPr/>
        </p:nvSpPr>
        <p:spPr>
          <a:xfrm>
            <a:off x="1091019" y="4247915"/>
            <a:ext cx="10731062" cy="461665"/>
          </a:xfrm>
          <a:prstGeom prst="rect">
            <a:avLst/>
          </a:prstGeom>
          <a:noFill/>
        </p:spPr>
        <p:txBody>
          <a:bodyPr wrap="square">
            <a:spAutoFit/>
          </a:bodyPr>
          <a:lstStyle/>
          <a:p>
            <a:pPr marL="342900" indent="-342900">
              <a:buClr>
                <a:schemeClr val="accent6">
                  <a:lumMod val="75000"/>
                </a:schemeClr>
              </a:buClr>
              <a:buSzPct val="125000"/>
              <a:buFont typeface="Wingdings" panose="05000000000000000000" pitchFamily="2" charset="2"/>
              <a:buChar char="v"/>
            </a:pPr>
            <a:r>
              <a:rPr lang="en-GB" sz="2400" dirty="0">
                <a:solidFill>
                  <a:srgbClr val="565755"/>
                </a:solidFill>
              </a:rPr>
              <a:t>Cooperating is tougher than competing.</a:t>
            </a:r>
          </a:p>
        </p:txBody>
      </p:sp>
    </p:spTree>
    <p:extLst>
      <p:ext uri="{BB962C8B-B14F-4D97-AF65-F5344CB8AC3E}">
        <p14:creationId xmlns:p14="http://schemas.microsoft.com/office/powerpoint/2010/main" val="906425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C1B2DF32-00E4-4830-BD26-70E2F9391A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92"/>
            <a:ext cx="12192000" cy="6863584"/>
          </a:xfrm>
          <a:prstGeom prst="rect">
            <a:avLst/>
          </a:prstGeom>
        </p:spPr>
      </p:pic>
    </p:spTree>
    <p:extLst>
      <p:ext uri="{BB962C8B-B14F-4D97-AF65-F5344CB8AC3E}">
        <p14:creationId xmlns:p14="http://schemas.microsoft.com/office/powerpoint/2010/main" val="266924747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EA94AD-CB66-E046-A967-9A6CB961C890}"/>
              </a:ext>
            </a:extLst>
          </p:cNvPr>
          <p:cNvPicPr>
            <a:picLocks noChangeAspect="1" noChangeArrowheads="1"/>
          </p:cNvPicPr>
          <p:nvPr/>
        </p:nvPicPr>
        <p:blipFill>
          <a:blip r:embed="rId2" cstate="print"/>
          <a:srcRect/>
          <a:stretch>
            <a:fillRect/>
          </a:stretch>
        </p:blipFill>
        <p:spPr bwMode="auto">
          <a:xfrm>
            <a:off x="213152" y="686763"/>
            <a:ext cx="8312539" cy="1899680"/>
          </a:xfrm>
          <a:prstGeom prst="rect">
            <a:avLst/>
          </a:prstGeom>
          <a:noFill/>
          <a:ln w="9525">
            <a:noFill/>
            <a:miter lim="800000"/>
            <a:headEnd/>
            <a:tailEnd/>
          </a:ln>
        </p:spPr>
      </p:pic>
      <p:sp>
        <p:nvSpPr>
          <p:cNvPr id="3" name="CaixaDeTexto 1">
            <a:extLst>
              <a:ext uri="{FF2B5EF4-FFF2-40B4-BE49-F238E27FC236}">
                <a16:creationId xmlns:a16="http://schemas.microsoft.com/office/drawing/2014/main" id="{980425AD-7933-354F-B749-83BF7AAF426B}"/>
              </a:ext>
            </a:extLst>
          </p:cNvPr>
          <p:cNvSpPr txBox="1"/>
          <p:nvPr/>
        </p:nvSpPr>
        <p:spPr>
          <a:xfrm>
            <a:off x="8943753" y="4497053"/>
            <a:ext cx="1922978" cy="769441"/>
          </a:xfrm>
          <a:prstGeom prst="rect">
            <a:avLst/>
          </a:prstGeom>
          <a:noFill/>
        </p:spPr>
        <p:txBody>
          <a:bodyPr wrap="square" rtlCol="0">
            <a:spAutoFit/>
          </a:bodyPr>
          <a:lstStyle/>
          <a:p>
            <a:r>
              <a:rPr lang="pt-PT" sz="1100" b="1" i="1" dirty="0">
                <a:latin typeface="Helvetica" pitchFamily="2" charset="0"/>
              </a:rPr>
              <a:t>THANK YOU</a:t>
            </a:r>
          </a:p>
          <a:p>
            <a:r>
              <a:rPr lang="pt-PT" sz="1100" b="1" i="1" dirty="0">
                <a:latin typeface="Helvetica" pitchFamily="2" charset="0"/>
              </a:rPr>
              <a:t>Molecular Pathology </a:t>
            </a:r>
            <a:r>
              <a:rPr lang="pt-PT" sz="1100" b="1" i="1" dirty="0" err="1">
                <a:latin typeface="Helvetica" pitchFamily="2" charset="0"/>
              </a:rPr>
              <a:t>Unit</a:t>
            </a:r>
            <a:endParaRPr lang="pt-PT" sz="1100" b="1" i="1" dirty="0">
              <a:latin typeface="Helvetica" pitchFamily="2" charset="0"/>
            </a:endParaRPr>
          </a:p>
          <a:p>
            <a:r>
              <a:rPr lang="pt-PT" sz="1100" b="1" i="1" dirty="0">
                <a:latin typeface="Helvetica" pitchFamily="2" charset="0"/>
                <a:hlinkClick r:id="rId3"/>
              </a:rPr>
              <a:t>fschmitt@ipatimup.pt</a:t>
            </a:r>
            <a:endParaRPr lang="pt-PT" sz="1100" b="1" i="1" dirty="0">
              <a:latin typeface="Helvetica" pitchFamily="2" charset="0"/>
            </a:endParaRPr>
          </a:p>
          <a:p>
            <a:r>
              <a:rPr lang="pt-PT" sz="1100" b="1" i="1" dirty="0">
                <a:latin typeface="Helvetica" pitchFamily="2" charset="0"/>
              </a:rPr>
              <a:t>@fcshmitt</a:t>
            </a:r>
          </a:p>
        </p:txBody>
      </p:sp>
      <p:pic>
        <p:nvPicPr>
          <p:cNvPr id="4" name="Picture 3">
            <a:extLst>
              <a:ext uri="{FF2B5EF4-FFF2-40B4-BE49-F238E27FC236}">
                <a16:creationId xmlns:a16="http://schemas.microsoft.com/office/drawing/2014/main" id="{4A095093-2D11-1148-8B1F-FD87887B25B2}"/>
              </a:ext>
            </a:extLst>
          </p:cNvPr>
          <p:cNvPicPr>
            <a:picLocks noChangeAspect="1"/>
          </p:cNvPicPr>
          <p:nvPr/>
        </p:nvPicPr>
        <p:blipFill>
          <a:blip r:embed="rId4"/>
          <a:stretch>
            <a:fillRect/>
          </a:stretch>
        </p:blipFill>
        <p:spPr>
          <a:xfrm>
            <a:off x="8339827" y="4534529"/>
            <a:ext cx="457200" cy="457200"/>
          </a:xfrm>
          <a:prstGeom prst="rect">
            <a:avLst/>
          </a:prstGeom>
        </p:spPr>
      </p:pic>
      <p:pic>
        <p:nvPicPr>
          <p:cNvPr id="5" name="Picture 4">
            <a:extLst>
              <a:ext uri="{FF2B5EF4-FFF2-40B4-BE49-F238E27FC236}">
                <a16:creationId xmlns:a16="http://schemas.microsoft.com/office/drawing/2014/main" id="{A4141861-8FE8-8046-9C42-7CC9A3E33D9E}"/>
              </a:ext>
            </a:extLst>
          </p:cNvPr>
          <p:cNvPicPr>
            <a:picLocks noChangeAspect="1"/>
          </p:cNvPicPr>
          <p:nvPr/>
        </p:nvPicPr>
        <p:blipFill>
          <a:blip r:embed="rId5"/>
          <a:stretch>
            <a:fillRect/>
          </a:stretch>
        </p:blipFill>
        <p:spPr>
          <a:xfrm>
            <a:off x="3225227" y="2795390"/>
            <a:ext cx="4409208" cy="3048000"/>
          </a:xfrm>
          <a:prstGeom prst="rect">
            <a:avLst/>
          </a:prstGeom>
        </p:spPr>
      </p:pic>
      <p:pic>
        <p:nvPicPr>
          <p:cNvPr id="6" name="Picture 5">
            <a:extLst>
              <a:ext uri="{FF2B5EF4-FFF2-40B4-BE49-F238E27FC236}">
                <a16:creationId xmlns:a16="http://schemas.microsoft.com/office/drawing/2014/main" id="{6B848D1B-E60D-7442-A9F0-76F33B81B313}"/>
              </a:ext>
            </a:extLst>
          </p:cNvPr>
          <p:cNvPicPr>
            <a:picLocks noChangeAspect="1"/>
          </p:cNvPicPr>
          <p:nvPr/>
        </p:nvPicPr>
        <p:blipFill>
          <a:blip r:embed="rId6"/>
          <a:stretch>
            <a:fillRect/>
          </a:stretch>
        </p:blipFill>
        <p:spPr>
          <a:xfrm>
            <a:off x="590340" y="3044813"/>
            <a:ext cx="2154236" cy="703717"/>
          </a:xfrm>
          <a:prstGeom prst="rect">
            <a:avLst/>
          </a:prstGeom>
        </p:spPr>
      </p:pic>
      <p:pic>
        <p:nvPicPr>
          <p:cNvPr id="7" name="Picture 9">
            <a:extLst>
              <a:ext uri="{FF2B5EF4-FFF2-40B4-BE49-F238E27FC236}">
                <a16:creationId xmlns:a16="http://schemas.microsoft.com/office/drawing/2014/main" id="{D6640551-4B9F-9E4D-B74B-58286785C2CA}"/>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69623" y="5109066"/>
            <a:ext cx="1650212" cy="5766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7">
            <a:extLst>
              <a:ext uri="{FF2B5EF4-FFF2-40B4-BE49-F238E27FC236}">
                <a16:creationId xmlns:a16="http://schemas.microsoft.com/office/drawing/2014/main" id="{D9E3370E-D7D7-A942-B146-726790A5762D}"/>
              </a:ext>
            </a:extLst>
          </p:cNvPr>
          <p:cNvPicPr>
            <a:picLocks noChangeAspect="1"/>
          </p:cNvPicPr>
          <p:nvPr/>
        </p:nvPicPr>
        <p:blipFill>
          <a:blip r:embed="rId8"/>
          <a:stretch>
            <a:fillRect/>
          </a:stretch>
        </p:blipFill>
        <p:spPr>
          <a:xfrm>
            <a:off x="867503" y="4114240"/>
            <a:ext cx="1599911" cy="767534"/>
          </a:xfrm>
          <a:prstGeom prst="rect">
            <a:avLst/>
          </a:prstGeom>
        </p:spPr>
      </p:pic>
      <p:pic>
        <p:nvPicPr>
          <p:cNvPr id="9" name="Picture 8">
            <a:extLst>
              <a:ext uri="{FF2B5EF4-FFF2-40B4-BE49-F238E27FC236}">
                <a16:creationId xmlns:a16="http://schemas.microsoft.com/office/drawing/2014/main" id="{92B7E7E2-D96B-E34A-8E2F-63A7A9018934}"/>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066" t="16121" r="4968" b="4243"/>
          <a:stretch/>
        </p:blipFill>
        <p:spPr>
          <a:xfrm>
            <a:off x="7859176" y="2952153"/>
            <a:ext cx="1237586" cy="1038300"/>
          </a:xfrm>
          <a:prstGeom prst="ellipse">
            <a:avLst/>
          </a:prstGeom>
        </p:spPr>
      </p:pic>
      <p:sp>
        <p:nvSpPr>
          <p:cNvPr id="10" name="TextBox 9">
            <a:extLst>
              <a:ext uri="{FF2B5EF4-FFF2-40B4-BE49-F238E27FC236}">
                <a16:creationId xmlns:a16="http://schemas.microsoft.com/office/drawing/2014/main" id="{E5AFF4C8-3ADE-5640-A7D2-4F5515D97CBB}"/>
              </a:ext>
            </a:extLst>
          </p:cNvPr>
          <p:cNvSpPr txBox="1"/>
          <p:nvPr/>
        </p:nvSpPr>
        <p:spPr>
          <a:xfrm>
            <a:off x="9382552" y="2978204"/>
            <a:ext cx="2559803" cy="954107"/>
          </a:xfrm>
          <a:prstGeom prst="rect">
            <a:avLst/>
          </a:prstGeom>
          <a:noFill/>
        </p:spPr>
        <p:txBody>
          <a:bodyPr wrap="none" rtlCol="0">
            <a:spAutoFit/>
          </a:bodyPr>
          <a:lstStyle/>
          <a:p>
            <a:r>
              <a:rPr lang="en-GB" sz="1400" i="1" dirty="0"/>
              <a:t>Special Thanks to</a:t>
            </a:r>
          </a:p>
          <a:p>
            <a:r>
              <a:rPr lang="en-US" sz="1400" i="1" dirty="0" err="1"/>
              <a:t>Ricella</a:t>
            </a:r>
            <a:r>
              <a:rPr lang="en-US" sz="1400" i="1" dirty="0"/>
              <a:t> Silva, MD, PhD</a:t>
            </a:r>
          </a:p>
          <a:p>
            <a:r>
              <a:rPr lang="en-US" sz="1400" i="1" dirty="0"/>
              <a:t>Pathologist Molecular Pathology</a:t>
            </a:r>
            <a:br>
              <a:rPr lang="en-US" sz="1400" i="1" dirty="0"/>
            </a:br>
            <a:r>
              <a:rPr lang="en-US" sz="1400" i="1" dirty="0" err="1"/>
              <a:t>Ipatimup</a:t>
            </a:r>
            <a:r>
              <a:rPr lang="en-US" sz="1400" i="1" dirty="0"/>
              <a:t> Diagnostics</a:t>
            </a:r>
          </a:p>
        </p:txBody>
      </p:sp>
    </p:spTree>
    <p:extLst>
      <p:ext uri="{BB962C8B-B14F-4D97-AF65-F5344CB8AC3E}">
        <p14:creationId xmlns:p14="http://schemas.microsoft.com/office/powerpoint/2010/main" val="45559038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3BE4FAE3-CAB3-443E-B14E-0DA673E1E4E3}"/>
              </a:ext>
            </a:extLst>
          </p:cNvPr>
          <p:cNvPicPr>
            <a:picLocks noChangeAspect="1"/>
          </p:cNvPicPr>
          <p:nvPr/>
        </p:nvPicPr>
        <p:blipFill>
          <a:blip r:embed="rId2"/>
          <a:stretch>
            <a:fillRect/>
          </a:stretch>
        </p:blipFill>
        <p:spPr>
          <a:xfrm>
            <a:off x="0" y="21514"/>
            <a:ext cx="12192000" cy="6814971"/>
          </a:xfrm>
          <a:prstGeom prst="rect">
            <a:avLst/>
          </a:prstGeom>
        </p:spPr>
      </p:pic>
    </p:spTree>
    <p:extLst>
      <p:ext uri="{BB962C8B-B14F-4D97-AF65-F5344CB8AC3E}">
        <p14:creationId xmlns:p14="http://schemas.microsoft.com/office/powerpoint/2010/main" val="243848027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pt-BR" dirty="0"/>
              <a:t>obrigado!</a:t>
            </a:r>
          </a:p>
        </p:txBody>
      </p:sp>
      <p:pic>
        <p:nvPicPr>
          <p:cNvPr id="4" name="Imagem 3"/>
          <p:cNvPicPr>
            <a:picLocks noChangeAspect="1"/>
          </p:cNvPicPr>
          <p:nvPr>
            <p:custDataLst>
              <p:custData r:id="rId1"/>
            </p:custDataLst>
          </p:nvPr>
        </p:nvPicPr>
        <p:blipFill>
          <a:blip r:embed="rId3">
            <a:extLst>
              <a:ext uri="{28A0092B-C50C-407E-A947-70E740481C1C}">
                <a14:useLocalDpi xmlns:a14="http://schemas.microsoft.com/office/drawing/2010/main" val="0"/>
              </a:ext>
            </a:extLst>
          </a:blip>
          <a:stretch>
            <a:fillRect/>
          </a:stretch>
        </p:blipFill>
        <p:spPr>
          <a:xfrm>
            <a:off x="3476012" y="4038600"/>
            <a:ext cx="5239976" cy="413959"/>
          </a:xfrm>
          <a:prstGeom prst="rect">
            <a:avLst/>
          </a:prstGeom>
        </p:spPr>
      </p:pic>
    </p:spTree>
    <p:extLst>
      <p:ext uri="{BB962C8B-B14F-4D97-AF65-F5344CB8AC3E}">
        <p14:creationId xmlns:p14="http://schemas.microsoft.com/office/powerpoint/2010/main" val="386012600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pt-BR" dirty="0"/>
              <a:t>BACK UP SLIDES</a:t>
            </a:r>
          </a:p>
        </p:txBody>
      </p:sp>
      <p:pic>
        <p:nvPicPr>
          <p:cNvPr id="4" name="Imagem 3"/>
          <p:cNvPicPr>
            <a:picLocks noChangeAspect="1"/>
          </p:cNvPicPr>
          <p:nvPr>
            <p:custDataLst>
              <p:custData r:id="rId1"/>
            </p:custDataLst>
          </p:nvPr>
        </p:nvPicPr>
        <p:blipFill>
          <a:blip r:embed="rId3">
            <a:extLst>
              <a:ext uri="{28A0092B-C50C-407E-A947-70E740481C1C}">
                <a14:useLocalDpi xmlns:a14="http://schemas.microsoft.com/office/drawing/2010/main" val="0"/>
              </a:ext>
            </a:extLst>
          </a:blip>
          <a:stretch>
            <a:fillRect/>
          </a:stretch>
        </p:blipFill>
        <p:spPr>
          <a:xfrm>
            <a:off x="3476012" y="4038600"/>
            <a:ext cx="5239976" cy="413959"/>
          </a:xfrm>
          <a:prstGeom prst="rect">
            <a:avLst/>
          </a:prstGeom>
        </p:spPr>
      </p:pic>
    </p:spTree>
    <p:extLst>
      <p:ext uri="{BB962C8B-B14F-4D97-AF65-F5344CB8AC3E}">
        <p14:creationId xmlns:p14="http://schemas.microsoft.com/office/powerpoint/2010/main" val="5294439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DDA3BE3-2829-6F4C-A970-48EDDBABABEA}"/>
              </a:ext>
            </a:extLst>
          </p:cNvPr>
          <p:cNvSpPr/>
          <p:nvPr/>
        </p:nvSpPr>
        <p:spPr>
          <a:xfrm>
            <a:off x="1" y="7736456"/>
            <a:ext cx="15508145" cy="646331"/>
          </a:xfrm>
          <a:prstGeom prst="rect">
            <a:avLst/>
          </a:prstGeom>
        </p:spPr>
        <p:txBody>
          <a:bodyPr wrap="square">
            <a:spAutoFit/>
          </a:bodyPr>
          <a:lstStyle/>
          <a:p>
            <a:r>
              <a:rPr lang="en-US" sz="1200" dirty="0">
                <a:latin typeface="Arial" panose="020B0604020202020204" pitchFamily="34" charset="0"/>
                <a:cs typeface="Arial" panose="020B0604020202020204" pitchFamily="34" charset="0"/>
              </a:rPr>
              <a:t>ABC, advanced breast cancer; AE, adverse event; AI, aromatase inhibitor; CDKi, cyclin-dependent kinase inhibitor; ET, endocrine therapy; HER2–, human epidermal growth factor receptor 2-negative; HR+, hormone receptor-positive; PFS, progression-free survival; </a:t>
            </a:r>
            <a:r>
              <a:rPr lang="en-US" sz="1200" i="1" dirty="0">
                <a:latin typeface="Arial" panose="020B0604020202020204" pitchFamily="34" charset="0"/>
                <a:ea typeface="Times New Roman" panose="02020603050405020304" pitchFamily="18" charset="0"/>
                <a:cs typeface="Arial" panose="020B0604020202020204" pitchFamily="34" charset="0"/>
              </a:rPr>
              <a:t>PIK3CA</a:t>
            </a:r>
            <a:r>
              <a:rPr lang="en-US" sz="1200" dirty="0">
                <a:latin typeface="Arial" panose="020B0604020202020204" pitchFamily="34" charset="0"/>
                <a:ea typeface="Times New Roman" panose="02020603050405020304" pitchFamily="18" charset="0"/>
                <a:cs typeface="Arial" panose="020B0604020202020204" pitchFamily="34" charset="0"/>
              </a:rPr>
              <a:t>,</a:t>
            </a:r>
            <a:r>
              <a:rPr lang="en-US" sz="1200" i="1" dirty="0">
                <a:latin typeface="Arial" panose="020B0604020202020204" pitchFamily="34" charset="0"/>
                <a:ea typeface="Times New Roman" panose="02020603050405020304" pitchFamily="18" charset="0"/>
                <a:cs typeface="Arial" panose="020B0604020202020204" pitchFamily="34" charset="0"/>
              </a:rPr>
              <a:t> </a:t>
            </a:r>
            <a:r>
              <a:rPr lang="en-US" sz="1200" dirty="0">
                <a:latin typeface="Arial" panose="020B0604020202020204" pitchFamily="34" charset="0"/>
                <a:cs typeface="Arial" panose="020B0604020202020204" pitchFamily="34" charset="0"/>
              </a:rPr>
              <a:t>phosphatidylinositol-4,5-bisphosphate 3-kinase catalytic subunit alpha.</a:t>
            </a:r>
            <a:br>
              <a:rPr lang="da-DK" sz="1200" dirty="0">
                <a:latin typeface="Arial" panose="020B0604020202020204" pitchFamily="34" charset="0"/>
                <a:cs typeface="Arial" panose="020B0604020202020204" pitchFamily="34" charset="0"/>
              </a:rPr>
            </a:br>
            <a:r>
              <a:rPr lang="da-DK" sz="1200" dirty="0">
                <a:latin typeface="Arial" panose="020B0604020202020204" pitchFamily="34" charset="0"/>
                <a:cs typeface="Arial" panose="020B0604020202020204" pitchFamily="34" charset="0"/>
              </a:rPr>
              <a:t>1. </a:t>
            </a:r>
            <a:r>
              <a:rPr lang="fr-FR" sz="1200" dirty="0">
                <a:latin typeface="Arial" panose="020B0604020202020204" pitchFamily="34" charset="0"/>
                <a:cs typeface="Arial" panose="020B0604020202020204" pitchFamily="34" charset="0"/>
              </a:rPr>
              <a:t>Juric D, et al. SABCS 2018. Abstract GS3-08 (oral); 2. </a:t>
            </a:r>
            <a:r>
              <a:rPr lang="da-DK" sz="1200" dirty="0">
                <a:latin typeface="Arial" panose="020B0604020202020204" pitchFamily="34" charset="0"/>
                <a:cs typeface="Arial" panose="020B0604020202020204" pitchFamily="34" charset="0"/>
              </a:rPr>
              <a:t>André F, et al. </a:t>
            </a:r>
            <a:r>
              <a:rPr lang="da-DK" sz="1200" i="1" dirty="0">
                <a:latin typeface="Arial" panose="020B0604020202020204" pitchFamily="34" charset="0"/>
                <a:cs typeface="Arial" panose="020B0604020202020204" pitchFamily="34" charset="0"/>
              </a:rPr>
              <a:t>N Engl J Med</a:t>
            </a:r>
            <a:r>
              <a:rPr lang="da-DK" sz="1200" dirty="0">
                <a:latin typeface="Arial" panose="020B0604020202020204" pitchFamily="34" charset="0"/>
                <a:cs typeface="Arial" panose="020B0604020202020204" pitchFamily="34" charset="0"/>
              </a:rPr>
              <a:t>. 2019;380(20):1929-1940.</a:t>
            </a:r>
            <a:endParaRPr lang="en-US" sz="2400" dirty="0">
              <a:latin typeface="Arial" panose="020B0604020202020204" pitchFamily="34" charset="0"/>
              <a:cs typeface="Arial" panose="020B0604020202020204" pitchFamily="34" charset="0"/>
            </a:endParaRPr>
          </a:p>
        </p:txBody>
      </p:sp>
      <p:sp>
        <p:nvSpPr>
          <p:cNvPr id="6" name="Content Placeholder 6">
            <a:extLst>
              <a:ext uri="{FF2B5EF4-FFF2-40B4-BE49-F238E27FC236}">
                <a16:creationId xmlns:a16="http://schemas.microsoft.com/office/drawing/2014/main" id="{48AF4733-CB2A-0342-8546-9F06FA89A6EA}"/>
              </a:ext>
            </a:extLst>
          </p:cNvPr>
          <p:cNvSpPr txBox="1">
            <a:spLocks/>
          </p:cNvSpPr>
          <p:nvPr/>
        </p:nvSpPr>
        <p:spPr>
          <a:xfrm>
            <a:off x="374786" y="1789857"/>
            <a:ext cx="4093752" cy="4433390"/>
          </a:xfrm>
          <a:prstGeom prst="rect">
            <a:avLst/>
          </a:prstGeom>
        </p:spPr>
        <p:txBody>
          <a:bodyPr vert="horz" wrap="square" lIns="91440" tIns="45720" rIns="91440" bIns="45720" numCol="1" anchor="t" anchorCtr="0" compatLnSpc="1">
            <a:prstTxWarp prst="textNoShape">
              <a:avLst/>
            </a:prstTxWarp>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200"/>
              </a:spcBef>
              <a:spcAft>
                <a:spcPts val="200"/>
              </a:spcAft>
              <a:buClr>
                <a:schemeClr val="accent6">
                  <a:lumMod val="50000"/>
                </a:schemeClr>
              </a:buClr>
              <a:buSzPct val="125000"/>
              <a:buFont typeface="Wingdings" panose="05000000000000000000" pitchFamily="2" charset="2"/>
              <a:buChar char="q"/>
              <a:tabLst>
                <a:tab pos="3998813" algn="r"/>
                <a:tab pos="8229394" algn="r"/>
              </a:tabLst>
            </a:pPr>
            <a:r>
              <a:rPr lang="en-GB" altLang="pt-PT" sz="2000" dirty="0">
                <a:solidFill>
                  <a:schemeClr val="tx1">
                    <a:lumMod val="75000"/>
                    <a:lumOff val="25000"/>
                  </a:schemeClr>
                </a:solidFill>
                <a:latin typeface="+mj-lt"/>
              </a:rPr>
              <a:t>Sanger Sequencing</a:t>
            </a:r>
          </a:p>
          <a:p>
            <a:pPr>
              <a:spcBef>
                <a:spcPts val="1200"/>
              </a:spcBef>
              <a:spcAft>
                <a:spcPts val="200"/>
              </a:spcAft>
              <a:buClr>
                <a:schemeClr val="accent6">
                  <a:lumMod val="50000"/>
                </a:schemeClr>
              </a:buClr>
              <a:buSzPct val="125000"/>
              <a:buFont typeface="Wingdings" panose="05000000000000000000" pitchFamily="2" charset="2"/>
              <a:buChar char="q"/>
              <a:tabLst>
                <a:tab pos="3998813" algn="r"/>
                <a:tab pos="8229394" algn="r"/>
              </a:tabLst>
            </a:pPr>
            <a:r>
              <a:rPr lang="en-GB" altLang="pt-PT" sz="2000" dirty="0">
                <a:solidFill>
                  <a:schemeClr val="tx1">
                    <a:lumMod val="75000"/>
                    <a:lumOff val="25000"/>
                  </a:schemeClr>
                </a:solidFill>
                <a:latin typeface="+mj-lt"/>
              </a:rPr>
              <a:t>PCR ARMS Scorpions</a:t>
            </a:r>
          </a:p>
          <a:p>
            <a:pPr>
              <a:spcBef>
                <a:spcPts val="1200"/>
              </a:spcBef>
              <a:spcAft>
                <a:spcPts val="200"/>
              </a:spcAft>
              <a:buClr>
                <a:schemeClr val="accent6">
                  <a:lumMod val="50000"/>
                </a:schemeClr>
              </a:buClr>
              <a:buSzPct val="125000"/>
              <a:buFont typeface="Wingdings" panose="05000000000000000000" pitchFamily="2" charset="2"/>
              <a:buChar char="q"/>
              <a:tabLst>
                <a:tab pos="3998813" algn="r"/>
                <a:tab pos="8229394" algn="r"/>
              </a:tabLst>
            </a:pPr>
            <a:r>
              <a:rPr lang="en-GB" altLang="pt-PT" sz="2000" dirty="0">
                <a:solidFill>
                  <a:schemeClr val="tx1">
                    <a:lumMod val="75000"/>
                    <a:lumOff val="25000"/>
                  </a:schemeClr>
                </a:solidFill>
                <a:latin typeface="+mj-lt"/>
              </a:rPr>
              <a:t>High-resolution melting assay </a:t>
            </a:r>
          </a:p>
          <a:p>
            <a:pPr marL="0" indent="0">
              <a:spcBef>
                <a:spcPts val="1200"/>
              </a:spcBef>
              <a:spcAft>
                <a:spcPts val="200"/>
              </a:spcAft>
              <a:buClr>
                <a:schemeClr val="accent6">
                  <a:lumMod val="50000"/>
                </a:schemeClr>
              </a:buClr>
              <a:buSzPct val="125000"/>
              <a:buNone/>
              <a:tabLst>
                <a:tab pos="3998813" algn="r"/>
                <a:tab pos="8229394" algn="r"/>
              </a:tabLst>
            </a:pPr>
            <a:r>
              <a:rPr lang="en-GB" altLang="pt-PT" sz="2000" dirty="0">
                <a:solidFill>
                  <a:schemeClr val="tx1">
                    <a:lumMod val="75000"/>
                    <a:lumOff val="25000"/>
                  </a:schemeClr>
                </a:solidFill>
                <a:latin typeface="+mj-lt"/>
              </a:rPr>
              <a:t>(HRMA)</a:t>
            </a:r>
          </a:p>
          <a:p>
            <a:pPr>
              <a:spcBef>
                <a:spcPts val="1200"/>
              </a:spcBef>
              <a:spcAft>
                <a:spcPts val="200"/>
              </a:spcAft>
              <a:buClr>
                <a:schemeClr val="accent6">
                  <a:lumMod val="50000"/>
                </a:schemeClr>
              </a:buClr>
              <a:buSzPct val="125000"/>
              <a:buFont typeface="Wingdings" panose="05000000000000000000" pitchFamily="2" charset="2"/>
              <a:buChar char="q"/>
              <a:tabLst>
                <a:tab pos="3998813" algn="r"/>
                <a:tab pos="8229394" algn="r"/>
              </a:tabLst>
            </a:pPr>
            <a:r>
              <a:rPr lang="en-GB" altLang="pt-PT" sz="2000" dirty="0">
                <a:solidFill>
                  <a:schemeClr val="tx1">
                    <a:lumMod val="75000"/>
                    <a:lumOff val="25000"/>
                  </a:schemeClr>
                </a:solidFill>
                <a:latin typeface="+mj-lt"/>
              </a:rPr>
              <a:t>QIAGEN </a:t>
            </a:r>
            <a:r>
              <a:rPr lang="en-GB" altLang="pt-PT" sz="2000" dirty="0" err="1">
                <a:solidFill>
                  <a:schemeClr val="tx1">
                    <a:lumMod val="75000"/>
                    <a:lumOff val="25000"/>
                  </a:schemeClr>
                </a:solidFill>
                <a:latin typeface="+mj-lt"/>
              </a:rPr>
              <a:t>Therascreen</a:t>
            </a:r>
            <a:endParaRPr lang="en-GB" altLang="pt-PT" sz="2000" dirty="0">
              <a:solidFill>
                <a:schemeClr val="tx1">
                  <a:lumMod val="75000"/>
                  <a:lumOff val="25000"/>
                </a:schemeClr>
              </a:solidFill>
              <a:latin typeface="+mj-lt"/>
            </a:endParaRPr>
          </a:p>
          <a:p>
            <a:pPr>
              <a:spcBef>
                <a:spcPts val="1200"/>
              </a:spcBef>
              <a:spcAft>
                <a:spcPts val="200"/>
              </a:spcAft>
              <a:buClr>
                <a:schemeClr val="accent6">
                  <a:lumMod val="50000"/>
                </a:schemeClr>
              </a:buClr>
              <a:buSzPct val="125000"/>
              <a:buFont typeface="Wingdings" panose="05000000000000000000" pitchFamily="2" charset="2"/>
              <a:buChar char="q"/>
              <a:tabLst>
                <a:tab pos="3998813" algn="r"/>
                <a:tab pos="8229394" algn="r"/>
              </a:tabLst>
            </a:pPr>
            <a:r>
              <a:rPr lang="en-US" altLang="pt-PT" sz="2000" dirty="0">
                <a:solidFill>
                  <a:schemeClr val="tx1">
                    <a:lumMod val="75000"/>
                    <a:lumOff val="25000"/>
                  </a:schemeClr>
                </a:solidFill>
                <a:latin typeface="+mj-lt"/>
              </a:rPr>
              <a:t> Digital Droplet PCR</a:t>
            </a:r>
          </a:p>
          <a:p>
            <a:pPr>
              <a:spcBef>
                <a:spcPts val="1200"/>
              </a:spcBef>
              <a:spcAft>
                <a:spcPts val="200"/>
              </a:spcAft>
              <a:buClr>
                <a:schemeClr val="accent6">
                  <a:lumMod val="50000"/>
                </a:schemeClr>
              </a:buClr>
              <a:buSzPct val="125000"/>
              <a:buFont typeface="Wingdings" panose="05000000000000000000" pitchFamily="2" charset="2"/>
              <a:buChar char="q"/>
              <a:tabLst>
                <a:tab pos="3998813" algn="r"/>
                <a:tab pos="8229394" algn="r"/>
              </a:tabLst>
            </a:pPr>
            <a:r>
              <a:rPr lang="en-US" altLang="pt-PT" sz="2000" dirty="0">
                <a:solidFill>
                  <a:schemeClr val="tx1">
                    <a:lumMod val="75000"/>
                    <a:lumOff val="25000"/>
                  </a:schemeClr>
                </a:solidFill>
                <a:latin typeface="+mj-lt"/>
              </a:rPr>
              <a:t> NGS</a:t>
            </a:r>
          </a:p>
          <a:p>
            <a:pPr marL="0" lvl="1" indent="0">
              <a:spcBef>
                <a:spcPts val="1200"/>
              </a:spcBef>
              <a:spcAft>
                <a:spcPts val="200"/>
              </a:spcAft>
              <a:buClr>
                <a:schemeClr val="accent1"/>
              </a:buClr>
              <a:buSzPct val="100000"/>
              <a:buNone/>
              <a:tabLst>
                <a:tab pos="3998813" algn="r"/>
                <a:tab pos="8229394" algn="r"/>
              </a:tabLst>
            </a:pPr>
            <a:r>
              <a:rPr lang="en-US" altLang="pt-PT" sz="2000" dirty="0">
                <a:solidFill>
                  <a:schemeClr val="tx1">
                    <a:lumMod val="75000"/>
                    <a:lumOff val="25000"/>
                  </a:schemeClr>
                </a:solidFill>
                <a:latin typeface="+mj-lt"/>
              </a:rPr>
              <a:t>             </a:t>
            </a:r>
            <a:r>
              <a:rPr lang="en-US" altLang="pt-PT" sz="2000" dirty="0" err="1">
                <a:solidFill>
                  <a:schemeClr val="tx1">
                    <a:lumMod val="75000"/>
                    <a:lumOff val="25000"/>
                  </a:schemeClr>
                </a:solidFill>
                <a:latin typeface="+mj-lt"/>
              </a:rPr>
              <a:t>ThermoFisher</a:t>
            </a:r>
            <a:endParaRPr lang="en-US" altLang="pt-PT" sz="2000" dirty="0">
              <a:solidFill>
                <a:schemeClr val="tx1">
                  <a:lumMod val="75000"/>
                  <a:lumOff val="25000"/>
                </a:schemeClr>
              </a:solidFill>
              <a:latin typeface="+mj-lt"/>
            </a:endParaRPr>
          </a:p>
          <a:p>
            <a:pPr marL="0" lvl="1" indent="0">
              <a:spcBef>
                <a:spcPts val="1200"/>
              </a:spcBef>
              <a:spcAft>
                <a:spcPts val="200"/>
              </a:spcAft>
              <a:buClr>
                <a:schemeClr val="accent1"/>
              </a:buClr>
              <a:buSzPct val="100000"/>
              <a:buNone/>
              <a:tabLst>
                <a:tab pos="3998813" algn="r"/>
                <a:tab pos="8229394" algn="r"/>
              </a:tabLst>
            </a:pPr>
            <a:r>
              <a:rPr lang="en-US" altLang="pt-PT" sz="2000" dirty="0">
                <a:solidFill>
                  <a:schemeClr val="tx1">
                    <a:lumMod val="75000"/>
                    <a:lumOff val="25000"/>
                  </a:schemeClr>
                </a:solidFill>
                <a:latin typeface="+mj-lt"/>
              </a:rPr>
              <a:t>             Illumina</a:t>
            </a:r>
          </a:p>
          <a:p>
            <a:pPr marL="0" lvl="1" indent="0">
              <a:spcBef>
                <a:spcPts val="1200"/>
              </a:spcBef>
              <a:spcAft>
                <a:spcPts val="200"/>
              </a:spcAft>
              <a:buClr>
                <a:schemeClr val="accent1"/>
              </a:buClr>
              <a:buSzPct val="100000"/>
              <a:buNone/>
              <a:tabLst>
                <a:tab pos="3998813" algn="r"/>
                <a:tab pos="8229394" algn="r"/>
              </a:tabLst>
            </a:pPr>
            <a:r>
              <a:rPr lang="en-US" altLang="pt-PT" sz="2000" dirty="0">
                <a:solidFill>
                  <a:schemeClr val="tx1">
                    <a:lumMod val="75000"/>
                    <a:lumOff val="25000"/>
                  </a:schemeClr>
                </a:solidFill>
                <a:latin typeface="+mj-lt"/>
              </a:rPr>
              <a:t>             </a:t>
            </a:r>
            <a:r>
              <a:rPr lang="en-US" altLang="pt-PT" sz="2000" dirty="0" err="1">
                <a:solidFill>
                  <a:schemeClr val="tx1">
                    <a:lumMod val="75000"/>
                    <a:lumOff val="25000"/>
                  </a:schemeClr>
                </a:solidFill>
                <a:latin typeface="+mj-lt"/>
              </a:rPr>
              <a:t>Rochew</a:t>
            </a:r>
            <a:r>
              <a:rPr lang="en-US" altLang="pt-PT" sz="2000" dirty="0">
                <a:solidFill>
                  <a:schemeClr val="tx1">
                    <a:lumMod val="75000"/>
                    <a:lumOff val="25000"/>
                  </a:schemeClr>
                </a:solidFill>
                <a:latin typeface="+mj-lt"/>
              </a:rPr>
              <a:t> </a:t>
            </a:r>
            <a:r>
              <a:rPr lang="en-US" altLang="pt-PT" sz="2000" dirty="0" err="1">
                <a:solidFill>
                  <a:schemeClr val="tx1">
                    <a:lumMod val="75000"/>
                    <a:lumOff val="25000"/>
                  </a:schemeClr>
                </a:solidFill>
                <a:latin typeface="+mj-lt"/>
              </a:rPr>
              <a:t>Avenio</a:t>
            </a:r>
            <a:endParaRPr lang="en-US" altLang="pt-PT" sz="2000" dirty="0">
              <a:solidFill>
                <a:schemeClr val="tx1">
                  <a:lumMod val="75000"/>
                  <a:lumOff val="25000"/>
                </a:schemeClr>
              </a:solidFill>
              <a:latin typeface="+mj-lt"/>
            </a:endParaRPr>
          </a:p>
        </p:txBody>
      </p:sp>
      <p:pic>
        <p:nvPicPr>
          <p:cNvPr id="9" name="Picture 8">
            <a:extLst>
              <a:ext uri="{FF2B5EF4-FFF2-40B4-BE49-F238E27FC236}">
                <a16:creationId xmlns:a16="http://schemas.microsoft.com/office/drawing/2014/main" id="{A6977495-824A-AF4A-AF3C-0180D52CEDE9}"/>
              </a:ext>
            </a:extLst>
          </p:cNvPr>
          <p:cNvPicPr>
            <a:picLocks noChangeAspect="1"/>
          </p:cNvPicPr>
          <p:nvPr/>
        </p:nvPicPr>
        <p:blipFill>
          <a:blip r:embed="rId2"/>
          <a:stretch>
            <a:fillRect/>
          </a:stretch>
        </p:blipFill>
        <p:spPr>
          <a:xfrm>
            <a:off x="4468537" y="1939391"/>
            <a:ext cx="3028300" cy="4051192"/>
          </a:xfrm>
          <a:prstGeom prst="rect">
            <a:avLst/>
          </a:prstGeom>
        </p:spPr>
      </p:pic>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2492" r="-1132" b="2046"/>
          <a:stretch/>
        </p:blipFill>
        <p:spPr>
          <a:xfrm>
            <a:off x="7859370" y="1562470"/>
            <a:ext cx="4217221" cy="4805034"/>
          </a:xfrm>
          <a:prstGeom prst="rect">
            <a:avLst/>
          </a:prstGeom>
        </p:spPr>
      </p:pic>
      <p:sp>
        <p:nvSpPr>
          <p:cNvPr id="2" name="Título 1">
            <a:extLst>
              <a:ext uri="{FF2B5EF4-FFF2-40B4-BE49-F238E27FC236}">
                <a16:creationId xmlns:a16="http://schemas.microsoft.com/office/drawing/2014/main" id="{384EF725-0CE1-407B-B6F8-96BD213AFDEC}"/>
              </a:ext>
            </a:extLst>
          </p:cNvPr>
          <p:cNvSpPr>
            <a:spLocks noGrp="1"/>
          </p:cNvSpPr>
          <p:nvPr>
            <p:ph type="ctrTitle"/>
          </p:nvPr>
        </p:nvSpPr>
        <p:spPr>
          <a:xfrm>
            <a:off x="374785" y="444161"/>
            <a:ext cx="7777317" cy="810754"/>
          </a:xfrm>
        </p:spPr>
        <p:txBody>
          <a:bodyPr/>
          <a:lstStyle/>
          <a:p>
            <a:r>
              <a:rPr lang="pt-PT" dirty="0"/>
              <a:t>MOLECULAR TECHNIQUES</a:t>
            </a:r>
          </a:p>
        </p:txBody>
      </p:sp>
    </p:spTree>
    <p:extLst>
      <p:ext uri="{BB962C8B-B14F-4D97-AF65-F5344CB8AC3E}">
        <p14:creationId xmlns:p14="http://schemas.microsoft.com/office/powerpoint/2010/main" val="175611239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1">
            <a:extLst>
              <a:ext uri="{FF2B5EF4-FFF2-40B4-BE49-F238E27FC236}">
                <a16:creationId xmlns:a16="http://schemas.microsoft.com/office/drawing/2014/main" id="{86F3F929-FD9A-AF41-B213-D20F92272761}"/>
              </a:ext>
            </a:extLst>
          </p:cNvPr>
          <p:cNvSpPr txBox="1">
            <a:spLocks/>
          </p:cNvSpPr>
          <p:nvPr/>
        </p:nvSpPr>
        <p:spPr>
          <a:xfrm>
            <a:off x="436448" y="213182"/>
            <a:ext cx="10145653" cy="672000"/>
          </a:xfrm>
          <a:prstGeom prst="rect">
            <a:avLst/>
          </a:prstGeom>
          <a:ln w="12700">
            <a:miter lim="400000"/>
          </a:ln>
          <a:extLst>
            <a:ext uri="{C572A759-6A51-4108-AA02-DFA0A04FC94B}">
              <ma14:wrappingTextBoxFlag xmlns="" xmlns:ma14="http://schemas.microsoft.com/office/mac/drawingml/2011/main" val="1"/>
            </a:ext>
          </a:extLst>
        </p:spPr>
        <p:txBody>
          <a:bodyPr vert="horz" lIns="45719" rIns="45719" anchor="ctr">
            <a:noAutofit/>
          </a:bodyPr>
          <a:lstStyle>
            <a:lvl1pPr algn="l">
              <a:lnSpc>
                <a:spcPct val="100000"/>
              </a:lnSpc>
              <a:defRPr sz="2200" b="1" baseline="0">
                <a:solidFill>
                  <a:schemeClr val="tx2"/>
                </a:solidFill>
                <a:latin typeface="Arial" pitchFamily="34" charset="0"/>
                <a:ea typeface="Calibri"/>
                <a:cs typeface="Arial" pitchFamily="34" charset="0"/>
                <a:sym typeface="Calibri"/>
              </a:defRPr>
            </a:lvl1pPr>
            <a:lvl2pPr algn="ctr">
              <a:defRPr sz="4400">
                <a:latin typeface="Calibri"/>
                <a:ea typeface="Calibri"/>
                <a:cs typeface="Calibri"/>
                <a:sym typeface="Calibri"/>
              </a:defRPr>
            </a:lvl2pPr>
            <a:lvl3pPr algn="ctr">
              <a:defRPr sz="4400">
                <a:latin typeface="Calibri"/>
                <a:ea typeface="Calibri"/>
                <a:cs typeface="Calibri"/>
                <a:sym typeface="Calibri"/>
              </a:defRPr>
            </a:lvl3pPr>
            <a:lvl4pPr algn="ctr">
              <a:defRPr sz="4400">
                <a:latin typeface="Calibri"/>
                <a:ea typeface="Calibri"/>
                <a:cs typeface="Calibri"/>
                <a:sym typeface="Calibri"/>
              </a:defRPr>
            </a:lvl4pPr>
            <a:lvl5pPr algn="ctr">
              <a:defRPr sz="4400">
                <a:latin typeface="Calibri"/>
                <a:ea typeface="Calibri"/>
                <a:cs typeface="Calibri"/>
                <a:sym typeface="Calibri"/>
              </a:defRPr>
            </a:lvl5pPr>
            <a:lvl6pPr algn="ctr">
              <a:defRPr sz="4400">
                <a:latin typeface="Calibri"/>
                <a:ea typeface="Calibri"/>
                <a:cs typeface="Calibri"/>
                <a:sym typeface="Calibri"/>
              </a:defRPr>
            </a:lvl6pPr>
            <a:lvl7pPr algn="ctr">
              <a:defRPr sz="4400">
                <a:latin typeface="Calibri"/>
                <a:ea typeface="Calibri"/>
                <a:cs typeface="Calibri"/>
                <a:sym typeface="Calibri"/>
              </a:defRPr>
            </a:lvl7pPr>
            <a:lvl8pPr algn="ctr">
              <a:defRPr sz="4400">
                <a:latin typeface="Calibri"/>
                <a:ea typeface="Calibri"/>
                <a:cs typeface="Calibri"/>
                <a:sym typeface="Calibri"/>
              </a:defRPr>
            </a:lvl8pPr>
            <a:lvl9pPr algn="ctr">
              <a:defRPr sz="4400">
                <a:latin typeface="Calibri"/>
                <a:ea typeface="Calibri"/>
                <a:cs typeface="Calibri"/>
                <a:sym typeface="Calibri"/>
              </a:defRPr>
            </a:lvl9pPr>
          </a:lstStyle>
          <a:p>
            <a:pPr algn="ctr">
              <a:lnSpc>
                <a:spcPct val="85000"/>
              </a:lnSpc>
              <a:spcBef>
                <a:spcPct val="0"/>
              </a:spcBef>
              <a:defRPr/>
            </a:pPr>
            <a:endParaRPr lang="en-GB" sz="3600" dirty="0">
              <a:solidFill>
                <a:srgbClr val="DD4E76"/>
              </a:solidFill>
              <a:latin typeface="+mn-lt"/>
              <a:ea typeface="+mj-ea"/>
              <a:cs typeface="+mj-cs"/>
            </a:endParaRPr>
          </a:p>
        </p:txBody>
      </p:sp>
      <p:grpSp>
        <p:nvGrpSpPr>
          <p:cNvPr id="5" name="Grupo 4">
            <a:extLst>
              <a:ext uri="{FF2B5EF4-FFF2-40B4-BE49-F238E27FC236}">
                <a16:creationId xmlns:a16="http://schemas.microsoft.com/office/drawing/2014/main" id="{6B756889-1260-6D41-A732-442D8BA0A7FE}"/>
              </a:ext>
            </a:extLst>
          </p:cNvPr>
          <p:cNvGrpSpPr/>
          <p:nvPr/>
        </p:nvGrpSpPr>
        <p:grpSpPr>
          <a:xfrm>
            <a:off x="314759" y="1239261"/>
            <a:ext cx="8702924" cy="4829510"/>
            <a:chOff x="2672618" y="1189822"/>
            <a:chExt cx="9286180" cy="4829510"/>
          </a:xfrm>
        </p:grpSpPr>
        <p:pic>
          <p:nvPicPr>
            <p:cNvPr id="6" name="Picture 5">
              <a:extLst>
                <a:ext uri="{FF2B5EF4-FFF2-40B4-BE49-F238E27FC236}">
                  <a16:creationId xmlns:a16="http://schemas.microsoft.com/office/drawing/2014/main" id="{D3BCA6FE-1245-E845-9621-DC7015FBE462}"/>
                </a:ext>
              </a:extLst>
            </p:cNvPr>
            <p:cNvPicPr>
              <a:picLocks noChangeAspect="1"/>
            </p:cNvPicPr>
            <p:nvPr/>
          </p:nvPicPr>
          <p:blipFill>
            <a:blip r:embed="rId2"/>
            <a:stretch>
              <a:fillRect/>
            </a:stretch>
          </p:blipFill>
          <p:spPr>
            <a:xfrm>
              <a:off x="9413902" y="2927105"/>
              <a:ext cx="2183499" cy="1263914"/>
            </a:xfrm>
            <a:prstGeom prst="rect">
              <a:avLst/>
            </a:prstGeom>
          </p:spPr>
        </p:pic>
        <p:grpSp>
          <p:nvGrpSpPr>
            <p:cNvPr id="7" name="Grupo 3">
              <a:extLst>
                <a:ext uri="{FF2B5EF4-FFF2-40B4-BE49-F238E27FC236}">
                  <a16:creationId xmlns:a16="http://schemas.microsoft.com/office/drawing/2014/main" id="{5790A0B5-33A3-7946-A127-D8C9166E6631}"/>
                </a:ext>
              </a:extLst>
            </p:cNvPr>
            <p:cNvGrpSpPr/>
            <p:nvPr/>
          </p:nvGrpSpPr>
          <p:grpSpPr>
            <a:xfrm>
              <a:off x="2672618" y="1189822"/>
              <a:ext cx="9286180" cy="4829510"/>
              <a:chOff x="2672618" y="1189822"/>
              <a:chExt cx="9286180" cy="4829510"/>
            </a:xfrm>
          </p:grpSpPr>
          <p:pic>
            <p:nvPicPr>
              <p:cNvPr id="8" name="Picture 7">
                <a:extLst>
                  <a:ext uri="{FF2B5EF4-FFF2-40B4-BE49-F238E27FC236}">
                    <a16:creationId xmlns:a16="http://schemas.microsoft.com/office/drawing/2014/main" id="{42790695-8631-FA4B-B1B8-BBA9B6AB5F73}"/>
                  </a:ext>
                </a:extLst>
              </p:cNvPr>
              <p:cNvPicPr>
                <a:picLocks noChangeAspect="1"/>
              </p:cNvPicPr>
              <p:nvPr/>
            </p:nvPicPr>
            <p:blipFill>
              <a:blip r:embed="rId3"/>
              <a:stretch>
                <a:fillRect/>
              </a:stretch>
            </p:blipFill>
            <p:spPr>
              <a:xfrm>
                <a:off x="2672618" y="1701332"/>
                <a:ext cx="6642100" cy="4318000"/>
              </a:xfrm>
              <a:prstGeom prst="rect">
                <a:avLst/>
              </a:prstGeom>
            </p:spPr>
          </p:pic>
          <p:sp>
            <p:nvSpPr>
              <p:cNvPr id="9" name="Oval 8">
                <a:extLst>
                  <a:ext uri="{FF2B5EF4-FFF2-40B4-BE49-F238E27FC236}">
                    <a16:creationId xmlns:a16="http://schemas.microsoft.com/office/drawing/2014/main" id="{E218290C-592C-A14B-9A8F-5F5E75451912}"/>
                  </a:ext>
                </a:extLst>
              </p:cNvPr>
              <p:cNvSpPr/>
              <p:nvPr/>
            </p:nvSpPr>
            <p:spPr>
              <a:xfrm>
                <a:off x="4511395" y="1189822"/>
                <a:ext cx="7447403" cy="482951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pic>
        <p:nvPicPr>
          <p:cNvPr id="13" name="Picture 3">
            <a:extLst>
              <a:ext uri="{FF2B5EF4-FFF2-40B4-BE49-F238E27FC236}">
                <a16:creationId xmlns:a16="http://schemas.microsoft.com/office/drawing/2014/main" id="{F42EC2A7-DA1E-3043-86E9-DF3673FE2086}"/>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9063665" y="1409778"/>
            <a:ext cx="3128335" cy="4254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
            <a:extLst>
              <a:ext uri="{FF2B5EF4-FFF2-40B4-BE49-F238E27FC236}">
                <a16:creationId xmlns:a16="http://schemas.microsoft.com/office/drawing/2014/main" id="{3509F9C6-DAF6-9D43-992D-9883A1218C79}"/>
              </a:ext>
            </a:extLst>
          </p:cNvPr>
          <p:cNvPicPr>
            <a:picLocks noChangeAspect="1"/>
          </p:cNvPicPr>
          <p:nvPr/>
        </p:nvPicPr>
        <p:blipFill>
          <a:blip r:embed="rId5"/>
          <a:stretch>
            <a:fillRect/>
          </a:stretch>
        </p:blipFill>
        <p:spPr>
          <a:xfrm>
            <a:off x="9141550" y="5378304"/>
            <a:ext cx="2234181" cy="1189524"/>
          </a:xfrm>
          <a:prstGeom prst="rect">
            <a:avLst/>
          </a:prstGeom>
        </p:spPr>
      </p:pic>
      <p:sp>
        <p:nvSpPr>
          <p:cNvPr id="2" name="Título 1">
            <a:extLst>
              <a:ext uri="{FF2B5EF4-FFF2-40B4-BE49-F238E27FC236}">
                <a16:creationId xmlns:a16="http://schemas.microsoft.com/office/drawing/2014/main" id="{1F687B74-A9DB-4F13-9E0D-B467D3E8C095}"/>
              </a:ext>
            </a:extLst>
          </p:cNvPr>
          <p:cNvSpPr>
            <a:spLocks noGrp="1"/>
          </p:cNvSpPr>
          <p:nvPr>
            <p:ph type="ctrTitle"/>
          </p:nvPr>
        </p:nvSpPr>
        <p:spPr>
          <a:xfrm>
            <a:off x="158511" y="79262"/>
            <a:ext cx="8637146" cy="1263914"/>
          </a:xfrm>
        </p:spPr>
        <p:txBody>
          <a:bodyPr/>
          <a:lstStyle/>
          <a:p>
            <a:pPr>
              <a:lnSpc>
                <a:spcPct val="100000"/>
              </a:lnSpc>
            </a:pPr>
            <a:r>
              <a:rPr lang="en-US" sz="4000" dirty="0"/>
              <a:t>Precision Oncology</a:t>
            </a:r>
            <a:br>
              <a:rPr lang="en-US" sz="4000" dirty="0"/>
            </a:br>
            <a:r>
              <a:rPr lang="en-US" sz="3200" b="1" dirty="0"/>
              <a:t>Comprehensive testing with less tumor tissue</a:t>
            </a:r>
            <a:br>
              <a:rPr lang="en-US" sz="4000" dirty="0"/>
            </a:br>
            <a:endParaRPr lang="pt-PT" sz="4000" dirty="0"/>
          </a:p>
        </p:txBody>
      </p:sp>
    </p:spTree>
    <p:extLst>
      <p:ext uri="{BB962C8B-B14F-4D97-AF65-F5344CB8AC3E}">
        <p14:creationId xmlns:p14="http://schemas.microsoft.com/office/powerpoint/2010/main" val="328757534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1">
            <a:extLst>
              <a:ext uri="{FF2B5EF4-FFF2-40B4-BE49-F238E27FC236}">
                <a16:creationId xmlns:a16="http://schemas.microsoft.com/office/drawing/2014/main" id="{A9704579-B5CC-F84B-8516-AF068F1268EC}"/>
              </a:ext>
            </a:extLst>
          </p:cNvPr>
          <p:cNvSpPr txBox="1">
            <a:spLocks noChangeArrowheads="1"/>
          </p:cNvSpPr>
          <p:nvPr/>
        </p:nvSpPr>
        <p:spPr bwMode="auto">
          <a:xfrm>
            <a:off x="8674581" y="6231117"/>
            <a:ext cx="2276561" cy="369320"/>
          </a:xfrm>
          <a:prstGeom prst="rect">
            <a:avLst/>
          </a:prstGeom>
          <a:noFill/>
          <a:ln>
            <a:noFill/>
          </a:ln>
        </p:spPr>
        <p:txBody>
          <a:bodyPr wrap="none" lIns="91428" tIns="45714" rIns="91428" bIns="45714">
            <a:spAutoFit/>
          </a:bodyPr>
          <a:lstStyle>
            <a:lvl1pPr defTabSz="912813" eaLnBrk="0" hangingPunct="0">
              <a:defRPr>
                <a:solidFill>
                  <a:schemeClr val="tx1"/>
                </a:solidFill>
                <a:latin typeface="Arial" charset="0"/>
                <a:cs typeface="Arial" charset="0"/>
              </a:defRPr>
            </a:lvl1pPr>
            <a:lvl2pPr marL="742950" indent="-285750" defTabSz="912813" eaLnBrk="0" hangingPunct="0">
              <a:defRPr>
                <a:solidFill>
                  <a:schemeClr val="tx1"/>
                </a:solidFill>
                <a:latin typeface="Arial" charset="0"/>
                <a:cs typeface="Arial" charset="0"/>
              </a:defRPr>
            </a:lvl2pPr>
            <a:lvl3pPr marL="1143000" indent="-228600" defTabSz="912813" eaLnBrk="0" hangingPunct="0">
              <a:defRPr>
                <a:solidFill>
                  <a:schemeClr val="tx1"/>
                </a:solidFill>
                <a:latin typeface="Arial" charset="0"/>
                <a:cs typeface="Arial" charset="0"/>
              </a:defRPr>
            </a:lvl3pPr>
            <a:lvl4pPr marL="1600200" indent="-228600" defTabSz="912813" eaLnBrk="0" hangingPunct="0">
              <a:defRPr>
                <a:solidFill>
                  <a:schemeClr val="tx1"/>
                </a:solidFill>
                <a:latin typeface="Arial" charset="0"/>
                <a:cs typeface="Arial" charset="0"/>
              </a:defRPr>
            </a:lvl4pPr>
            <a:lvl5pPr marL="2057400" indent="-228600" defTabSz="912813" eaLnBrk="0" hangingPunct="0">
              <a:defRPr>
                <a:solidFill>
                  <a:schemeClr val="tx1"/>
                </a:solidFill>
                <a:latin typeface="Arial" charset="0"/>
                <a:cs typeface="Arial" charset="0"/>
              </a:defRPr>
            </a:lvl5pPr>
            <a:lvl6pPr marL="2514600" indent="-228600" defTabSz="912813" eaLnBrk="0" fontAlgn="base" hangingPunct="0">
              <a:spcBef>
                <a:spcPct val="0"/>
              </a:spcBef>
              <a:spcAft>
                <a:spcPct val="0"/>
              </a:spcAft>
              <a:defRPr>
                <a:solidFill>
                  <a:schemeClr val="tx1"/>
                </a:solidFill>
                <a:latin typeface="Arial" charset="0"/>
                <a:cs typeface="Arial" charset="0"/>
              </a:defRPr>
            </a:lvl6pPr>
            <a:lvl7pPr marL="2971800" indent="-228600" defTabSz="912813" eaLnBrk="0" fontAlgn="base" hangingPunct="0">
              <a:spcBef>
                <a:spcPct val="0"/>
              </a:spcBef>
              <a:spcAft>
                <a:spcPct val="0"/>
              </a:spcAft>
              <a:defRPr>
                <a:solidFill>
                  <a:schemeClr val="tx1"/>
                </a:solidFill>
                <a:latin typeface="Arial" charset="0"/>
                <a:cs typeface="Arial" charset="0"/>
              </a:defRPr>
            </a:lvl7pPr>
            <a:lvl8pPr marL="3429000" indent="-228600" defTabSz="912813" eaLnBrk="0" fontAlgn="base" hangingPunct="0">
              <a:spcBef>
                <a:spcPct val="0"/>
              </a:spcBef>
              <a:spcAft>
                <a:spcPct val="0"/>
              </a:spcAft>
              <a:defRPr>
                <a:solidFill>
                  <a:schemeClr val="tx1"/>
                </a:solidFill>
                <a:latin typeface="Arial" charset="0"/>
                <a:cs typeface="Arial" charset="0"/>
              </a:defRPr>
            </a:lvl8pPr>
            <a:lvl9pPr marL="3886200" indent="-228600" defTabSz="912813" eaLnBrk="0" fontAlgn="base" hangingPunct="0">
              <a:spcBef>
                <a:spcPct val="0"/>
              </a:spcBef>
              <a:spcAft>
                <a:spcPct val="0"/>
              </a:spcAft>
              <a:defRPr>
                <a:solidFill>
                  <a:schemeClr val="tx1"/>
                </a:solidFill>
                <a:latin typeface="Arial" charset="0"/>
                <a:cs typeface="Arial" charset="0"/>
              </a:defRPr>
            </a:lvl9pPr>
          </a:lstStyle>
          <a:p>
            <a:pPr fontAlgn="auto">
              <a:spcBef>
                <a:spcPts val="0"/>
              </a:spcBef>
              <a:spcAft>
                <a:spcPts val="0"/>
              </a:spcAft>
              <a:defRPr/>
            </a:pPr>
            <a:r>
              <a:rPr lang="en-US" sz="900" dirty="0">
                <a:latin typeface="Calibri" panose="020F0502020204030204" pitchFamily="34" charset="0"/>
                <a:ea typeface="MS PGothic" panose="020B0600070205080204" pitchFamily="34" charset="-128"/>
                <a:cs typeface="Calibri" panose="020F0502020204030204" pitchFamily="34" charset="0"/>
              </a:rPr>
              <a:t>Schmitt FC. Cytopathology 2011, 2019</a:t>
            </a:r>
          </a:p>
          <a:p>
            <a:pPr fontAlgn="auto">
              <a:spcBef>
                <a:spcPts val="0"/>
              </a:spcBef>
              <a:spcAft>
                <a:spcPts val="0"/>
              </a:spcAft>
              <a:defRPr/>
            </a:pPr>
            <a:r>
              <a:rPr lang="en-US" sz="900" dirty="0">
                <a:latin typeface="Calibri" panose="020F0502020204030204" pitchFamily="34" charset="0"/>
                <a:ea typeface="MS PGothic" panose="020B0600070205080204" pitchFamily="34" charset="-128"/>
                <a:cs typeface="Calibri" panose="020F0502020204030204" pitchFamily="34" charset="0"/>
              </a:rPr>
              <a:t>Roy-</a:t>
            </a:r>
            <a:r>
              <a:rPr lang="en-US" sz="900" dirty="0" err="1">
                <a:latin typeface="Calibri" panose="020F0502020204030204" pitchFamily="34" charset="0"/>
                <a:ea typeface="MS PGothic" panose="020B0600070205080204" pitchFamily="34" charset="-128"/>
                <a:cs typeface="Calibri" panose="020F0502020204030204" pitchFamily="34" charset="0"/>
              </a:rPr>
              <a:t>Chowdhuri</a:t>
            </a:r>
            <a:r>
              <a:rPr lang="en-US" sz="900" dirty="0">
                <a:latin typeface="Calibri" panose="020F0502020204030204" pitchFamily="34" charset="0"/>
                <a:ea typeface="MS PGothic" panose="020B0600070205080204" pitchFamily="34" charset="-128"/>
                <a:cs typeface="Calibri" panose="020F0502020204030204" pitchFamily="34" charset="0"/>
              </a:rPr>
              <a:t> S. Arch </a:t>
            </a:r>
            <a:r>
              <a:rPr lang="en-US" sz="900" dirty="0" err="1">
                <a:latin typeface="Calibri" panose="020F0502020204030204" pitchFamily="34" charset="0"/>
                <a:ea typeface="MS PGothic" panose="020B0600070205080204" pitchFamily="34" charset="-128"/>
                <a:cs typeface="Calibri" panose="020F0502020204030204" pitchFamily="34" charset="0"/>
              </a:rPr>
              <a:t>Pathol</a:t>
            </a:r>
            <a:r>
              <a:rPr lang="en-US" sz="900" dirty="0">
                <a:latin typeface="Calibri" panose="020F0502020204030204" pitchFamily="34" charset="0"/>
                <a:ea typeface="MS PGothic" panose="020B0600070205080204" pitchFamily="34" charset="-128"/>
                <a:cs typeface="Calibri" panose="020F0502020204030204" pitchFamily="34" charset="0"/>
              </a:rPr>
              <a:t> Lab Med 2016</a:t>
            </a:r>
          </a:p>
        </p:txBody>
      </p:sp>
      <p:sp>
        <p:nvSpPr>
          <p:cNvPr id="5" name="Rectangle 4">
            <a:extLst>
              <a:ext uri="{FF2B5EF4-FFF2-40B4-BE49-F238E27FC236}">
                <a16:creationId xmlns:a16="http://schemas.microsoft.com/office/drawing/2014/main" id="{18654D1F-0F1E-7C4F-83CD-647D07A8203E}"/>
              </a:ext>
            </a:extLst>
          </p:cNvPr>
          <p:cNvSpPr>
            <a:spLocks noChangeArrowheads="1"/>
          </p:cNvSpPr>
          <p:nvPr/>
        </p:nvSpPr>
        <p:spPr bwMode="auto">
          <a:xfrm>
            <a:off x="1155670" y="1598399"/>
            <a:ext cx="9575521" cy="46327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457200" indent="-457200">
              <a:spcBef>
                <a:spcPct val="20000"/>
              </a:spcBef>
              <a:buClr>
                <a:srgbClr val="FF2A74"/>
              </a:buClr>
              <a:buSzPct val="120000"/>
              <a:buFont typeface="Wingdings" panose="05000000000000000000" pitchFamily="2" charset="2"/>
              <a:buChar char="§"/>
            </a:pPr>
            <a:endParaRPr lang="en-US" sz="2800" dirty="0">
              <a:latin typeface="+mj-lt"/>
              <a:cs typeface="Arial" panose="020B0604020202020204" pitchFamily="34" charset="0"/>
            </a:endParaRPr>
          </a:p>
        </p:txBody>
      </p:sp>
      <p:sp>
        <p:nvSpPr>
          <p:cNvPr id="11" name="Rectangle 8">
            <a:extLst>
              <a:ext uri="{FF2B5EF4-FFF2-40B4-BE49-F238E27FC236}">
                <a16:creationId xmlns:a16="http://schemas.microsoft.com/office/drawing/2014/main" id="{BEC09A4D-50F4-EF49-857E-5164C6B3DD1F}"/>
              </a:ext>
            </a:extLst>
          </p:cNvPr>
          <p:cNvSpPr>
            <a:spLocks noChangeArrowheads="1"/>
          </p:cNvSpPr>
          <p:nvPr/>
        </p:nvSpPr>
        <p:spPr bwMode="auto">
          <a:xfrm>
            <a:off x="581892" y="76283"/>
            <a:ext cx="9402912" cy="9356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hangingPunct="1"/>
            <a:endParaRPr lang="sv-SE" sz="3600" b="1" dirty="0">
              <a:solidFill>
                <a:srgbClr val="DD4E76"/>
              </a:solidFill>
              <a:ea typeface="+mj-ea"/>
              <a:cs typeface="+mj-cs"/>
            </a:endParaRPr>
          </a:p>
        </p:txBody>
      </p:sp>
      <p:sp>
        <p:nvSpPr>
          <p:cNvPr id="2" name="Título 1">
            <a:extLst>
              <a:ext uri="{FF2B5EF4-FFF2-40B4-BE49-F238E27FC236}">
                <a16:creationId xmlns:a16="http://schemas.microsoft.com/office/drawing/2014/main" id="{C97127D7-C22A-4EAC-B0FA-4DF0BEE7E18B}"/>
              </a:ext>
            </a:extLst>
          </p:cNvPr>
          <p:cNvSpPr>
            <a:spLocks noGrp="1"/>
          </p:cNvSpPr>
          <p:nvPr>
            <p:ph type="ctrTitle"/>
          </p:nvPr>
        </p:nvSpPr>
        <p:spPr>
          <a:xfrm>
            <a:off x="383458" y="349451"/>
            <a:ext cx="7777317" cy="1470639"/>
          </a:xfrm>
        </p:spPr>
        <p:txBody>
          <a:bodyPr/>
          <a:lstStyle/>
          <a:p>
            <a:r>
              <a:rPr lang="en-US" dirty="0"/>
              <a:t>ROLE OF THE (CYTO)PATHOLOGIST</a:t>
            </a:r>
            <a:br>
              <a:rPr lang="sv-SE" sz="4800" b="1" dirty="0">
                <a:solidFill>
                  <a:srgbClr val="DD4E76"/>
                </a:solidFill>
                <a:ea typeface="+mj-ea"/>
                <a:cs typeface="+mj-cs"/>
              </a:rPr>
            </a:br>
            <a:endParaRPr lang="pt-PT" dirty="0"/>
          </a:p>
        </p:txBody>
      </p:sp>
      <p:sp>
        <p:nvSpPr>
          <p:cNvPr id="3" name="Marcador de Posição do Texto 2">
            <a:extLst>
              <a:ext uri="{FF2B5EF4-FFF2-40B4-BE49-F238E27FC236}">
                <a16:creationId xmlns:a16="http://schemas.microsoft.com/office/drawing/2014/main" id="{71A23B8E-027D-4D50-9DAF-8BD1041B0104}"/>
              </a:ext>
            </a:extLst>
          </p:cNvPr>
          <p:cNvSpPr>
            <a:spLocks noGrp="1"/>
          </p:cNvSpPr>
          <p:nvPr>
            <p:ph type="body" sz="quarter" idx="10"/>
          </p:nvPr>
        </p:nvSpPr>
        <p:spPr>
          <a:xfrm>
            <a:off x="520700" y="2565731"/>
            <a:ext cx="11150600" cy="3164509"/>
          </a:xfrm>
        </p:spPr>
        <p:txBody>
          <a:bodyPr>
            <a:normAutofit fontScale="32500" lnSpcReduction="20000"/>
          </a:bodyPr>
          <a:lstStyle/>
          <a:p>
            <a:pPr marL="1143000" indent="-1143000">
              <a:lnSpc>
                <a:spcPct val="120000"/>
              </a:lnSpc>
              <a:buClr>
                <a:schemeClr val="accent5">
                  <a:lumMod val="75000"/>
                </a:schemeClr>
              </a:buClr>
              <a:buSzPct val="125000"/>
              <a:buFont typeface="Wingdings" panose="05000000000000000000" pitchFamily="2" charset="2"/>
              <a:buChar char="ü"/>
            </a:pPr>
            <a:r>
              <a:rPr lang="en-US" sz="8000" dirty="0"/>
              <a:t>Pre-analytics</a:t>
            </a:r>
          </a:p>
          <a:p>
            <a:pPr marL="1143000" indent="-1143000">
              <a:lnSpc>
                <a:spcPct val="120000"/>
              </a:lnSpc>
              <a:buClr>
                <a:schemeClr val="accent5">
                  <a:lumMod val="75000"/>
                </a:schemeClr>
              </a:buClr>
              <a:buSzPct val="125000"/>
              <a:buFont typeface="Wingdings" panose="05000000000000000000" pitchFamily="2" charset="2"/>
              <a:buChar char="ü"/>
            </a:pPr>
            <a:r>
              <a:rPr lang="en-US" sz="8000" dirty="0"/>
              <a:t>Diagnosis and selection of correct material (quality/quantity).</a:t>
            </a:r>
          </a:p>
          <a:p>
            <a:pPr marL="1143000" indent="-1143000">
              <a:lnSpc>
                <a:spcPct val="120000"/>
              </a:lnSpc>
              <a:buClr>
                <a:schemeClr val="accent5">
                  <a:lumMod val="75000"/>
                </a:schemeClr>
              </a:buClr>
              <a:buSzPct val="125000"/>
              <a:buFont typeface="Wingdings" panose="05000000000000000000" pitchFamily="2" charset="2"/>
              <a:buChar char="ü"/>
            </a:pPr>
            <a:r>
              <a:rPr lang="en-US" sz="8000" dirty="0"/>
              <a:t>Use of ”in situ” based techniques.</a:t>
            </a:r>
          </a:p>
          <a:p>
            <a:pPr marL="1143000" indent="-1143000">
              <a:lnSpc>
                <a:spcPct val="120000"/>
              </a:lnSpc>
              <a:buClr>
                <a:schemeClr val="accent5">
                  <a:lumMod val="75000"/>
                </a:schemeClr>
              </a:buClr>
              <a:buSzPct val="125000"/>
              <a:buFont typeface="Wingdings" panose="05000000000000000000" pitchFamily="2" charset="2"/>
              <a:buChar char="ü"/>
            </a:pPr>
            <a:r>
              <a:rPr lang="en-US" sz="8000" dirty="0"/>
              <a:t>Integrated Molecular Pathology – Translation to the clinicians.</a:t>
            </a:r>
          </a:p>
          <a:p>
            <a:pPr marL="1143000" indent="-1143000">
              <a:lnSpc>
                <a:spcPct val="120000"/>
              </a:lnSpc>
              <a:buClr>
                <a:schemeClr val="accent5">
                  <a:lumMod val="75000"/>
                </a:schemeClr>
              </a:buClr>
              <a:buSzPct val="125000"/>
              <a:buFont typeface="Wingdings" panose="05000000000000000000" pitchFamily="2" charset="2"/>
              <a:buChar char="ü"/>
            </a:pPr>
            <a:r>
              <a:rPr lang="en-US" sz="8000" dirty="0"/>
              <a:t>Education.</a:t>
            </a:r>
          </a:p>
          <a:p>
            <a:endParaRPr lang="pt-PT" dirty="0"/>
          </a:p>
        </p:txBody>
      </p:sp>
    </p:spTree>
    <p:extLst>
      <p:ext uri="{BB962C8B-B14F-4D97-AF65-F5344CB8AC3E}">
        <p14:creationId xmlns:p14="http://schemas.microsoft.com/office/powerpoint/2010/main" val="170159695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574242" y="1848200"/>
            <a:ext cx="4925936" cy="2585323"/>
          </a:xfrm>
          <a:prstGeom prst="rect">
            <a:avLst/>
          </a:prstGeom>
        </p:spPr>
        <p:txBody>
          <a:bodyPr wrap="square">
            <a:spAutoFit/>
          </a:bodyPr>
          <a:lstStyle/>
          <a:p>
            <a:pPr lvl="0">
              <a:buFont typeface="Courier New" panose="02070309020205020404" pitchFamily="49" charset="0"/>
              <a:buChar char="o"/>
            </a:pPr>
            <a:r>
              <a:rPr lang="en-US" dirty="0">
                <a:solidFill>
                  <a:srgbClr val="FF0000"/>
                </a:solidFill>
              </a:rPr>
              <a:t>Lung cancer accounted </a:t>
            </a:r>
            <a:r>
              <a:rPr lang="en-US" dirty="0"/>
              <a:t>for nearly </a:t>
            </a:r>
            <a:r>
              <a:rPr lang="en-US" dirty="0">
                <a:solidFill>
                  <a:srgbClr val="FF0000"/>
                </a:solidFill>
              </a:rPr>
              <a:t>half of the overall decline in cancer deaths in the past 5 years</a:t>
            </a:r>
            <a:r>
              <a:rPr lang="en-US" dirty="0"/>
              <a:t>.</a:t>
            </a:r>
          </a:p>
          <a:p>
            <a:pPr lvl="0">
              <a:buFont typeface="Courier New" panose="02070309020205020404" pitchFamily="49" charset="0"/>
              <a:buChar char="o"/>
            </a:pPr>
            <a:endParaRPr lang="en-US" dirty="0"/>
          </a:p>
          <a:p>
            <a:pPr lvl="0">
              <a:buFont typeface="Courier New" panose="02070309020205020404" pitchFamily="49" charset="0"/>
              <a:buChar char="o"/>
            </a:pPr>
            <a:r>
              <a:rPr lang="en-US" dirty="0"/>
              <a:t>Driving the record single-year drop of 2.5% from 2017 to 2018 for the </a:t>
            </a:r>
            <a:r>
              <a:rPr lang="en-US" dirty="0">
                <a:solidFill>
                  <a:srgbClr val="FF0000"/>
                </a:solidFill>
              </a:rPr>
              <a:t>second year in a row</a:t>
            </a:r>
            <a:r>
              <a:rPr lang="en-US" dirty="0"/>
              <a:t>. </a:t>
            </a:r>
          </a:p>
          <a:p>
            <a:pPr lvl="0">
              <a:buFont typeface="Courier New" panose="02070309020205020404" pitchFamily="49" charset="0"/>
              <a:buChar char="o"/>
            </a:pPr>
            <a:endParaRPr lang="en-US" dirty="0"/>
          </a:p>
          <a:p>
            <a:pPr lvl="0">
              <a:buFont typeface="Courier New" panose="02070309020205020404" pitchFamily="49" charset="0"/>
              <a:buChar char="o"/>
            </a:pPr>
            <a:r>
              <a:rPr lang="en-US" dirty="0"/>
              <a:t>For the </a:t>
            </a:r>
            <a:r>
              <a:rPr lang="en-US" dirty="0">
                <a:solidFill>
                  <a:srgbClr val="FF0000"/>
                </a:solidFill>
              </a:rPr>
              <a:t>two 5-year periods </a:t>
            </a:r>
            <a:r>
              <a:rPr lang="en-US" dirty="0"/>
              <a:t>ending in 2013 and 2018, the pace of the </a:t>
            </a:r>
            <a:r>
              <a:rPr lang="en-US" dirty="0">
                <a:solidFill>
                  <a:srgbClr val="FF0000"/>
                </a:solidFill>
              </a:rPr>
              <a:t>annual decline in lung cancer mortality more than doubled from 2.4% to 5.5%</a:t>
            </a:r>
            <a:r>
              <a:rPr lang="en-US" dirty="0"/>
              <a:t>.</a:t>
            </a:r>
            <a:endParaRPr lang="pt-BR" dirty="0"/>
          </a:p>
        </p:txBody>
      </p:sp>
      <p:pic>
        <p:nvPicPr>
          <p:cNvPr id="13" name="Imagem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723910" y="4433523"/>
            <a:ext cx="2283886" cy="2060242"/>
          </a:xfrm>
          <a:prstGeom prst="rect">
            <a:avLst/>
          </a:prstGeom>
        </p:spPr>
      </p:pic>
      <p:sp>
        <p:nvSpPr>
          <p:cNvPr id="15" name="CaixaDeTexto 14"/>
          <p:cNvSpPr txBox="1"/>
          <p:nvPr/>
        </p:nvSpPr>
        <p:spPr>
          <a:xfrm>
            <a:off x="1800560" y="4383534"/>
            <a:ext cx="1065293" cy="523220"/>
          </a:xfrm>
          <a:prstGeom prst="rect">
            <a:avLst/>
          </a:prstGeom>
          <a:noFill/>
        </p:spPr>
        <p:txBody>
          <a:bodyPr wrap="square" rtlCol="0">
            <a:spAutoFit/>
          </a:bodyPr>
          <a:lstStyle/>
          <a:p>
            <a:pPr algn="ctr"/>
            <a:r>
              <a:rPr lang="pt-BR" sz="1400" b="1" dirty="0" err="1"/>
              <a:t>It's</a:t>
            </a:r>
            <a:r>
              <a:rPr lang="pt-BR" sz="1400" b="1" dirty="0"/>
              <a:t> </a:t>
            </a:r>
          </a:p>
          <a:p>
            <a:pPr algn="ctr"/>
            <a:r>
              <a:rPr lang="pt-BR" sz="1400" b="1" dirty="0" err="1"/>
              <a:t>Working</a:t>
            </a:r>
            <a:r>
              <a:rPr lang="pt-BR" sz="1400" b="1" dirty="0"/>
              <a:t>!</a:t>
            </a:r>
          </a:p>
        </p:txBody>
      </p:sp>
      <p:pic>
        <p:nvPicPr>
          <p:cNvPr id="11" name="Picture 10"/>
          <p:cNvPicPr>
            <a:picLocks noChangeAspect="1"/>
          </p:cNvPicPr>
          <p:nvPr/>
        </p:nvPicPr>
        <p:blipFill>
          <a:blip r:embed="rId3"/>
          <a:stretch>
            <a:fillRect/>
          </a:stretch>
        </p:blipFill>
        <p:spPr>
          <a:xfrm>
            <a:off x="392016" y="370553"/>
            <a:ext cx="5309654" cy="1345012"/>
          </a:xfrm>
          <a:prstGeom prst="rect">
            <a:avLst/>
          </a:prstGeom>
        </p:spPr>
      </p:pic>
      <p:pic>
        <p:nvPicPr>
          <p:cNvPr id="20" name="Picture 19"/>
          <p:cNvPicPr>
            <a:picLocks noChangeAspect="1"/>
          </p:cNvPicPr>
          <p:nvPr/>
        </p:nvPicPr>
        <p:blipFill>
          <a:blip r:embed="rId4"/>
          <a:stretch>
            <a:fillRect/>
          </a:stretch>
        </p:blipFill>
        <p:spPr>
          <a:xfrm>
            <a:off x="5830645" y="0"/>
            <a:ext cx="6361355" cy="6540138"/>
          </a:xfrm>
          <a:prstGeom prst="rect">
            <a:avLst/>
          </a:prstGeom>
        </p:spPr>
      </p:pic>
      <p:cxnSp>
        <p:nvCxnSpPr>
          <p:cNvPr id="10" name="Straight Connector 9"/>
          <p:cNvCxnSpPr/>
          <p:nvPr/>
        </p:nvCxnSpPr>
        <p:spPr>
          <a:xfrm>
            <a:off x="6891918" y="201731"/>
            <a:ext cx="54851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8932809" y="1655622"/>
            <a:ext cx="3081354" cy="46507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1" name="Rectangle 20"/>
          <p:cNvSpPr/>
          <p:nvPr/>
        </p:nvSpPr>
        <p:spPr>
          <a:xfrm>
            <a:off x="8932808" y="2897211"/>
            <a:ext cx="3081354" cy="46507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3" name="Rectangle 22"/>
          <p:cNvSpPr/>
          <p:nvPr/>
        </p:nvSpPr>
        <p:spPr>
          <a:xfrm>
            <a:off x="8250550" y="3543782"/>
            <a:ext cx="3763612" cy="46507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4" name="Rectangle 23"/>
          <p:cNvSpPr/>
          <p:nvPr/>
        </p:nvSpPr>
        <p:spPr>
          <a:xfrm>
            <a:off x="8250550" y="4488549"/>
            <a:ext cx="3763612" cy="17052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6" name="Rectangle 25"/>
          <p:cNvSpPr/>
          <p:nvPr/>
        </p:nvSpPr>
        <p:spPr>
          <a:xfrm>
            <a:off x="8250550" y="4872437"/>
            <a:ext cx="3763612" cy="17052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7" name="Rectangle 26"/>
          <p:cNvSpPr/>
          <p:nvPr/>
        </p:nvSpPr>
        <p:spPr>
          <a:xfrm>
            <a:off x="9728381" y="5790134"/>
            <a:ext cx="2285780" cy="16450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Tree>
    <p:extLst>
      <p:ext uri="{BB962C8B-B14F-4D97-AF65-F5344CB8AC3E}">
        <p14:creationId xmlns:p14="http://schemas.microsoft.com/office/powerpoint/2010/main" val="1383489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3"/>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B19D1102-C964-469D-4CC9-D2BFD1CBE194}"/>
              </a:ext>
            </a:extLst>
          </p:cNvPr>
          <p:cNvGraphicFramePr/>
          <p:nvPr/>
        </p:nvGraphicFramePr>
        <p:xfrm>
          <a:off x="5188820" y="1828989"/>
          <a:ext cx="6095787" cy="12193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DD4E4A72-68F6-0946-99E1-F9950A6DF9D1}"/>
              </a:ext>
            </a:extLst>
          </p:cNvPr>
          <p:cNvSpPr txBox="1"/>
          <p:nvPr/>
        </p:nvSpPr>
        <p:spPr>
          <a:xfrm>
            <a:off x="4417284" y="3162009"/>
            <a:ext cx="7016747" cy="3447098"/>
          </a:xfrm>
          <a:prstGeom prst="rect">
            <a:avLst/>
          </a:prstGeom>
          <a:noFill/>
        </p:spPr>
        <p:txBody>
          <a:bodyPr wrap="square" rtlCol="0">
            <a:spAutoFit/>
          </a:bodyPr>
          <a:lstStyle/>
          <a:p>
            <a:pPr marL="285730" indent="-285730" defTabSz="914338">
              <a:buFont typeface="Wingdings" panose="05000000000000000000" pitchFamily="2" charset="2"/>
              <a:buChar char="§"/>
              <a:defRPr/>
            </a:pPr>
            <a:r>
              <a:rPr lang="en-US" sz="2000" b="1" dirty="0">
                <a:solidFill>
                  <a:srgbClr val="00418E"/>
                </a:solidFill>
                <a:latin typeface="Calibri" panose="020F0502020204030204" pitchFamily="34" charset="0"/>
                <a:cs typeface="Calibri" panose="020F0502020204030204" pitchFamily="34" charset="0"/>
              </a:rPr>
              <a:t>Tumor biopsy ~ 30% failure:</a:t>
            </a:r>
          </a:p>
          <a:p>
            <a:pPr defTabSz="914338" fontAlgn="base">
              <a:defRPr/>
            </a:pPr>
            <a:r>
              <a:rPr lang="en-US" sz="2000" b="1" dirty="0">
                <a:solidFill>
                  <a:srgbClr val="00418E"/>
                </a:solidFill>
                <a:latin typeface="Calibri" panose="020F0502020204030204" pitchFamily="34" charset="0"/>
                <a:cs typeface="Calibri" panose="020F0502020204030204" pitchFamily="34" charset="0"/>
              </a:rPr>
              <a:t>	- Insufficient amount of DNA for testing</a:t>
            </a:r>
          </a:p>
          <a:p>
            <a:pPr defTabSz="914338" fontAlgn="base">
              <a:defRPr/>
            </a:pPr>
            <a:r>
              <a:rPr lang="en-US" sz="2000" b="1" dirty="0">
                <a:solidFill>
                  <a:srgbClr val="00418E"/>
                </a:solidFill>
                <a:latin typeface="Calibri" panose="020F0502020204030204" pitchFamily="34" charset="0"/>
                <a:cs typeface="Calibri" panose="020F0502020204030204" pitchFamily="34" charset="0"/>
              </a:rPr>
              <a:t>	- Without adequate nucleated cellularity</a:t>
            </a:r>
          </a:p>
          <a:p>
            <a:pPr defTabSz="914338" fontAlgn="base">
              <a:defRPr/>
            </a:pPr>
            <a:r>
              <a:rPr lang="en-US" sz="2000" b="1" dirty="0">
                <a:solidFill>
                  <a:srgbClr val="00418E"/>
                </a:solidFill>
                <a:latin typeface="Calibri" panose="020F0502020204030204" pitchFamily="34" charset="0"/>
                <a:cs typeface="Calibri" panose="020F0502020204030204" pitchFamily="34" charset="0"/>
              </a:rPr>
              <a:t>	- Small size area and high percentage of necrosis</a:t>
            </a:r>
          </a:p>
          <a:p>
            <a:pPr defTabSz="914338" fontAlgn="base">
              <a:defRPr/>
            </a:pPr>
            <a:r>
              <a:rPr lang="en-US" sz="2000" b="1" dirty="0">
                <a:solidFill>
                  <a:srgbClr val="00418E"/>
                </a:solidFill>
                <a:latin typeface="Calibri" panose="020F0502020204030204" pitchFamily="34" charset="0"/>
                <a:cs typeface="Calibri" panose="020F0502020204030204" pitchFamily="34" charset="0"/>
              </a:rPr>
              <a:t>	- Less than 100 viable tumor cells</a:t>
            </a:r>
          </a:p>
          <a:p>
            <a:pPr defTabSz="914338" fontAlgn="base">
              <a:defRPr/>
            </a:pPr>
            <a:endParaRPr lang="en-US" sz="2000" b="1" dirty="0">
              <a:solidFill>
                <a:srgbClr val="00418E"/>
              </a:solidFill>
              <a:latin typeface="Calibri" panose="020F0502020204030204" pitchFamily="34" charset="0"/>
              <a:cs typeface="Calibri" panose="020F0502020204030204" pitchFamily="34" charset="0"/>
            </a:endParaRPr>
          </a:p>
          <a:p>
            <a:pPr marL="285730" indent="-285730" defTabSz="914338">
              <a:buFont typeface="Wingdings" panose="05000000000000000000" pitchFamily="2" charset="2"/>
              <a:buChar char="§"/>
              <a:defRPr/>
            </a:pPr>
            <a:r>
              <a:rPr lang="en-US" sz="2000" b="1" dirty="0">
                <a:solidFill>
                  <a:srgbClr val="00418E"/>
                </a:solidFill>
                <a:latin typeface="Calibri" panose="020F0502020204030204" pitchFamily="34" charset="0"/>
                <a:cs typeface="Calibri" panose="020F0502020204030204" pitchFamily="34" charset="0"/>
              </a:rPr>
              <a:t>Liquid biopsy ~ 10% failure:</a:t>
            </a:r>
          </a:p>
          <a:p>
            <a:pPr defTabSz="914338" fontAlgn="base">
              <a:defRPr/>
            </a:pPr>
            <a:r>
              <a:rPr lang="en-US" sz="2000" b="1" dirty="0">
                <a:solidFill>
                  <a:srgbClr val="00418E"/>
                </a:solidFill>
                <a:latin typeface="Calibri" panose="020F0502020204030204" pitchFamily="34" charset="0"/>
                <a:cs typeface="Calibri" panose="020F0502020204030204" pitchFamily="34" charset="0"/>
              </a:rPr>
              <a:t>	- Low coverage</a:t>
            </a:r>
          </a:p>
          <a:p>
            <a:pPr algn="just" defTabSz="914338" fontAlgn="base">
              <a:defRPr/>
            </a:pPr>
            <a:r>
              <a:rPr lang="en-US" sz="2000" b="1" dirty="0">
                <a:solidFill>
                  <a:srgbClr val="00418E"/>
                </a:solidFill>
                <a:latin typeface="Calibri" panose="020F0502020204030204" pitchFamily="34" charset="0"/>
                <a:cs typeface="Calibri" panose="020F0502020204030204" pitchFamily="34" charset="0"/>
              </a:rPr>
              <a:t>	- In case the tumor burden of the patient is low, the 	chance of detecting cDNA and screening success is low</a:t>
            </a:r>
          </a:p>
          <a:p>
            <a:pPr defTabSz="914338">
              <a:defRPr/>
            </a:pPr>
            <a:endParaRPr lang="en-US" dirty="0">
              <a:solidFill>
                <a:prstClr val="black"/>
              </a:solidFill>
              <a:latin typeface="Calibri" panose="020F0502020204030204" pitchFamily="34" charset="0"/>
              <a:cs typeface="Calibri" panose="020F0502020204030204" pitchFamily="34" charset="0"/>
            </a:endParaRPr>
          </a:p>
        </p:txBody>
      </p:sp>
      <p:sp>
        <p:nvSpPr>
          <p:cNvPr id="7" name="Retângulo: Cantos Arredondados 12">
            <a:extLst>
              <a:ext uri="{FF2B5EF4-FFF2-40B4-BE49-F238E27FC236}">
                <a16:creationId xmlns:a16="http://schemas.microsoft.com/office/drawing/2014/main" id="{B454B6E2-8982-DA61-10DE-60686BD354BA}"/>
              </a:ext>
            </a:extLst>
          </p:cNvPr>
          <p:cNvSpPr/>
          <p:nvPr/>
        </p:nvSpPr>
        <p:spPr>
          <a:xfrm>
            <a:off x="232297" y="3429000"/>
            <a:ext cx="3886064" cy="2977116"/>
          </a:xfrm>
          <a:prstGeom prst="roundRect">
            <a:avLst/>
          </a:prstGeom>
          <a:solidFill>
            <a:schemeClr val="bg1"/>
          </a:solidFill>
          <a:ln w="28575">
            <a:solidFill>
              <a:srgbClr val="0041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8">
              <a:defRPr/>
            </a:pPr>
            <a:r>
              <a:rPr lang="pt-PT" sz="2399" b="1" dirty="0">
                <a:solidFill>
                  <a:srgbClr val="000000"/>
                </a:solidFill>
                <a:latin typeface="Calibri" panose="020F0502020204030204" pitchFamily="34" charset="0"/>
                <a:ea typeface="Times New Roman" panose="02020603050405020304" pitchFamily="18" charset="0"/>
              </a:rPr>
              <a:t>Molecular screening</a:t>
            </a:r>
          </a:p>
          <a:p>
            <a:pPr algn="ctr" defTabSz="914338">
              <a:defRPr/>
            </a:pPr>
            <a:r>
              <a:rPr lang="pt-PT" sz="2800" b="1" dirty="0">
                <a:solidFill>
                  <a:srgbClr val="000000"/>
                </a:solidFill>
                <a:latin typeface="Calibri" panose="020F0502020204030204" pitchFamily="34" charset="0"/>
                <a:ea typeface="Times New Roman" panose="02020603050405020304" pitchFamily="18" charset="0"/>
              </a:rPr>
              <a:t>&gt; 500 </a:t>
            </a:r>
            <a:r>
              <a:rPr lang="pt-PT" sz="2800" b="1" dirty="0" err="1">
                <a:solidFill>
                  <a:srgbClr val="000000"/>
                </a:solidFill>
                <a:latin typeface="Calibri" panose="020F0502020204030204" pitchFamily="34" charset="0"/>
                <a:ea typeface="Times New Roman" panose="02020603050405020304" pitchFamily="18" charset="0"/>
              </a:rPr>
              <a:t>Patients</a:t>
            </a:r>
            <a:r>
              <a:rPr lang="pt-PT" sz="2800" b="1" dirty="0">
                <a:solidFill>
                  <a:srgbClr val="000000"/>
                </a:solidFill>
                <a:latin typeface="Calibri" panose="020F0502020204030204" pitchFamily="34" charset="0"/>
                <a:ea typeface="Times New Roman" panose="02020603050405020304" pitchFamily="18" charset="0"/>
              </a:rPr>
              <a:t> included</a:t>
            </a:r>
          </a:p>
          <a:p>
            <a:pPr algn="ctr" defTabSz="914338">
              <a:defRPr/>
            </a:pPr>
            <a:r>
              <a:rPr lang="pt-PT" b="1" dirty="0">
                <a:solidFill>
                  <a:srgbClr val="000000"/>
                </a:solidFill>
                <a:latin typeface="Calibri" panose="020F0502020204030204" pitchFamily="34" charset="0"/>
                <a:ea typeface="Times New Roman" panose="02020603050405020304" pitchFamily="18" charset="0"/>
              </a:rPr>
              <a:t>(Dec.22)</a:t>
            </a:r>
          </a:p>
          <a:p>
            <a:pPr marL="342877" indent="-342877" defTabSz="914338">
              <a:buFont typeface="Arial" panose="020B0604020202020204" pitchFamily="34" charset="0"/>
              <a:buChar char="•"/>
              <a:defRPr/>
            </a:pPr>
            <a:r>
              <a:rPr lang="pt-PT" i="1" dirty="0">
                <a:solidFill>
                  <a:srgbClr val="000000"/>
                </a:solidFill>
                <a:latin typeface="Calibri" panose="020F0502020204030204" pitchFamily="34" charset="0"/>
                <a:ea typeface="Times New Roman" panose="02020603050405020304" pitchFamily="18" charset="0"/>
              </a:rPr>
              <a:t>&gt;300 SPECTA  </a:t>
            </a:r>
          </a:p>
          <a:p>
            <a:pPr marL="342877" indent="-342877" defTabSz="914338">
              <a:buFont typeface="Arial" panose="020B0604020202020204" pitchFamily="34" charset="0"/>
              <a:buChar char="•"/>
              <a:defRPr/>
            </a:pPr>
            <a:r>
              <a:rPr lang="pt-PT" i="1" dirty="0">
                <a:solidFill>
                  <a:srgbClr val="000000"/>
                </a:solidFill>
                <a:latin typeface="Calibri" panose="020F0502020204030204" pitchFamily="34" charset="0"/>
                <a:ea typeface="Times New Roman" panose="02020603050405020304" pitchFamily="18" charset="0"/>
              </a:rPr>
              <a:t>&gt;200 POP-IPOP  </a:t>
            </a:r>
          </a:p>
          <a:p>
            <a:pPr marL="342877" indent="-342877" defTabSz="914338">
              <a:buFont typeface="Arial" panose="020B0604020202020204" pitchFamily="34" charset="0"/>
              <a:buChar char="•"/>
              <a:defRPr/>
            </a:pPr>
            <a:r>
              <a:rPr lang="pt-PT" i="1" dirty="0">
                <a:solidFill>
                  <a:srgbClr val="000000"/>
                </a:solidFill>
                <a:latin typeface="Calibri" panose="020F0502020204030204" pitchFamily="34" charset="0"/>
                <a:ea typeface="Times New Roman" panose="02020603050405020304" pitchFamily="18" charset="0"/>
              </a:rPr>
              <a:t>18 </a:t>
            </a:r>
            <a:r>
              <a:rPr lang="pt-PT" i="1" dirty="0" err="1">
                <a:solidFill>
                  <a:srgbClr val="000000"/>
                </a:solidFill>
                <a:latin typeface="Calibri" panose="020F0502020204030204" pitchFamily="34" charset="0"/>
                <a:ea typeface="Times New Roman" panose="02020603050405020304" pitchFamily="18" charset="0"/>
              </a:rPr>
              <a:t>Phase</a:t>
            </a:r>
            <a:r>
              <a:rPr lang="pt-PT" i="1" dirty="0">
                <a:solidFill>
                  <a:srgbClr val="000000"/>
                </a:solidFill>
                <a:latin typeface="Calibri" panose="020F0502020204030204" pitchFamily="34" charset="0"/>
                <a:ea typeface="Times New Roman" panose="02020603050405020304" pitchFamily="18" charset="0"/>
              </a:rPr>
              <a:t> 1 CT/ </a:t>
            </a:r>
            <a:r>
              <a:rPr lang="pt-PT" i="1" dirty="0" err="1">
                <a:solidFill>
                  <a:srgbClr val="000000"/>
                </a:solidFill>
                <a:latin typeface="Calibri" panose="020F0502020204030204" pitchFamily="34" charset="0"/>
                <a:ea typeface="Times New Roman" panose="02020603050405020304" pitchFamily="18" charset="0"/>
              </a:rPr>
              <a:t>Other</a:t>
            </a:r>
            <a:r>
              <a:rPr lang="pt-PT" i="1" dirty="0">
                <a:solidFill>
                  <a:srgbClr val="000000"/>
                </a:solidFill>
                <a:latin typeface="Calibri" panose="020F0502020204030204" pitchFamily="34" charset="0"/>
                <a:ea typeface="Times New Roman" panose="02020603050405020304" pitchFamily="18" charset="0"/>
              </a:rPr>
              <a:t> </a:t>
            </a:r>
            <a:r>
              <a:rPr lang="pt-PT" i="1" dirty="0" err="1">
                <a:solidFill>
                  <a:srgbClr val="000000"/>
                </a:solidFill>
                <a:latin typeface="Calibri" panose="020F0502020204030204" pitchFamily="34" charset="0"/>
                <a:ea typeface="Times New Roman" panose="02020603050405020304" pitchFamily="18" charset="0"/>
              </a:rPr>
              <a:t>programs</a:t>
            </a:r>
            <a:endParaRPr lang="pt-PT" i="1" dirty="0">
              <a:solidFill>
                <a:srgbClr val="000000"/>
              </a:solidFill>
              <a:latin typeface="Calibri" panose="020F0502020204030204" pitchFamily="34" charset="0"/>
              <a:ea typeface="Times New Roman" panose="02020603050405020304" pitchFamily="18" charset="0"/>
            </a:endParaRPr>
          </a:p>
        </p:txBody>
      </p:sp>
      <p:sp>
        <p:nvSpPr>
          <p:cNvPr id="9" name="Título 1">
            <a:extLst>
              <a:ext uri="{FF2B5EF4-FFF2-40B4-BE49-F238E27FC236}">
                <a16:creationId xmlns:a16="http://schemas.microsoft.com/office/drawing/2014/main" id="{96A946E8-E580-AACC-163D-F5B4AB49966C}"/>
              </a:ext>
            </a:extLst>
          </p:cNvPr>
          <p:cNvSpPr/>
          <p:nvPr/>
        </p:nvSpPr>
        <p:spPr>
          <a:xfrm>
            <a:off x="2625498" y="588004"/>
            <a:ext cx="5830526" cy="944706"/>
          </a:xfrm>
          <a:prstGeom prst="rect">
            <a:avLst/>
          </a:prstGeom>
          <a:solidFill>
            <a:srgbClr val="1F497D">
              <a:lumMod val="60000"/>
              <a:lumOff val="40000"/>
            </a:srgbClr>
          </a:solidFill>
          <a:ln w="0">
            <a:noFill/>
          </a:ln>
          <a:effectLst/>
        </p:spPr>
        <p:txBody>
          <a:bodyPr lIns="68755" tIns="34197" rIns="68755" bIns="34197" anchor="ctr">
            <a:noAutofit/>
          </a:bodyPr>
          <a:lstStyle/>
          <a:p>
            <a:pPr algn="ctr" defTabSz="1105799">
              <a:defRPr/>
            </a:pPr>
            <a:r>
              <a:rPr lang="pt-PT" sz="3200" b="1" dirty="0">
                <a:solidFill>
                  <a:srgbClr val="DD4E76"/>
                </a:solidFill>
                <a:ea typeface="+mj-ea"/>
                <a:cs typeface="+mj-cs"/>
              </a:rPr>
              <a:t>IPO-Porto </a:t>
            </a:r>
            <a:r>
              <a:rPr lang="pt-PT" sz="3200" b="1" dirty="0" err="1">
                <a:solidFill>
                  <a:srgbClr val="DD4E76"/>
                </a:solidFill>
                <a:ea typeface="+mj-ea"/>
                <a:cs typeface="+mj-cs"/>
              </a:rPr>
              <a:t>Experience</a:t>
            </a:r>
            <a:r>
              <a:rPr lang="pt-PT" sz="3200" b="1" dirty="0">
                <a:solidFill>
                  <a:srgbClr val="DD4E76"/>
                </a:solidFill>
                <a:ea typeface="+mj-ea"/>
                <a:cs typeface="+mj-cs"/>
              </a:rPr>
              <a:t>: </a:t>
            </a:r>
          </a:p>
          <a:p>
            <a:pPr algn="ctr" defTabSz="1105799">
              <a:defRPr/>
            </a:pPr>
            <a:r>
              <a:rPr lang="pt-PT" sz="3200" b="1" dirty="0" err="1">
                <a:solidFill>
                  <a:srgbClr val="DD4E76"/>
                </a:solidFill>
                <a:ea typeface="+mj-ea"/>
                <a:cs typeface="+mj-cs"/>
              </a:rPr>
              <a:t>Early</a:t>
            </a:r>
            <a:r>
              <a:rPr lang="pt-PT" sz="3200" b="1" dirty="0">
                <a:solidFill>
                  <a:srgbClr val="DD4E76"/>
                </a:solidFill>
                <a:ea typeface="+mj-ea"/>
                <a:cs typeface="+mj-cs"/>
              </a:rPr>
              <a:t> </a:t>
            </a:r>
            <a:r>
              <a:rPr lang="pt-PT" sz="3200" b="1" dirty="0" err="1">
                <a:solidFill>
                  <a:srgbClr val="DD4E76"/>
                </a:solidFill>
                <a:ea typeface="+mj-ea"/>
                <a:cs typeface="+mj-cs"/>
              </a:rPr>
              <a:t>Phase</a:t>
            </a:r>
            <a:r>
              <a:rPr lang="pt-PT" sz="3200" b="1" dirty="0">
                <a:solidFill>
                  <a:srgbClr val="DD4E76"/>
                </a:solidFill>
                <a:ea typeface="+mj-ea"/>
                <a:cs typeface="+mj-cs"/>
              </a:rPr>
              <a:t> </a:t>
            </a:r>
            <a:r>
              <a:rPr lang="pt-PT" sz="3200" b="1" dirty="0" err="1">
                <a:solidFill>
                  <a:srgbClr val="DD4E76"/>
                </a:solidFill>
                <a:ea typeface="+mj-ea"/>
                <a:cs typeface="+mj-cs"/>
              </a:rPr>
              <a:t>Clinical</a:t>
            </a:r>
            <a:r>
              <a:rPr lang="pt-PT" sz="3200" b="1" dirty="0">
                <a:solidFill>
                  <a:srgbClr val="DD4E76"/>
                </a:solidFill>
                <a:ea typeface="+mj-ea"/>
                <a:cs typeface="+mj-cs"/>
              </a:rPr>
              <a:t> </a:t>
            </a:r>
            <a:r>
              <a:rPr lang="pt-PT" sz="3200" b="1" dirty="0" err="1">
                <a:solidFill>
                  <a:srgbClr val="DD4E76"/>
                </a:solidFill>
                <a:ea typeface="+mj-ea"/>
                <a:cs typeface="+mj-cs"/>
              </a:rPr>
              <a:t>Trials</a:t>
            </a:r>
            <a:r>
              <a:rPr lang="pt-PT" sz="3200" b="1" dirty="0">
                <a:solidFill>
                  <a:srgbClr val="DD4E76"/>
                </a:solidFill>
                <a:ea typeface="+mj-ea"/>
                <a:cs typeface="+mj-cs"/>
              </a:rPr>
              <a:t> </a:t>
            </a:r>
            <a:r>
              <a:rPr lang="pt-PT" sz="3200" b="1" dirty="0" err="1">
                <a:solidFill>
                  <a:srgbClr val="DD4E76"/>
                </a:solidFill>
                <a:ea typeface="+mj-ea"/>
                <a:cs typeface="+mj-cs"/>
              </a:rPr>
              <a:t>Unit</a:t>
            </a:r>
            <a:endParaRPr lang="pt-PT" sz="3200" b="1" dirty="0">
              <a:solidFill>
                <a:srgbClr val="DD4E76"/>
              </a:solidFill>
              <a:ea typeface="+mj-ea"/>
              <a:cs typeface="+mj-cs"/>
            </a:endParaRPr>
          </a:p>
        </p:txBody>
      </p:sp>
      <p:pic>
        <p:nvPicPr>
          <p:cNvPr id="4" name="Google Shape;252;p10">
            <a:extLst>
              <a:ext uri="{FF2B5EF4-FFF2-40B4-BE49-F238E27FC236}">
                <a16:creationId xmlns:a16="http://schemas.microsoft.com/office/drawing/2014/main" id="{7C16F30E-9E30-60F3-C969-8F67B5640294}"/>
              </a:ext>
            </a:extLst>
          </p:cNvPr>
          <p:cNvPicPr/>
          <p:nvPr/>
        </p:nvPicPr>
        <p:blipFill rotWithShape="1">
          <a:blip r:embed="rId7"/>
          <a:srcRect b="15772"/>
          <a:stretch/>
        </p:blipFill>
        <p:spPr>
          <a:xfrm>
            <a:off x="607173" y="1684924"/>
            <a:ext cx="1358801" cy="1282373"/>
          </a:xfrm>
          <a:prstGeom prst="rect">
            <a:avLst/>
          </a:prstGeom>
          <a:ln w="0">
            <a:noFill/>
          </a:ln>
        </p:spPr>
      </p:pic>
      <p:pic>
        <p:nvPicPr>
          <p:cNvPr id="3" name="Picture 22">
            <a:extLst>
              <a:ext uri="{FF2B5EF4-FFF2-40B4-BE49-F238E27FC236}">
                <a16:creationId xmlns:a16="http://schemas.microsoft.com/office/drawing/2014/main" id="{D42197EB-6129-3895-F88F-2F877D3F19FC}"/>
              </a:ext>
            </a:extLst>
          </p:cNvPr>
          <p:cNvPicPr>
            <a:picLocks noChangeAspect="1"/>
          </p:cNvPicPr>
          <p:nvPr/>
        </p:nvPicPr>
        <p:blipFill>
          <a:blip r:embed="rId8"/>
          <a:stretch>
            <a:fillRect/>
          </a:stretch>
        </p:blipFill>
        <p:spPr>
          <a:xfrm>
            <a:off x="160430" y="598529"/>
            <a:ext cx="2154236" cy="703717"/>
          </a:xfrm>
          <a:prstGeom prst="rect">
            <a:avLst/>
          </a:prstGeom>
          <a:solidFill>
            <a:sysClr val="window" lastClr="FFFFFF"/>
          </a:solidFill>
        </p:spPr>
      </p:pic>
    </p:spTree>
    <p:extLst>
      <p:ext uri="{BB962C8B-B14F-4D97-AF65-F5344CB8AC3E}">
        <p14:creationId xmlns:p14="http://schemas.microsoft.com/office/powerpoint/2010/main" val="4282467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19AA2A-54AF-F644-B6D5-472872838EDE}"/>
              </a:ext>
            </a:extLst>
          </p:cNvPr>
          <p:cNvPicPr>
            <a:picLocks noChangeAspect="1"/>
          </p:cNvPicPr>
          <p:nvPr/>
        </p:nvPicPr>
        <p:blipFill>
          <a:blip r:embed="rId2"/>
          <a:stretch>
            <a:fillRect/>
          </a:stretch>
        </p:blipFill>
        <p:spPr>
          <a:xfrm>
            <a:off x="430503" y="100427"/>
            <a:ext cx="11761497" cy="6439711"/>
          </a:xfrm>
          <a:prstGeom prst="rect">
            <a:avLst/>
          </a:prstGeom>
        </p:spPr>
      </p:pic>
    </p:spTree>
    <p:extLst>
      <p:ext uri="{BB962C8B-B14F-4D97-AF65-F5344CB8AC3E}">
        <p14:creationId xmlns:p14="http://schemas.microsoft.com/office/powerpoint/2010/main" val="2685309030"/>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Control xmlns="http://schemas.microsoft.com/VisualStudio/2011/storyboarding/control">
  <Id Name="0a9a4825-af60-40dc-88a1-3253f3e0d7f7" Revision="1" Stencil="System.MyShapes" StencilVersion="1.0"/>
</Control>
</file>

<file path=customXml/item10.xml><?xml version="1.0" encoding="utf-8"?>
<Control xmlns="http://schemas.microsoft.com/VisualStudio/2011/storyboarding/control">
  <Id Name="d3fce018-2bf8-40cf-99d5-06f634592dc2" Revision="1" Stencil="System.MyShapes" StencilVersion="1.0"/>
</Control>
</file>

<file path=customXml/item11.xml><?xml version="1.0" encoding="utf-8"?>
<Control xmlns="http://schemas.microsoft.com/VisualStudio/2011/storyboarding/control">
  <Id Name="1c6c6d66-e46c-434a-a59f-9d28ee3d7f0e" Revision="1" Stencil="System.MyShapes" StencilVersion="1.0"/>
</Control>
</file>

<file path=customXml/item12.xml><?xml version="1.0" encoding="utf-8"?>
<Control xmlns="http://schemas.microsoft.com/VisualStudio/2011/storyboarding/control">
  <Id Name="639d4620-01c4-4147-85d1-630f460179d7" Revision="1" Stencil="System.MyShapes" StencilVersion="1.0"/>
</Control>
</file>

<file path=customXml/item13.xml><?xml version="1.0" encoding="utf-8"?>
<Control xmlns="http://schemas.microsoft.com/VisualStudio/2011/storyboarding/control">
  <Id Name="f5a567c0-1ac9-49a2-966f-a00bf8425481" Revision="1" Stencil="System.MyShapes" StencilVersion="1.0"/>
</Control>
</file>

<file path=customXml/item14.xml><?xml version="1.0" encoding="utf-8"?>
<Control xmlns="http://schemas.microsoft.com/VisualStudio/2011/storyboarding/control">
  <Id Name="5b101e26-a922-4310-9dbd-60b14fea8887" Revision="1" Stencil="System.MyShapes" StencilVersion="1.0"/>
</Control>
</file>

<file path=customXml/item15.xml><?xml version="1.0" encoding="utf-8"?>
<Control xmlns="http://schemas.microsoft.com/VisualStudio/2011/storyboarding/control">
  <Id Name="53580243-bdf6-453f-83a8-3cbdd5668771" Revision="1" Stencil="System.MyShapes" StencilVersion="1.0"/>
</Control>
</file>

<file path=customXml/item16.xml><?xml version="1.0" encoding="utf-8"?>
<Control xmlns="http://schemas.microsoft.com/VisualStudio/2011/storyboarding/control">
  <Id Name="97049ea3-0512-4d28-93cd-1fe9390555f9" Revision="1" Stencil="System.MyShapes" StencilVersion="1.0"/>
</Control>
</file>

<file path=customXml/item17.xml><?xml version="1.0" encoding="utf-8"?>
<Control xmlns="http://schemas.microsoft.com/VisualStudio/2011/storyboarding/control">
  <Id Name="f5a567c0-1ac9-49a2-966f-a00bf8425481" Revision="1" Stencil="System.MyShapes" StencilVersion="1.0"/>
</Control>
</file>

<file path=customXml/item2.xml><?xml version="1.0" encoding="utf-8"?>
<Control xmlns="http://schemas.microsoft.com/VisualStudio/2011/storyboarding/control">
  <Id Name="0a9a4825-af60-40dc-88a1-3253f3e0d7f7" Revision="1" Stencil="System.MyShapes" StencilVersion="1.0"/>
</Control>
</file>

<file path=customXml/item3.xml><?xml version="1.0" encoding="utf-8"?>
<Control xmlns="http://schemas.microsoft.com/VisualStudio/2011/storyboarding/control">
  <Id Name="37d46d3a-d21d-4b92-a139-756aec7f975c" Revision="1" Stencil="System.MyShapes" StencilVersion="1.0"/>
</Control>
</file>

<file path=customXml/item4.xml><?xml version="1.0" encoding="utf-8"?>
<Control xmlns="http://schemas.microsoft.com/VisualStudio/2011/storyboarding/control">
  <Id Name="639d4620-01c4-4147-85d1-630f460179d7" Revision="1" Stencil="System.MyShapes" StencilVersion="1.0"/>
</Control>
</file>

<file path=customXml/item5.xml><?xml version="1.0" encoding="utf-8"?>
<Control xmlns="http://schemas.microsoft.com/VisualStudio/2011/storyboarding/control">
  <Id Name="0a9a4825-af60-40dc-88a1-3253f3e0d7f7" Revision="1" Stencil="System.MyShapes" StencilVersion="1.0"/>
</Control>
</file>

<file path=customXml/item6.xml><?xml version="1.0" encoding="utf-8"?>
<Control xmlns="http://schemas.microsoft.com/VisualStudio/2011/storyboarding/control">
  <Id Name="0a9a4825-af60-40dc-88a1-3253f3e0d7f7" Revision="1" Stencil="System.MyShapes" StencilVersion="1.0"/>
</Control>
</file>

<file path=customXml/item7.xml><?xml version="1.0" encoding="utf-8"?>
<Control xmlns="http://schemas.microsoft.com/VisualStudio/2011/storyboarding/control">
  <Id Name="f5a567c0-1ac9-49a2-966f-a00bf8425481" Revision="1" Stencil="System.MyShapes" StencilVersion="1.0"/>
</Control>
</file>

<file path=customXml/item8.xml><?xml version="1.0" encoding="utf-8"?>
<Control xmlns="http://schemas.microsoft.com/VisualStudio/2011/storyboarding/control">
  <Id Name="0a9a4825-af60-40dc-88a1-3253f3e0d7f7" Revision="1" Stencil="System.MyShapes" StencilVersion="1.0"/>
</Control>
</file>

<file path=customXml/item9.xml><?xml version="1.0" encoding="utf-8"?>
<Control xmlns="http://schemas.microsoft.com/VisualStudio/2011/storyboarding/control">
  <Id Name="639d4620-01c4-4147-85d1-630f460179d7" Revision="1" Stencil="System.MyShapes" StencilVersion="1.0"/>
</Control>
</file>

<file path=customXml/itemProps1.xml><?xml version="1.0" encoding="utf-8"?>
<ds:datastoreItem xmlns:ds="http://schemas.openxmlformats.org/officeDocument/2006/customXml" ds:itemID="{EC78472F-5757-4D29-B8D6-AE47C87C342B}">
  <ds:schemaRefs>
    <ds:schemaRef ds:uri="http://schemas.microsoft.com/VisualStudio/2011/storyboarding/control"/>
  </ds:schemaRefs>
</ds:datastoreItem>
</file>

<file path=customXml/itemProps10.xml><?xml version="1.0" encoding="utf-8"?>
<ds:datastoreItem xmlns:ds="http://schemas.openxmlformats.org/officeDocument/2006/customXml" ds:itemID="{4238F7FD-1397-40F9-8DA4-1B2363D5DF69}">
  <ds:schemaRefs>
    <ds:schemaRef ds:uri="http://schemas.microsoft.com/VisualStudio/2011/storyboarding/control"/>
  </ds:schemaRefs>
</ds:datastoreItem>
</file>

<file path=customXml/itemProps11.xml><?xml version="1.0" encoding="utf-8"?>
<ds:datastoreItem xmlns:ds="http://schemas.openxmlformats.org/officeDocument/2006/customXml" ds:itemID="{B08D06DF-C2AA-45EF-865E-1E729275B0C2}">
  <ds:schemaRefs>
    <ds:schemaRef ds:uri="http://schemas.microsoft.com/VisualStudio/2011/storyboarding/control"/>
  </ds:schemaRefs>
</ds:datastoreItem>
</file>

<file path=customXml/itemProps12.xml><?xml version="1.0" encoding="utf-8"?>
<ds:datastoreItem xmlns:ds="http://schemas.openxmlformats.org/officeDocument/2006/customXml" ds:itemID="{BBB7D1CD-2AF5-4E17-A0B8-96DF3BB13463}">
  <ds:schemaRefs>
    <ds:schemaRef ds:uri="http://schemas.microsoft.com/VisualStudio/2011/storyboarding/control"/>
  </ds:schemaRefs>
</ds:datastoreItem>
</file>

<file path=customXml/itemProps13.xml><?xml version="1.0" encoding="utf-8"?>
<ds:datastoreItem xmlns:ds="http://schemas.openxmlformats.org/officeDocument/2006/customXml" ds:itemID="{1183EDAC-7FEC-4F68-9F33-5AE7405AB41B}">
  <ds:schemaRefs>
    <ds:schemaRef ds:uri="http://schemas.microsoft.com/VisualStudio/2011/storyboarding/control"/>
  </ds:schemaRefs>
</ds:datastoreItem>
</file>

<file path=customXml/itemProps14.xml><?xml version="1.0" encoding="utf-8"?>
<ds:datastoreItem xmlns:ds="http://schemas.openxmlformats.org/officeDocument/2006/customXml" ds:itemID="{66584C4E-10A7-4D6A-B8A8-BCD2E6B5A60E}">
  <ds:schemaRefs>
    <ds:schemaRef ds:uri="http://schemas.microsoft.com/VisualStudio/2011/storyboarding/control"/>
  </ds:schemaRefs>
</ds:datastoreItem>
</file>

<file path=customXml/itemProps15.xml><?xml version="1.0" encoding="utf-8"?>
<ds:datastoreItem xmlns:ds="http://schemas.openxmlformats.org/officeDocument/2006/customXml" ds:itemID="{322D8AA5-CC48-42A5-A730-BEB4E70C3EEB}">
  <ds:schemaRefs>
    <ds:schemaRef ds:uri="http://schemas.microsoft.com/VisualStudio/2011/storyboarding/control"/>
  </ds:schemaRefs>
</ds:datastoreItem>
</file>

<file path=customXml/itemProps16.xml><?xml version="1.0" encoding="utf-8"?>
<ds:datastoreItem xmlns:ds="http://schemas.openxmlformats.org/officeDocument/2006/customXml" ds:itemID="{D8C6A5EA-7FE6-41CF-9278-A054B2D7B73F}">
  <ds:schemaRefs>
    <ds:schemaRef ds:uri="http://schemas.microsoft.com/VisualStudio/2011/storyboarding/control"/>
  </ds:schemaRefs>
</ds:datastoreItem>
</file>

<file path=customXml/itemProps17.xml><?xml version="1.0" encoding="utf-8"?>
<ds:datastoreItem xmlns:ds="http://schemas.openxmlformats.org/officeDocument/2006/customXml" ds:itemID="{57754B9E-F77C-7E43-8463-8B6AB916D13A}">
  <ds:schemaRefs>
    <ds:schemaRef ds:uri="http://schemas.microsoft.com/VisualStudio/2011/storyboarding/control"/>
  </ds:schemaRefs>
</ds:datastoreItem>
</file>

<file path=customXml/itemProps2.xml><?xml version="1.0" encoding="utf-8"?>
<ds:datastoreItem xmlns:ds="http://schemas.openxmlformats.org/officeDocument/2006/customXml" ds:itemID="{2A7B2708-3127-4DB8-BC64-0CFB276C5B9A}">
  <ds:schemaRefs>
    <ds:schemaRef ds:uri="http://schemas.microsoft.com/VisualStudio/2011/storyboarding/control"/>
  </ds:schemaRefs>
</ds:datastoreItem>
</file>

<file path=customXml/itemProps3.xml><?xml version="1.0" encoding="utf-8"?>
<ds:datastoreItem xmlns:ds="http://schemas.openxmlformats.org/officeDocument/2006/customXml" ds:itemID="{C842CB7E-1519-4A6D-8A59-AB0D277F7EEA}">
  <ds:schemaRefs>
    <ds:schemaRef ds:uri="http://schemas.microsoft.com/VisualStudio/2011/storyboarding/control"/>
  </ds:schemaRefs>
</ds:datastoreItem>
</file>

<file path=customXml/itemProps4.xml><?xml version="1.0" encoding="utf-8"?>
<ds:datastoreItem xmlns:ds="http://schemas.openxmlformats.org/officeDocument/2006/customXml" ds:itemID="{8F4D6BDA-3027-4CA4-B1D2-75C28A01AEEA}">
  <ds:schemaRefs>
    <ds:schemaRef ds:uri="http://schemas.microsoft.com/VisualStudio/2011/storyboarding/control"/>
  </ds:schemaRefs>
</ds:datastoreItem>
</file>

<file path=customXml/itemProps5.xml><?xml version="1.0" encoding="utf-8"?>
<ds:datastoreItem xmlns:ds="http://schemas.openxmlformats.org/officeDocument/2006/customXml" ds:itemID="{915E8B9A-FD10-4FD4-B833-84BAF5C3D2FE}">
  <ds:schemaRefs>
    <ds:schemaRef ds:uri="http://schemas.microsoft.com/VisualStudio/2011/storyboarding/control"/>
  </ds:schemaRefs>
</ds:datastoreItem>
</file>

<file path=customXml/itemProps6.xml><?xml version="1.0" encoding="utf-8"?>
<ds:datastoreItem xmlns:ds="http://schemas.openxmlformats.org/officeDocument/2006/customXml" ds:itemID="{CC8BB845-649C-427C-863D-B9D03A20234C}">
  <ds:schemaRefs>
    <ds:schemaRef ds:uri="http://schemas.microsoft.com/VisualStudio/2011/storyboarding/control"/>
  </ds:schemaRefs>
</ds:datastoreItem>
</file>

<file path=customXml/itemProps7.xml><?xml version="1.0" encoding="utf-8"?>
<ds:datastoreItem xmlns:ds="http://schemas.openxmlformats.org/officeDocument/2006/customXml" ds:itemID="{64409CB1-79E8-4255-B6EF-4156EC6241EA}">
  <ds:schemaRefs>
    <ds:schemaRef ds:uri="http://schemas.microsoft.com/VisualStudio/2011/storyboarding/control"/>
  </ds:schemaRefs>
</ds:datastoreItem>
</file>

<file path=customXml/itemProps8.xml><?xml version="1.0" encoding="utf-8"?>
<ds:datastoreItem xmlns:ds="http://schemas.openxmlformats.org/officeDocument/2006/customXml" ds:itemID="{F902D63B-3AA3-4ECB-83EC-4616453622BA}">
  <ds:schemaRefs>
    <ds:schemaRef ds:uri="http://schemas.microsoft.com/VisualStudio/2011/storyboarding/control"/>
  </ds:schemaRefs>
</ds:datastoreItem>
</file>

<file path=customXml/itemProps9.xml><?xml version="1.0" encoding="utf-8"?>
<ds:datastoreItem xmlns:ds="http://schemas.openxmlformats.org/officeDocument/2006/customXml" ds:itemID="{8C3949BB-B130-480F-AC4B-4A22079495C7}">
  <ds:schemaRefs>
    <ds:schemaRef ds:uri="http://schemas.microsoft.com/VisualStudio/2011/storyboarding/control"/>
  </ds:schemaRefs>
</ds:datastoreItem>
</file>

<file path=docProps/app.xml><?xml version="1.0" encoding="utf-8"?>
<Properties xmlns="http://schemas.openxmlformats.org/officeDocument/2006/extended-properties" xmlns:vt="http://schemas.openxmlformats.org/officeDocument/2006/docPropsVTypes">
  <TotalTime>25037</TotalTime>
  <Words>2511</Words>
  <Application>Microsoft Macintosh PowerPoint</Application>
  <PresentationFormat>Widescreen</PresentationFormat>
  <Paragraphs>456</Paragraphs>
  <Slides>94</Slides>
  <Notes>13</Notes>
  <HiddenSlides>4</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94</vt:i4>
      </vt:variant>
    </vt:vector>
  </HeadingPairs>
  <TitlesOfParts>
    <vt:vector size="108" baseType="lpstr">
      <vt:lpstr>MS PGothic</vt:lpstr>
      <vt:lpstr>MS PGothic</vt:lpstr>
      <vt:lpstr>AdvOTf9433e2d</vt:lpstr>
      <vt:lpstr>Arial</vt:lpstr>
      <vt:lpstr>Calibri</vt:lpstr>
      <vt:lpstr>Calibri Bold</vt:lpstr>
      <vt:lpstr>Calibri Light</vt:lpstr>
      <vt:lpstr>Century Gothic</vt:lpstr>
      <vt:lpstr>Courier New</vt:lpstr>
      <vt:lpstr>Helvetica</vt:lpstr>
      <vt:lpstr>Söhne</vt:lpstr>
      <vt:lpstr>Wingdings</vt:lpstr>
      <vt:lpstr>Tema do Office</vt:lpstr>
      <vt:lpstr>Photo Editor Photo</vt:lpstr>
      <vt:lpstr>MOLECULAR CYTOPATHOLOGY  NGS IN CYTOLOGY SPECIMENS</vt:lpstr>
      <vt:lpstr>Declaração de Conflito de Interesse</vt:lpstr>
      <vt:lpstr>NGS IN CYTOLOGY SPECIMENS Learning objectives </vt:lpstr>
      <vt:lpstr>PowerPoint Presentation</vt:lpstr>
      <vt:lpstr>PowerPoint Presentation</vt:lpstr>
      <vt:lpstr>PowerPoint Presentation</vt:lpstr>
      <vt:lpstr>PowerPoint Presentation</vt:lpstr>
      <vt:lpstr>GENOMICS</vt:lpstr>
      <vt:lpstr>MOLECULAR TECHNIQUES</vt:lpstr>
      <vt:lpstr>PowerPoint Presentation</vt:lpstr>
      <vt:lpstr>Studying genes for mutations: Sanger sequencing</vt:lpstr>
      <vt:lpstr>NGS – a technological revolution </vt:lpstr>
      <vt:lpstr>Next generation sequencing sample    prep workflow </vt:lpstr>
      <vt:lpstr>PowerPoint Presentation</vt:lpstr>
      <vt:lpstr>NGS – a technological revolution </vt:lpstr>
      <vt:lpstr>Sanger vs NGS</vt:lpstr>
      <vt:lpstr>Next generation sequencing applications</vt:lpstr>
      <vt:lpstr>Sequencing output increases dramatically</vt:lpstr>
      <vt:lpstr>Which technology should be used for mutation testing?</vt:lpstr>
      <vt:lpstr>What type of sample can be used at the diagnosis stage?</vt:lpstr>
      <vt:lpstr>Molecular Pathology Lab U.Porto NGS and Foundation One data for Oncology</vt:lpstr>
      <vt:lpstr>Precision Medicine and Biomarkers</vt:lpstr>
      <vt:lpstr>MUTATION STATUS TESTING WORKFLOW </vt:lpstr>
      <vt:lpstr>Samples</vt:lpstr>
      <vt:lpstr>MOLECULAR CYTOPATHOLOGY </vt:lpstr>
      <vt:lpstr>PowerPoint Presentation</vt:lpstr>
      <vt:lpstr>MOLECULAR CYTOPATHOLOGY </vt:lpstr>
      <vt:lpstr>MOLECULAR TESTING HAS BROUGHT CYTOLOGY INTO PRIME TIME </vt:lpstr>
      <vt:lpstr>MOLECULAR CYTOPATHOLOGY </vt:lpstr>
      <vt:lpstr>MOLECULAR CYTOPATHOLOGY Historical Perspective</vt:lpstr>
      <vt:lpstr>Massive parallel sequencing worflow</vt:lpstr>
      <vt:lpstr>CYTOLOGY SAMPLES Advantages</vt:lpstr>
      <vt:lpstr>CYTOLOGY SAMPLES MOLECULAR ADVANTAGES</vt:lpstr>
      <vt:lpstr>PowerPoint Presentation</vt:lpstr>
      <vt:lpstr>PowerPoint Presentation</vt:lpstr>
      <vt:lpstr>PowerPoint Presentation</vt:lpstr>
      <vt:lpstr>PowerPoint Presentation</vt:lpstr>
      <vt:lpstr>MOLECULAR CYTOPATHOLOGY </vt:lpstr>
      <vt:lpstr>Pre-analytical factors that affect NGS analysis in cytology </vt:lpstr>
      <vt:lpstr>We need to actively participate in the process of Specimen Acquisition </vt:lpstr>
      <vt:lpstr>PowerPoint Presentation</vt:lpstr>
      <vt:lpstr>WORKFLOW OF ROSE </vt:lpstr>
      <vt:lpstr>PowerPoint Presentation</vt:lpstr>
      <vt:lpstr>PowerPoint Presentation</vt:lpstr>
      <vt:lpstr>MUTATION STATUS TESTING WORKFLOW </vt:lpstr>
      <vt:lpstr>Mutation frequency and morphological control</vt:lpstr>
      <vt:lpstr>PowerPoint Presentation</vt:lpstr>
      <vt:lpstr>PowerPoint Presentation</vt:lpstr>
      <vt:lpstr>PowerPoint Presentation</vt:lpstr>
      <vt:lpstr>The matter is not histology vs cytology but the quality and quantity of tumour (target) cells </vt:lpstr>
      <vt:lpstr>CYTOPATHOLOGIST ROLE IN MOLECULAR TESTING</vt:lpstr>
      <vt:lpstr>MUTATION STATUS TESTING WORKFLOW </vt:lpstr>
      <vt:lpstr>PowerPoint Presentation</vt:lpstr>
      <vt:lpstr>Molecular Pathology Report </vt:lpstr>
      <vt:lpstr>PowerPoint Presentation</vt:lpstr>
      <vt:lpstr>PowerPoint Presentation</vt:lpstr>
      <vt:lpstr>PowerPoint Presentation</vt:lpstr>
      <vt:lpstr>PowerPoint Presentation</vt:lpstr>
      <vt:lpstr>Lung cancer biomarker and therapeutic history </vt:lpstr>
      <vt:lpstr>Approach to lung small biopsies and cytologic samples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METASTATIC CANCER </vt:lpstr>
      <vt:lpstr>METASTATIC DISEASE? AND NOW? Be sure to treat the present disease</vt:lpstr>
      <vt:lpstr>PowerPoint Presentation</vt:lpstr>
      <vt:lpstr>PowerPoint Presentation</vt:lpstr>
      <vt:lpstr>PowerPoint Presentation</vt:lpstr>
      <vt:lpstr>PowerPoint Presentation</vt:lpstr>
      <vt:lpstr>Cytology Can Provide a Liquid Biopsy Testing Option </vt:lpstr>
      <vt:lpstr>Molecular Cytology | Cost | Turnaround </vt:lpstr>
      <vt:lpstr>PowerPoint Presentation</vt:lpstr>
      <vt:lpstr>Take Home Message I </vt:lpstr>
      <vt:lpstr>Take Home Message II </vt:lpstr>
      <vt:lpstr>CYTOLOGY IS ALWAYS PIONNER!</vt:lpstr>
      <vt:lpstr>GridION</vt:lpstr>
      <vt:lpstr>PowerPoint Presentation</vt:lpstr>
      <vt:lpstr>PowerPoint Presentation</vt:lpstr>
      <vt:lpstr>Messages to think about…</vt:lpstr>
      <vt:lpstr>PowerPoint Presentation</vt:lpstr>
      <vt:lpstr>PowerPoint Presentation</vt:lpstr>
      <vt:lpstr>PowerPoint Presentation</vt:lpstr>
      <vt:lpstr>obrigado!</vt:lpstr>
      <vt:lpstr>BACK UP SLIDES</vt:lpstr>
      <vt:lpstr>Precision Oncology Comprehensive testing with less tumor tissue </vt:lpstr>
      <vt:lpstr>ROLE OF THE (CYTO)PATHOLOGIST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Cecília Seabra</dc:creator>
  <cp:lastModifiedBy>Fernando Schmitt</cp:lastModifiedBy>
  <cp:revision>59</cp:revision>
  <dcterms:created xsi:type="dcterms:W3CDTF">2024-01-05T13:05:04Z</dcterms:created>
  <dcterms:modified xsi:type="dcterms:W3CDTF">2024-05-30T12:17:25Z</dcterms:modified>
</cp:coreProperties>
</file>